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77" r:id="rId3"/>
    <p:sldId id="278" r:id="rId4"/>
    <p:sldId id="273" r:id="rId5"/>
    <p:sldId id="257" r:id="rId6"/>
    <p:sldId id="258" r:id="rId7"/>
    <p:sldId id="259" r:id="rId8"/>
    <p:sldId id="260" r:id="rId9"/>
    <p:sldId id="270" r:id="rId10"/>
    <p:sldId id="264" r:id="rId11"/>
    <p:sldId id="266" r:id="rId12"/>
    <p:sldId id="275" r:id="rId13"/>
    <p:sldId id="267" r:id="rId14"/>
    <p:sldId id="269" r:id="rId15"/>
    <p:sldId id="27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0" d="100"/>
          <a:sy n="60" d="100"/>
        </p:scale>
        <p:origin x="-606" y="-24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A7146D-DBD2-49D3-8D5B-C84D9A5AA343}" type="datetimeFigureOut">
              <a:rPr lang="en-US" smtClean="0"/>
              <a:pPr/>
              <a:t>2/1/2012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3B2B70-9189-4D69-95F8-EA7B325DD04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33B2B70-9189-4D69-95F8-EA7B325DD04E}"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3B2B70-9189-4D69-95F8-EA7B325DD04E}"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Students</a:t>
            </a:r>
            <a:r>
              <a:rPr lang="en-US" baseline="0" dirty="0" smtClean="0"/>
              <a:t> received a </a:t>
            </a:r>
            <a:r>
              <a:rPr lang="en-US" baseline="0" dirty="0" err="1" smtClean="0"/>
              <a:t>venn</a:t>
            </a:r>
            <a:r>
              <a:rPr lang="en-US" baseline="0" dirty="0" smtClean="0"/>
              <a:t> diagram with the pictures of the books on the graphic organizer.  Students were asked to draw or write one thing that was common to both books, and an event that happened in each book.  The student on the right drew </a:t>
            </a:r>
            <a:r>
              <a:rPr lang="en-US" baseline="0" dirty="0" err="1" smtClean="0"/>
              <a:t>Trixie</a:t>
            </a:r>
            <a:r>
              <a:rPr lang="en-US" baseline="0" dirty="0" smtClean="0"/>
              <a:t>, her mom, dad, and </a:t>
            </a:r>
            <a:r>
              <a:rPr lang="en-US" baseline="0" dirty="0" err="1" smtClean="0"/>
              <a:t>Knuffle</a:t>
            </a:r>
            <a:r>
              <a:rPr lang="en-US" baseline="0" dirty="0" smtClean="0"/>
              <a:t> Bunny in the middle.  On the left, he drew the washing machine with </a:t>
            </a:r>
            <a:r>
              <a:rPr lang="en-US" baseline="0" dirty="0" err="1" smtClean="0"/>
              <a:t>Knuffle</a:t>
            </a:r>
            <a:r>
              <a:rPr lang="en-US" baseline="0" dirty="0" smtClean="0"/>
              <a:t> Bunny inside from </a:t>
            </a:r>
            <a:r>
              <a:rPr lang="en-US" u="sng" baseline="0" dirty="0" err="1" smtClean="0"/>
              <a:t>Knuffle</a:t>
            </a:r>
            <a:r>
              <a:rPr lang="en-US" u="sng" baseline="0" dirty="0" smtClean="0"/>
              <a:t> Bunny</a:t>
            </a:r>
            <a:r>
              <a:rPr lang="en-US" u="none" baseline="0" dirty="0" smtClean="0"/>
              <a:t>.  On the right, he drew the two girls who fought over their </a:t>
            </a:r>
            <a:r>
              <a:rPr lang="en-US" u="none" baseline="0" dirty="0" err="1" smtClean="0"/>
              <a:t>Knuffle</a:t>
            </a:r>
            <a:r>
              <a:rPr lang="en-US" u="none" baseline="0" dirty="0" smtClean="0"/>
              <a:t> Bunnies in </a:t>
            </a:r>
            <a:r>
              <a:rPr lang="en-US" u="sng" baseline="0" dirty="0" err="1" smtClean="0"/>
              <a:t>Knuffle</a:t>
            </a:r>
            <a:r>
              <a:rPr lang="en-US" u="sng" baseline="0" dirty="0" smtClean="0"/>
              <a:t> Bunny, Too</a:t>
            </a:r>
            <a:r>
              <a:rPr lang="en-US" u="none" baseline="0" dirty="0" smtClean="0"/>
              <a:t>.    </a:t>
            </a:r>
            <a:endParaRPr lang="en-US" dirty="0"/>
          </a:p>
        </p:txBody>
      </p:sp>
      <p:sp>
        <p:nvSpPr>
          <p:cNvPr id="4" name="Slide Number Placeholder 3"/>
          <p:cNvSpPr>
            <a:spLocks noGrp="1"/>
          </p:cNvSpPr>
          <p:nvPr>
            <p:ph type="sldNum" sz="quarter" idx="10"/>
          </p:nvPr>
        </p:nvSpPr>
        <p:spPr/>
        <p:txBody>
          <a:bodyPr/>
          <a:lstStyle/>
          <a:p>
            <a:fld id="{733B2B70-9189-4D69-95F8-EA7B325DD04E}"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3B2B70-9189-4D69-95F8-EA7B325DD04E}"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3B2B70-9189-4D69-95F8-EA7B325DD04E}"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29B2EB-0403-49A2-91E9-3BE025AE3C77}"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29B2EB-0403-49A2-91E9-3BE025AE3C77}"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3B2B70-9189-4D69-95F8-EA7B325DD04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157A2D-53B3-4009-98EE-7A95B220629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u="sng" dirty="0"/>
          </a:p>
        </p:txBody>
      </p:sp>
      <p:sp>
        <p:nvSpPr>
          <p:cNvPr id="4" name="Slide Number Placeholder 3"/>
          <p:cNvSpPr>
            <a:spLocks noGrp="1"/>
          </p:cNvSpPr>
          <p:nvPr>
            <p:ph type="sldNum" sz="quarter" idx="10"/>
          </p:nvPr>
        </p:nvSpPr>
        <p:spPr/>
        <p:txBody>
          <a:bodyPr/>
          <a:lstStyle/>
          <a:p>
            <a:fld id="{733B2B70-9189-4D69-95F8-EA7B325DD04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33B2B70-9189-4D69-95F8-EA7B325DD04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33B2B70-9189-4D69-95F8-EA7B325DD04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33B2B70-9189-4D69-95F8-EA7B325DD04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3B2B70-9189-4D69-95F8-EA7B325DD04E}"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1DC9018-506F-4066-AD58-2E4468F7C75D}" type="datetimeFigureOut">
              <a:rPr lang="en-US" smtClean="0"/>
              <a:pPr/>
              <a:t>2/1/2012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0D5496E-AAC1-44A1-A9E0-7BC511CFD49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1DC9018-506F-4066-AD58-2E4468F7C75D}" type="datetimeFigureOut">
              <a:rPr lang="en-US" smtClean="0"/>
              <a:pPr/>
              <a:t>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D5496E-AAC1-44A1-A9E0-7BC511CFD4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1DC9018-506F-4066-AD58-2E4468F7C75D}" type="datetimeFigureOut">
              <a:rPr lang="en-US" smtClean="0"/>
              <a:pPr/>
              <a:t>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D5496E-AAC1-44A1-A9E0-7BC511CFD4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1DC9018-506F-4066-AD58-2E4468F7C75D}" type="datetimeFigureOut">
              <a:rPr lang="en-US" smtClean="0"/>
              <a:pPr/>
              <a:t>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D5496E-AAC1-44A1-A9E0-7BC511CFD49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1DC9018-506F-4066-AD58-2E4468F7C75D}" type="datetimeFigureOut">
              <a:rPr lang="en-US" smtClean="0"/>
              <a:pPr/>
              <a:t>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D5496E-AAC1-44A1-A9E0-7BC511CFD49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1DC9018-506F-4066-AD58-2E4468F7C75D}" type="datetimeFigureOut">
              <a:rPr lang="en-US" smtClean="0"/>
              <a:pPr/>
              <a:t>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D5496E-AAC1-44A1-A9E0-7BC511CFD4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1DC9018-506F-4066-AD58-2E4468F7C75D}" type="datetimeFigureOut">
              <a:rPr lang="en-US" smtClean="0"/>
              <a:pPr/>
              <a:t>2/1/2012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D5496E-AAC1-44A1-A9E0-7BC511CFD4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1DC9018-506F-4066-AD58-2E4468F7C75D}" type="datetimeFigureOut">
              <a:rPr lang="en-US" smtClean="0"/>
              <a:pPr/>
              <a:t>2/1/2012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D5496E-AAC1-44A1-A9E0-7BC511CFD4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DC9018-506F-4066-AD58-2E4468F7C75D}" type="datetimeFigureOut">
              <a:rPr lang="en-US" smtClean="0"/>
              <a:pPr/>
              <a:t>2/1/2012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D5496E-AAC1-44A1-A9E0-7BC511CFD4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1DC9018-506F-4066-AD58-2E4468F7C75D}" type="datetimeFigureOut">
              <a:rPr lang="en-US" smtClean="0"/>
              <a:pPr/>
              <a:t>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D5496E-AAC1-44A1-A9E0-7BC511CFD4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1DC9018-506F-4066-AD58-2E4468F7C75D}" type="datetimeFigureOut">
              <a:rPr lang="en-US" smtClean="0"/>
              <a:pPr/>
              <a:t>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0D5496E-AAC1-44A1-A9E0-7BC511CFD49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1DC9018-506F-4066-AD58-2E4468F7C75D}" type="datetimeFigureOut">
              <a:rPr lang="en-US" smtClean="0"/>
              <a:pPr/>
              <a:t>2/1/2012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0D5496E-AAC1-44A1-A9E0-7BC511CFD49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11.jpeg"/></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13.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image" Target="../media/image1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
            <a:ext cx="7851648" cy="3505200"/>
          </a:xfrm>
        </p:spPr>
        <p:txBody>
          <a:bodyPr>
            <a:normAutofit/>
          </a:bodyPr>
          <a:lstStyle/>
          <a:p>
            <a:pPr algn="ctr"/>
            <a:r>
              <a:rPr lang="en-US" sz="6000" dirty="0" smtClean="0"/>
              <a:t>GANAG</a:t>
            </a:r>
            <a:r>
              <a:rPr lang="en-US" dirty="0" smtClean="0"/>
              <a:t/>
            </a:r>
            <a:br>
              <a:rPr lang="en-US" dirty="0" smtClean="0"/>
            </a:br>
            <a:r>
              <a:rPr lang="en-US" sz="4800" dirty="0" smtClean="0"/>
              <a:t>Revising Writing Featuring</a:t>
            </a:r>
            <a:br>
              <a:rPr lang="en-US" sz="4800" dirty="0" smtClean="0"/>
            </a:br>
            <a:r>
              <a:rPr lang="en-US" sz="4800" u="sng" dirty="0" smtClean="0"/>
              <a:t>Scarecrow</a:t>
            </a:r>
            <a:r>
              <a:rPr lang="en-US" sz="4800" dirty="0" smtClean="0"/>
              <a:t/>
            </a:r>
            <a:br>
              <a:rPr lang="en-US" sz="4800" dirty="0" smtClean="0"/>
            </a:br>
            <a:r>
              <a:rPr lang="en-US" sz="3200" dirty="0" smtClean="0"/>
              <a:t>by Cynthia </a:t>
            </a:r>
            <a:r>
              <a:rPr lang="en-US" sz="3200" dirty="0" err="1" smtClean="0"/>
              <a:t>Rylant</a:t>
            </a:r>
            <a:endParaRPr lang="en-US" sz="4800" dirty="0"/>
          </a:p>
        </p:txBody>
      </p:sp>
      <p:sp>
        <p:nvSpPr>
          <p:cNvPr id="3" name="Subtitle 2"/>
          <p:cNvSpPr>
            <a:spLocks noGrp="1"/>
          </p:cNvSpPr>
          <p:nvPr>
            <p:ph type="subTitle" idx="1"/>
          </p:nvPr>
        </p:nvSpPr>
        <p:spPr>
          <a:xfrm>
            <a:off x="533400" y="3886200"/>
            <a:ext cx="7854696" cy="2209800"/>
          </a:xfrm>
        </p:spPr>
        <p:txBody>
          <a:bodyPr/>
          <a:lstStyle/>
          <a:p>
            <a:pPr algn="ctr"/>
            <a:r>
              <a:rPr lang="en-US" dirty="0" smtClean="0"/>
              <a:t>Second Grade</a:t>
            </a:r>
          </a:p>
          <a:p>
            <a:pPr algn="ctr"/>
            <a:r>
              <a:rPr lang="en-US" dirty="0" smtClean="0"/>
              <a:t>Old Wire Elementary School</a:t>
            </a:r>
          </a:p>
          <a:p>
            <a:pPr algn="ctr"/>
            <a:r>
              <a:rPr lang="en-US" dirty="0" smtClean="0"/>
              <a:t>Belinda Ward, Teacher</a:t>
            </a:r>
          </a:p>
          <a:p>
            <a:pPr algn="ctr"/>
            <a:r>
              <a:rPr lang="en-US" dirty="0" smtClean="0"/>
              <a:t>Deborah Goff, Literacy Facilitator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2514600"/>
          </a:xfrm>
        </p:spPr>
        <p:txBody>
          <a:bodyPr>
            <a:noAutofit/>
          </a:bodyPr>
          <a:lstStyle/>
          <a:p>
            <a:r>
              <a:rPr lang="en-US" sz="6000" b="1" dirty="0" smtClean="0"/>
              <a:t>A</a:t>
            </a:r>
            <a:r>
              <a:rPr lang="en-US" sz="3600" b="1" dirty="0" smtClean="0"/>
              <a:t> - </a:t>
            </a:r>
            <a:r>
              <a:rPr lang="en-US" sz="3600" dirty="0" smtClean="0"/>
              <a:t>Students choose a subject from their journals and three words or phrases that describe that person, place or thing.  </a:t>
            </a:r>
            <a:endParaRPr lang="en-US" sz="3600" dirty="0"/>
          </a:p>
        </p:txBody>
      </p:sp>
      <p:pic>
        <p:nvPicPr>
          <p:cNvPr id="5" name="Content Placeholder 4" descr="DSCN0201 (Small).jpg"/>
          <p:cNvPicPr>
            <a:picLocks noGrp="1" noChangeAspect="1"/>
          </p:cNvPicPr>
          <p:nvPr>
            <p:ph sz="half" idx="1"/>
          </p:nvPr>
        </p:nvPicPr>
        <p:blipFill>
          <a:blip r:embed="rId3" cstate="print"/>
          <a:stretch>
            <a:fillRect/>
          </a:stretch>
        </p:blipFill>
        <p:spPr>
          <a:xfrm>
            <a:off x="576792" y="3276600"/>
            <a:ext cx="3962400" cy="2971800"/>
          </a:xfrm>
        </p:spPr>
      </p:pic>
      <p:pic>
        <p:nvPicPr>
          <p:cNvPr id="6" name="Content Placeholder 5" descr="DSCN0207 (Small).jpg"/>
          <p:cNvPicPr>
            <a:picLocks noGrp="1" noChangeAspect="1"/>
          </p:cNvPicPr>
          <p:nvPr>
            <p:ph sz="half" idx="2"/>
          </p:nvPr>
        </p:nvPicPr>
        <p:blipFill>
          <a:blip r:embed="rId4" cstate="print"/>
          <a:stretch>
            <a:fillRect/>
          </a:stretch>
        </p:blipFill>
        <p:spPr>
          <a:xfrm>
            <a:off x="4767792" y="3276600"/>
            <a:ext cx="3919008" cy="2939256"/>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2286000"/>
          </a:xfrm>
        </p:spPr>
        <p:txBody>
          <a:bodyPr>
            <a:noAutofit/>
          </a:bodyPr>
          <a:lstStyle/>
          <a:p>
            <a:r>
              <a:rPr lang="en-US" sz="5400" b="1" dirty="0" smtClean="0"/>
              <a:t>A</a:t>
            </a:r>
            <a:r>
              <a:rPr lang="en-US" sz="3600" b="1" dirty="0" smtClean="0"/>
              <a:t>  </a:t>
            </a:r>
            <a:br>
              <a:rPr lang="en-US" sz="3600" b="1" dirty="0" smtClean="0"/>
            </a:br>
            <a:r>
              <a:rPr lang="en-US" sz="3600" b="1" dirty="0" smtClean="0"/>
              <a:t>  </a:t>
            </a:r>
            <a:r>
              <a:rPr lang="en-US" sz="3600" dirty="0" smtClean="0"/>
              <a:t>Students choose one of these words or phrases to revise their writing.</a:t>
            </a:r>
            <a:endParaRPr lang="en-US" sz="3600" dirty="0"/>
          </a:p>
        </p:txBody>
      </p:sp>
      <p:pic>
        <p:nvPicPr>
          <p:cNvPr id="5" name="Content Placeholder 4" descr="DSCN0203 (Small).jpg"/>
          <p:cNvPicPr>
            <a:picLocks noGrp="1" noChangeAspect="1"/>
          </p:cNvPicPr>
          <p:nvPr>
            <p:ph sz="half" idx="1"/>
          </p:nvPr>
        </p:nvPicPr>
        <p:blipFill>
          <a:blip r:embed="rId3" cstate="print"/>
          <a:stretch>
            <a:fillRect/>
          </a:stretch>
        </p:blipFill>
        <p:spPr>
          <a:xfrm>
            <a:off x="373592" y="3048000"/>
            <a:ext cx="3741208" cy="2805906"/>
          </a:xfrm>
        </p:spPr>
      </p:pic>
      <p:pic>
        <p:nvPicPr>
          <p:cNvPr id="6" name="Content Placeholder 5" descr="DSCN0210 (Small).jpg"/>
          <p:cNvPicPr>
            <a:picLocks noGrp="1" noChangeAspect="1"/>
          </p:cNvPicPr>
          <p:nvPr>
            <p:ph sz="half" idx="2"/>
          </p:nvPr>
        </p:nvPicPr>
        <p:blipFill>
          <a:blip r:embed="rId4" cstate="print"/>
          <a:stretch>
            <a:fillRect/>
          </a:stretch>
        </p:blipFill>
        <p:spPr>
          <a:xfrm>
            <a:off x="4666192" y="3124200"/>
            <a:ext cx="3657600" cy="2743200"/>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2286000"/>
          </a:xfrm>
        </p:spPr>
        <p:txBody>
          <a:bodyPr>
            <a:normAutofit fontScale="90000"/>
          </a:bodyPr>
          <a:lstStyle/>
          <a:p>
            <a:r>
              <a:rPr lang="en-US" sz="6600" b="1" dirty="0" smtClean="0"/>
              <a:t>A </a:t>
            </a:r>
            <a:br>
              <a:rPr lang="en-US" sz="6600" b="1" dirty="0" smtClean="0"/>
            </a:br>
            <a:r>
              <a:rPr lang="en-US" sz="3200" dirty="0" smtClean="0"/>
              <a:t>Students revise previous writing by crafting an introductory sentence that creates a vivid mental picture for the reader using a repeated word or phrase.</a:t>
            </a:r>
            <a:endParaRPr lang="en-US" sz="3200" dirty="0"/>
          </a:p>
        </p:txBody>
      </p:sp>
      <p:sp>
        <p:nvSpPr>
          <p:cNvPr id="7" name="Content Placeholder 6"/>
          <p:cNvSpPr>
            <a:spLocks noGrp="1"/>
          </p:cNvSpPr>
          <p:nvPr>
            <p:ph sz="half" idx="1"/>
          </p:nvPr>
        </p:nvSpPr>
        <p:spPr>
          <a:xfrm>
            <a:off x="457200" y="1920085"/>
            <a:ext cx="4038600" cy="3718715"/>
          </a:xfrm>
        </p:spPr>
        <p:txBody>
          <a:bodyPr>
            <a:normAutofit fontScale="92500" lnSpcReduction="10000"/>
          </a:bodyPr>
          <a:lstStyle/>
          <a:p>
            <a:endParaRPr lang="en-US" dirty="0" smtClean="0"/>
          </a:p>
          <a:p>
            <a:pPr algn="ctr">
              <a:buNone/>
            </a:pPr>
            <a:endParaRPr lang="en-US" dirty="0" smtClean="0"/>
          </a:p>
          <a:p>
            <a:pPr algn="ctr">
              <a:buNone/>
            </a:pPr>
            <a:r>
              <a:rPr lang="en-US" dirty="0" smtClean="0"/>
              <a:t>My Friend Jaden</a:t>
            </a:r>
          </a:p>
          <a:p>
            <a:pPr>
              <a:buNone/>
            </a:pPr>
            <a:r>
              <a:rPr lang="en-US" dirty="0" smtClean="0"/>
              <a:t>   His shirt is </a:t>
            </a:r>
            <a:r>
              <a:rPr lang="en-US" i="1" dirty="0" smtClean="0"/>
              <a:t>orange</a:t>
            </a:r>
            <a:r>
              <a:rPr lang="en-US" dirty="0" smtClean="0"/>
              <a:t>, his jacket is </a:t>
            </a:r>
            <a:r>
              <a:rPr lang="en-US" i="1" dirty="0" smtClean="0"/>
              <a:t>orange</a:t>
            </a:r>
            <a:r>
              <a:rPr lang="en-US" dirty="0" smtClean="0"/>
              <a:t>, his pants are </a:t>
            </a:r>
            <a:r>
              <a:rPr lang="en-US" i="1" dirty="0" smtClean="0"/>
              <a:t>orange</a:t>
            </a:r>
            <a:r>
              <a:rPr lang="en-US" dirty="0" smtClean="0"/>
              <a:t>, even his socks are </a:t>
            </a:r>
            <a:r>
              <a:rPr lang="en-US" i="1" dirty="0" smtClean="0"/>
              <a:t>orange</a:t>
            </a:r>
            <a:r>
              <a:rPr lang="en-US" dirty="0" smtClean="0"/>
              <a:t>, and his tongue is </a:t>
            </a:r>
            <a:r>
              <a:rPr lang="en-US" i="1" dirty="0" smtClean="0"/>
              <a:t>orange</a:t>
            </a:r>
            <a:r>
              <a:rPr lang="en-US" dirty="0" smtClean="0"/>
              <a:t> from eating candy.</a:t>
            </a:r>
          </a:p>
          <a:p>
            <a:pPr algn="r">
              <a:buNone/>
            </a:pPr>
            <a:r>
              <a:rPr lang="en-US" dirty="0" smtClean="0"/>
              <a:t>~Jacob  </a:t>
            </a:r>
            <a:endParaRPr lang="en-US" dirty="0"/>
          </a:p>
        </p:txBody>
      </p:sp>
      <p:sp>
        <p:nvSpPr>
          <p:cNvPr id="8" name="Content Placeholder 7"/>
          <p:cNvSpPr>
            <a:spLocks noGrp="1"/>
          </p:cNvSpPr>
          <p:nvPr>
            <p:ph sz="half" idx="2"/>
          </p:nvPr>
        </p:nvSpPr>
        <p:spPr>
          <a:xfrm>
            <a:off x="4648200" y="1920085"/>
            <a:ext cx="4038600" cy="3566315"/>
          </a:xfrm>
        </p:spPr>
        <p:txBody>
          <a:bodyPr>
            <a:normAutofit fontScale="92500" lnSpcReduction="10000"/>
          </a:bodyPr>
          <a:lstStyle/>
          <a:p>
            <a:pPr algn="ctr">
              <a:buNone/>
            </a:pPr>
            <a:endParaRPr lang="en-US" dirty="0" smtClean="0"/>
          </a:p>
          <a:p>
            <a:pPr algn="ctr">
              <a:buNone/>
            </a:pPr>
            <a:endParaRPr lang="en-US" dirty="0" smtClean="0"/>
          </a:p>
          <a:p>
            <a:pPr algn="ctr">
              <a:buNone/>
            </a:pPr>
            <a:r>
              <a:rPr lang="en-US" dirty="0" smtClean="0"/>
              <a:t>Jasmine</a:t>
            </a:r>
          </a:p>
          <a:p>
            <a:pPr>
              <a:buNone/>
            </a:pPr>
            <a:r>
              <a:rPr lang="en-US" dirty="0" smtClean="0"/>
              <a:t>   Her hands are </a:t>
            </a:r>
            <a:r>
              <a:rPr lang="en-US" i="1" dirty="0" smtClean="0"/>
              <a:t>small</a:t>
            </a:r>
            <a:r>
              <a:rPr lang="en-US" dirty="0" smtClean="0"/>
              <a:t>, her feet are </a:t>
            </a:r>
            <a:r>
              <a:rPr lang="en-US" i="1" dirty="0" smtClean="0"/>
              <a:t>small</a:t>
            </a:r>
            <a:r>
              <a:rPr lang="en-US" dirty="0" smtClean="0"/>
              <a:t>, her mouth is </a:t>
            </a:r>
            <a:r>
              <a:rPr lang="en-US" i="1" dirty="0" smtClean="0"/>
              <a:t>small</a:t>
            </a:r>
            <a:r>
              <a:rPr lang="en-US" dirty="0" smtClean="0"/>
              <a:t>, even her backpack is </a:t>
            </a:r>
            <a:r>
              <a:rPr lang="en-US" i="1" dirty="0" smtClean="0"/>
              <a:t>small</a:t>
            </a:r>
            <a:r>
              <a:rPr lang="en-US" dirty="0" smtClean="0"/>
              <a:t>, and she has a tiny red bow in her hair.</a:t>
            </a:r>
          </a:p>
          <a:p>
            <a:pPr algn="r">
              <a:buNone/>
            </a:pPr>
            <a:r>
              <a:rPr lang="en-US" dirty="0" smtClean="0"/>
              <a:t>~Melanie</a:t>
            </a:r>
          </a:p>
          <a:p>
            <a:pPr>
              <a:buNone/>
            </a:pPr>
            <a:endParaRPr lang="en-US" dirty="0"/>
          </a:p>
        </p:txBody>
      </p:sp>
      <p:sp>
        <p:nvSpPr>
          <p:cNvPr id="5" name="Rectangle 4"/>
          <p:cNvSpPr/>
          <p:nvPr/>
        </p:nvSpPr>
        <p:spPr>
          <a:xfrm>
            <a:off x="3110125" y="5791200"/>
            <a:ext cx="2923749" cy="369332"/>
          </a:xfrm>
          <a:prstGeom prst="rect">
            <a:avLst/>
          </a:prstGeom>
          <a:solidFill>
            <a:srgbClr val="92D050"/>
          </a:solidFill>
        </p:spPr>
        <p:txBody>
          <a:bodyPr wrap="square">
            <a:spAutoFit/>
          </a:bodyPr>
          <a:lstStyle/>
          <a:p>
            <a:r>
              <a:rPr lang="en-US" dirty="0" smtClean="0"/>
              <a:t>(4) Homework and Practice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752600"/>
          </a:xfrm>
        </p:spPr>
        <p:txBody>
          <a:bodyPr>
            <a:noAutofit/>
          </a:bodyPr>
          <a:lstStyle/>
          <a:p>
            <a:r>
              <a:rPr lang="en-US" sz="4000" b="1" dirty="0" smtClean="0"/>
              <a:t>G - </a:t>
            </a:r>
            <a:r>
              <a:rPr lang="en-US" sz="1600" b="1" i="1" dirty="0" smtClean="0">
                <a:cs typeface="Arial" pitchFamily="34" charset="0"/>
              </a:rPr>
              <a:t>W.2.5 – With guidance and support from adults and peers, focus on a topic and strengthen writing as needed by revising and editing. </a:t>
            </a:r>
            <a:br>
              <a:rPr lang="en-US" sz="1600" b="1" i="1" dirty="0" smtClean="0">
                <a:cs typeface="Arial" pitchFamily="34" charset="0"/>
              </a:rPr>
            </a:br>
            <a:r>
              <a:rPr lang="en-US" sz="1600" b="1" i="1" dirty="0" smtClean="0">
                <a:cs typeface="Arial" pitchFamily="34" charset="0"/>
              </a:rPr>
              <a:t/>
            </a:r>
            <a:br>
              <a:rPr lang="en-US" sz="1600" b="1" i="1" dirty="0" smtClean="0">
                <a:cs typeface="Arial" pitchFamily="34" charset="0"/>
              </a:rPr>
            </a:br>
            <a:r>
              <a:rPr lang="en-US" sz="1600" dirty="0" smtClean="0"/>
              <a:t>Students share their writing and reflect on the goal:   </a:t>
            </a:r>
            <a:r>
              <a:rPr lang="en-US" sz="1600" b="1" i="1" dirty="0" smtClean="0"/>
              <a:t>How did revising your writing using a repeated word or phrase create a vivid word picture for the reader?</a:t>
            </a:r>
            <a:endParaRPr lang="en-US" sz="1600" b="1" i="1" dirty="0"/>
          </a:p>
        </p:txBody>
      </p:sp>
      <p:pic>
        <p:nvPicPr>
          <p:cNvPr id="5" name="Content Placeholder 4" descr="DSCN0204 (Small).jpg"/>
          <p:cNvPicPr>
            <a:picLocks noGrp="1" noChangeAspect="1"/>
          </p:cNvPicPr>
          <p:nvPr>
            <p:ph sz="half" idx="1"/>
          </p:nvPr>
        </p:nvPicPr>
        <p:blipFill>
          <a:blip r:embed="rId3" cstate="print"/>
          <a:stretch>
            <a:fillRect/>
          </a:stretch>
        </p:blipFill>
        <p:spPr>
          <a:xfrm>
            <a:off x="304800" y="2133600"/>
            <a:ext cx="3385608" cy="2539206"/>
          </a:xfrm>
        </p:spPr>
      </p:pic>
      <p:pic>
        <p:nvPicPr>
          <p:cNvPr id="6" name="Content Placeholder 5" descr="DSCN0208 (Small).jpg"/>
          <p:cNvPicPr>
            <a:picLocks noGrp="1" noChangeAspect="1"/>
          </p:cNvPicPr>
          <p:nvPr>
            <p:ph sz="half" idx="2"/>
          </p:nvPr>
        </p:nvPicPr>
        <p:blipFill>
          <a:blip r:embed="rId4" cstate="print"/>
          <a:stretch>
            <a:fillRect/>
          </a:stretch>
        </p:blipFill>
        <p:spPr>
          <a:xfrm>
            <a:off x="4419600" y="2133600"/>
            <a:ext cx="3385608" cy="2539206"/>
          </a:xfrm>
        </p:spPr>
      </p:pic>
      <p:sp>
        <p:nvSpPr>
          <p:cNvPr id="7" name="Rectangle 6"/>
          <p:cNvSpPr/>
          <p:nvPr/>
        </p:nvSpPr>
        <p:spPr>
          <a:xfrm>
            <a:off x="2286000" y="5791200"/>
            <a:ext cx="4572000" cy="646331"/>
          </a:xfrm>
          <a:prstGeom prst="rect">
            <a:avLst/>
          </a:prstGeom>
          <a:solidFill>
            <a:schemeClr val="accent1">
              <a:lumMod val="40000"/>
              <a:lumOff val="60000"/>
            </a:schemeClr>
          </a:solidFill>
        </p:spPr>
        <p:txBody>
          <a:bodyPr wrap="square">
            <a:spAutoFit/>
          </a:bodyPr>
          <a:lstStyle/>
          <a:p>
            <a:r>
              <a:rPr lang="en-US" dirty="0" smtClean="0"/>
              <a:t>(3) Reinforcing Effort and Providing Recognition</a:t>
            </a:r>
          </a:p>
        </p:txBody>
      </p:sp>
      <p:sp>
        <p:nvSpPr>
          <p:cNvPr id="8" name="Rectangle 7"/>
          <p:cNvSpPr/>
          <p:nvPr/>
        </p:nvSpPr>
        <p:spPr>
          <a:xfrm>
            <a:off x="2359022" y="5029200"/>
            <a:ext cx="4425955" cy="369332"/>
          </a:xfrm>
          <a:prstGeom prst="rect">
            <a:avLst/>
          </a:prstGeom>
          <a:solidFill>
            <a:schemeClr val="bg2">
              <a:lumMod val="90000"/>
            </a:schemeClr>
          </a:solidFill>
        </p:spPr>
        <p:txBody>
          <a:bodyPr wrap="square">
            <a:spAutoFit/>
          </a:bodyPr>
          <a:lstStyle/>
          <a:p>
            <a:r>
              <a:rPr lang="en-US" dirty="0" smtClean="0"/>
              <a:t>(2) Identifying Similarities and Differences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04088"/>
            <a:ext cx="8229600" cy="1429512"/>
          </a:xfrm>
        </p:spPr>
        <p:txBody>
          <a:bodyPr>
            <a:normAutofit fontScale="90000"/>
          </a:bodyPr>
          <a:lstStyle/>
          <a:p>
            <a:pPr algn="ctr"/>
            <a:r>
              <a:rPr lang="en-US" sz="3100" b="1" dirty="0" smtClean="0"/>
              <a:t>During the next few days, students experimented with this new literary device as they revised and published their writing.  </a:t>
            </a:r>
            <a:endParaRPr lang="en-US" dirty="0"/>
          </a:p>
        </p:txBody>
      </p:sp>
      <p:pic>
        <p:nvPicPr>
          <p:cNvPr id="8" name="Content Placeholder 7" descr="DSCN0219 (Small).jpg"/>
          <p:cNvPicPr>
            <a:picLocks noGrp="1" noChangeAspect="1"/>
          </p:cNvPicPr>
          <p:nvPr>
            <p:ph sz="half" idx="1"/>
          </p:nvPr>
        </p:nvPicPr>
        <p:blipFill>
          <a:blip r:embed="rId3" cstate="print"/>
          <a:stretch>
            <a:fillRect/>
          </a:stretch>
        </p:blipFill>
        <p:spPr>
          <a:xfrm>
            <a:off x="371863" y="2895600"/>
            <a:ext cx="3922135" cy="2563527"/>
          </a:xfrm>
        </p:spPr>
      </p:pic>
      <p:pic>
        <p:nvPicPr>
          <p:cNvPr id="10" name="Content Placeholder 9" descr="DSCN0220 (Small).jpg"/>
          <p:cNvPicPr>
            <a:picLocks noGrp="1" noChangeAspect="1"/>
          </p:cNvPicPr>
          <p:nvPr>
            <p:ph sz="half" idx="2"/>
          </p:nvPr>
        </p:nvPicPr>
        <p:blipFill>
          <a:blip r:embed="rId4" cstate="print"/>
          <a:stretch>
            <a:fillRect/>
          </a:stretch>
        </p:blipFill>
        <p:spPr>
          <a:xfrm>
            <a:off x="4706433" y="2895600"/>
            <a:ext cx="4090045" cy="2590800"/>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057400" y="1447800"/>
            <a:ext cx="6324600" cy="4278094"/>
          </a:xfrm>
          <a:prstGeom prst="rect">
            <a:avLst/>
          </a:prstGeom>
        </p:spPr>
        <p:txBody>
          <a:bodyPr wrap="square">
            <a:spAutoFit/>
          </a:bodyPr>
          <a:lstStyle/>
          <a:p>
            <a:r>
              <a:rPr lang="en-US" sz="1600" dirty="0" err="1" smtClean="0">
                <a:latin typeface="Calibri" pitchFamily="34" charset="0"/>
              </a:rPr>
              <a:t>Marzano</a:t>
            </a:r>
            <a:r>
              <a:rPr lang="en-US" sz="1600" dirty="0" smtClean="0">
                <a:latin typeface="Calibri" pitchFamily="34" charset="0"/>
              </a:rPr>
              <a:t>, R. J., Pickering, D. J., &amp; Pollock, J. E. (2001). </a:t>
            </a:r>
            <a:r>
              <a:rPr lang="en-US" sz="1600" i="1" dirty="0" smtClean="0">
                <a:latin typeface="Calibri" pitchFamily="34" charset="0"/>
              </a:rPr>
              <a:t>Classroom instruction that works: Research-based strategies for increasing student achievement. </a:t>
            </a:r>
            <a:r>
              <a:rPr lang="en-US" sz="1600" dirty="0" smtClean="0">
                <a:latin typeface="Calibri" pitchFamily="34" charset="0"/>
              </a:rPr>
              <a:t>Alexandria, VA: Association for Supervision</a:t>
            </a:r>
            <a:r>
              <a:rPr lang="en-US" sz="1600" i="1" dirty="0" smtClean="0">
                <a:latin typeface="Calibri" pitchFamily="34" charset="0"/>
              </a:rPr>
              <a:t> </a:t>
            </a:r>
            <a:r>
              <a:rPr lang="en-US" sz="1600" dirty="0" smtClean="0">
                <a:latin typeface="Calibri" pitchFamily="34" charset="0"/>
              </a:rPr>
              <a:t>and Curriculum Development.</a:t>
            </a:r>
          </a:p>
          <a:p>
            <a:endParaRPr lang="en-US" sz="1600" dirty="0" smtClean="0">
              <a:latin typeface="Calibri" pitchFamily="34" charset="0"/>
            </a:endParaRPr>
          </a:p>
          <a:p>
            <a:endParaRPr lang="en-US" sz="1600" dirty="0" smtClean="0">
              <a:latin typeface="Calibri" pitchFamily="34" charset="0"/>
            </a:endParaRPr>
          </a:p>
          <a:p>
            <a:r>
              <a:rPr lang="en-US" sz="1600" dirty="0" smtClean="0">
                <a:latin typeface="Calibri" pitchFamily="34" charset="0"/>
              </a:rPr>
              <a:t> </a:t>
            </a:r>
          </a:p>
          <a:p>
            <a:r>
              <a:rPr lang="en-US" sz="1600" dirty="0" smtClean="0">
                <a:latin typeface="Calibri" pitchFamily="34" charset="0"/>
              </a:rPr>
              <a:t>Pollock, J. E. (2007). </a:t>
            </a:r>
            <a:r>
              <a:rPr lang="en-US" sz="1600" i="1" dirty="0" smtClean="0">
                <a:latin typeface="Calibri" pitchFamily="34" charset="0"/>
              </a:rPr>
              <a:t>Improving student learning one teacher at a time. </a:t>
            </a:r>
            <a:r>
              <a:rPr lang="en-US" sz="1600" dirty="0" smtClean="0">
                <a:latin typeface="Calibri" pitchFamily="34" charset="0"/>
              </a:rPr>
              <a:t>Alexandria, VA: Association for Supervision and Curriculum Development.</a:t>
            </a:r>
          </a:p>
          <a:p>
            <a:endParaRPr lang="en-US" sz="1600" dirty="0" smtClean="0">
              <a:latin typeface="Calibri" pitchFamily="34" charset="0"/>
            </a:endParaRPr>
          </a:p>
          <a:p>
            <a:endParaRPr lang="en-US" sz="1600" dirty="0" smtClean="0">
              <a:latin typeface="Calibri" pitchFamily="34" charset="0"/>
            </a:endParaRPr>
          </a:p>
          <a:p>
            <a:r>
              <a:rPr lang="en-US" sz="1600" dirty="0" smtClean="0">
                <a:latin typeface="Calibri" pitchFamily="34" charset="0"/>
              </a:rPr>
              <a:t> </a:t>
            </a:r>
          </a:p>
          <a:p>
            <a:endParaRPr lang="en-US" sz="1600" dirty="0" smtClean="0">
              <a:latin typeface="Calibri" pitchFamily="34" charset="0"/>
            </a:endParaRPr>
          </a:p>
          <a:p>
            <a:r>
              <a:rPr lang="en-US" sz="1600" dirty="0" smtClean="0">
                <a:latin typeface="Calibri" pitchFamily="34" charset="0"/>
              </a:rPr>
              <a:t>Pollock, J. E., &amp; Ford, Sharon M. (2009). </a:t>
            </a:r>
            <a:r>
              <a:rPr lang="en-US" sz="1600" i="1" dirty="0" smtClean="0">
                <a:latin typeface="Calibri" pitchFamily="34" charset="0"/>
              </a:rPr>
              <a:t>Improving student learning one principal at a time. </a:t>
            </a:r>
            <a:r>
              <a:rPr lang="en-US" sz="1600" dirty="0" smtClean="0">
                <a:latin typeface="Calibri" pitchFamily="34" charset="0"/>
              </a:rPr>
              <a:t>Alexandria, VA: Association for Supervision and Curriculum Development.</a:t>
            </a:r>
          </a:p>
          <a:p>
            <a:endParaRPr lang="en-US" sz="1600" dirty="0">
              <a:latin typeface="Calibri" pitchFamily="34" charset="0"/>
            </a:endParaRPr>
          </a:p>
        </p:txBody>
      </p:sp>
      <p:pic>
        <p:nvPicPr>
          <p:cNvPr id="7" name="Picture 2" descr="http://images.betterworldbooks.com/141/Improving-Student-Learning-One-Teacher-at-a-Time-Pollock-Jane-E-9781416605201.jpg"/>
          <p:cNvPicPr>
            <a:picLocks noChangeAspect="1" noChangeArrowheads="1"/>
          </p:cNvPicPr>
          <p:nvPr/>
        </p:nvPicPr>
        <p:blipFill>
          <a:blip r:embed="rId3" cstate="print"/>
          <a:srcRect/>
          <a:stretch>
            <a:fillRect/>
          </a:stretch>
        </p:blipFill>
        <p:spPr bwMode="auto">
          <a:xfrm>
            <a:off x="1093011" y="2819400"/>
            <a:ext cx="950534" cy="1225230"/>
          </a:xfrm>
          <a:prstGeom prst="rect">
            <a:avLst/>
          </a:prstGeom>
          <a:ln>
            <a:noFill/>
          </a:ln>
          <a:effectLst>
            <a:outerShdw blurRad="292100" dist="139700" dir="2700000" algn="tl" rotWithShape="0">
              <a:srgbClr val="333333">
                <a:alpha val="65000"/>
              </a:srgbClr>
            </a:outerShdw>
          </a:effectLst>
        </p:spPr>
      </p:pic>
      <p:pic>
        <p:nvPicPr>
          <p:cNvPr id="8" name="Picture 4" descr="http://i43.tower.com/images/mm113091970/improving-student-learning-one-principal-time-sharon-m-ford-paperback-cover-art.jpg"/>
          <p:cNvPicPr>
            <a:picLocks noChangeAspect="1" noChangeArrowheads="1"/>
          </p:cNvPicPr>
          <p:nvPr/>
        </p:nvPicPr>
        <p:blipFill>
          <a:blip r:embed="rId4" cstate="print"/>
          <a:srcRect/>
          <a:stretch>
            <a:fillRect/>
          </a:stretch>
        </p:blipFill>
        <p:spPr bwMode="auto">
          <a:xfrm>
            <a:off x="1052945" y="4452972"/>
            <a:ext cx="990600" cy="1272921"/>
          </a:xfrm>
          <a:prstGeom prst="rect">
            <a:avLst/>
          </a:prstGeom>
          <a:ln>
            <a:noFill/>
          </a:ln>
          <a:effectLst>
            <a:outerShdw blurRad="292100" dist="139700" dir="2700000" algn="tl" rotWithShape="0">
              <a:srgbClr val="333333">
                <a:alpha val="65000"/>
              </a:srgbClr>
            </a:outerShdw>
          </a:effectLst>
        </p:spPr>
      </p:pic>
      <p:pic>
        <p:nvPicPr>
          <p:cNvPr id="9" name="Picture 8" descr="http://www.mcrel.org/SuccessInSight/Portals/7/Classroom%20Instruction%20That%20Works.jpg"/>
          <p:cNvPicPr>
            <a:picLocks noChangeAspect="1" noChangeArrowheads="1"/>
          </p:cNvPicPr>
          <p:nvPr/>
        </p:nvPicPr>
        <p:blipFill>
          <a:blip r:embed="rId5" cstate="print"/>
          <a:srcRect/>
          <a:stretch>
            <a:fillRect/>
          </a:stretch>
        </p:blipFill>
        <p:spPr bwMode="auto">
          <a:xfrm>
            <a:off x="1111078" y="1440873"/>
            <a:ext cx="914400" cy="115222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 xmlns:p14="http://schemas.microsoft.com/office/powerpoint/2010/main" val="7099142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63162" y="1191629"/>
            <a:ext cx="6858000" cy="1200329"/>
          </a:xfrm>
          <a:prstGeom prst="rect">
            <a:avLst/>
          </a:prstGeom>
          <a:noFill/>
        </p:spPr>
        <p:txBody>
          <a:bodyPr wrap="square" rtlCol="0">
            <a:spAutoFit/>
          </a:bodyPr>
          <a:lstStyle/>
          <a:p>
            <a:r>
              <a:rPr lang="en-US" sz="2400" dirty="0" smtClean="0"/>
              <a:t>GANAG is a lesson structure that allows teachers to plan for student use of research based instructional strategies.</a:t>
            </a:r>
            <a:endParaRPr lang="en-US" sz="2400" dirty="0"/>
          </a:p>
        </p:txBody>
      </p:sp>
      <p:sp>
        <p:nvSpPr>
          <p:cNvPr id="7" name="TextBox 6"/>
          <p:cNvSpPr txBox="1"/>
          <p:nvPr/>
        </p:nvSpPr>
        <p:spPr>
          <a:xfrm>
            <a:off x="838200" y="2514600"/>
            <a:ext cx="4807528" cy="3170099"/>
          </a:xfrm>
          <a:prstGeom prst="rect">
            <a:avLst/>
          </a:prstGeom>
          <a:noFill/>
        </p:spPr>
        <p:txBody>
          <a:bodyPr wrap="square" rtlCol="0">
            <a:spAutoFit/>
          </a:bodyPr>
          <a:lstStyle/>
          <a:p>
            <a:r>
              <a:rPr lang="en-US" sz="4000" dirty="0" smtClean="0"/>
              <a:t>G</a:t>
            </a:r>
            <a:r>
              <a:rPr lang="en-US" dirty="0" smtClean="0"/>
              <a:t>= goal</a:t>
            </a:r>
          </a:p>
          <a:p>
            <a:r>
              <a:rPr lang="en-US" sz="4000" dirty="0" smtClean="0"/>
              <a:t>A</a:t>
            </a:r>
            <a:r>
              <a:rPr lang="en-US" dirty="0" smtClean="0"/>
              <a:t>= access prior knowledge</a:t>
            </a:r>
          </a:p>
          <a:p>
            <a:r>
              <a:rPr lang="en-US" sz="4000" dirty="0" smtClean="0"/>
              <a:t>N</a:t>
            </a:r>
            <a:r>
              <a:rPr lang="en-US" dirty="0" smtClean="0"/>
              <a:t>= new information</a:t>
            </a:r>
          </a:p>
          <a:p>
            <a:r>
              <a:rPr lang="en-US" sz="4000" dirty="0" smtClean="0"/>
              <a:t>A</a:t>
            </a:r>
            <a:r>
              <a:rPr lang="en-US" dirty="0" smtClean="0"/>
              <a:t>= application</a:t>
            </a:r>
          </a:p>
          <a:p>
            <a:r>
              <a:rPr lang="en-US" sz="4000" dirty="0" smtClean="0"/>
              <a:t>G</a:t>
            </a:r>
            <a:r>
              <a:rPr lang="en-US" dirty="0" smtClean="0"/>
              <a:t>= generalize the goal</a:t>
            </a:r>
            <a:endParaRPr lang="en-US" dirty="0"/>
          </a:p>
        </p:txBody>
      </p:sp>
      <p:pic>
        <p:nvPicPr>
          <p:cNvPr id="8" name="Picture 2" descr="http://images.betterworldbooks.com/141/Improving-Student-Learning-One-Teacher-at-a-Time-Pollock-Jane-E-9781416605201.jpg"/>
          <p:cNvPicPr>
            <a:picLocks noChangeAspect="1" noChangeArrowheads="1"/>
          </p:cNvPicPr>
          <p:nvPr/>
        </p:nvPicPr>
        <p:blipFill>
          <a:blip r:embed="rId3" cstate="print"/>
          <a:srcRect/>
          <a:stretch>
            <a:fillRect/>
          </a:stretch>
        </p:blipFill>
        <p:spPr bwMode="auto">
          <a:xfrm>
            <a:off x="4724400" y="2362200"/>
            <a:ext cx="1801090" cy="2321589"/>
          </a:xfrm>
          <a:prstGeom prst="rect">
            <a:avLst/>
          </a:prstGeom>
          <a:ln>
            <a:noFill/>
          </a:ln>
          <a:effectLst>
            <a:outerShdw blurRad="292100" dist="139700" dir="2700000" algn="tl" rotWithShape="0">
              <a:srgbClr val="333333">
                <a:alpha val="65000"/>
              </a:srgbClr>
            </a:outerShdw>
          </a:effectLst>
        </p:spPr>
      </p:pic>
      <p:pic>
        <p:nvPicPr>
          <p:cNvPr id="10" name="Picture 4" descr="http://i43.tower.com/images/mm113091970/improving-student-learning-one-principal-time-sharon-m-ford-paperback-cover-art.jpg"/>
          <p:cNvPicPr>
            <a:picLocks noChangeAspect="1" noChangeArrowheads="1"/>
          </p:cNvPicPr>
          <p:nvPr/>
        </p:nvPicPr>
        <p:blipFill>
          <a:blip r:embed="rId4" cstate="print"/>
          <a:srcRect/>
          <a:stretch>
            <a:fillRect/>
          </a:stretch>
        </p:blipFill>
        <p:spPr bwMode="auto">
          <a:xfrm>
            <a:off x="6629400" y="3581400"/>
            <a:ext cx="1725080" cy="221672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 xmlns:p14="http://schemas.microsoft.com/office/powerpoint/2010/main" val="40783852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l="23438" t="14583" r="24130" b="9375"/>
          <a:stretch>
            <a:fillRect/>
          </a:stretch>
        </p:blipFill>
        <p:spPr bwMode="auto">
          <a:xfrm>
            <a:off x="4648200" y="152400"/>
            <a:ext cx="4063181" cy="4419600"/>
          </a:xfrm>
          <a:prstGeom prst="rect">
            <a:avLst/>
          </a:prstGeom>
          <a:ln>
            <a:noFill/>
          </a:ln>
          <a:effectLst>
            <a:outerShdw blurRad="292100" dist="139700" dir="2700000" algn="tl" rotWithShape="0">
              <a:srgbClr val="333333">
                <a:alpha val="65000"/>
              </a:srgbClr>
            </a:outerShdw>
          </a:effectLst>
        </p:spPr>
      </p:pic>
      <p:sp>
        <p:nvSpPr>
          <p:cNvPr id="3" name="TextBox 2"/>
          <p:cNvSpPr txBox="1"/>
          <p:nvPr/>
        </p:nvSpPr>
        <p:spPr>
          <a:xfrm>
            <a:off x="457200" y="1143000"/>
            <a:ext cx="3886200" cy="1200329"/>
          </a:xfrm>
          <a:prstGeom prst="rect">
            <a:avLst/>
          </a:prstGeom>
          <a:noFill/>
        </p:spPr>
        <p:txBody>
          <a:bodyPr wrap="square" rtlCol="0">
            <a:spAutoFit/>
          </a:bodyPr>
          <a:lstStyle/>
          <a:p>
            <a:r>
              <a:rPr lang="en-US" dirty="0" smtClean="0"/>
              <a:t>Mrs. Ward began her planning with the pacing guide. </a:t>
            </a:r>
          </a:p>
          <a:p>
            <a:endParaRPr lang="en-US" dirty="0" smtClean="0"/>
          </a:p>
          <a:p>
            <a:r>
              <a:rPr lang="en-US" dirty="0" smtClean="0"/>
              <a:t>She selected the standard.</a:t>
            </a:r>
            <a:endParaRPr lang="en-US" dirty="0"/>
          </a:p>
        </p:txBody>
      </p:sp>
      <p:sp>
        <p:nvSpPr>
          <p:cNvPr id="4" name="Right Arrow Callout 3"/>
          <p:cNvSpPr/>
          <p:nvPr/>
        </p:nvSpPr>
        <p:spPr>
          <a:xfrm>
            <a:off x="228600" y="2514600"/>
            <a:ext cx="5181600" cy="1676400"/>
          </a:xfrm>
          <a:prstGeom prst="rightArrowCallout">
            <a:avLst>
              <a:gd name="adj1" fmla="val 25000"/>
              <a:gd name="adj2" fmla="val 25000"/>
              <a:gd name="adj3" fmla="val 22521"/>
              <a:gd name="adj4" fmla="val 77964"/>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81000" y="2590800"/>
            <a:ext cx="3657600" cy="1477328"/>
          </a:xfrm>
          <a:prstGeom prst="rect">
            <a:avLst/>
          </a:prstGeom>
          <a:noFill/>
        </p:spPr>
        <p:txBody>
          <a:bodyPr wrap="square" rtlCol="0">
            <a:spAutoFit/>
          </a:bodyPr>
          <a:lstStyle/>
          <a:p>
            <a:r>
              <a:rPr lang="en-US" dirty="0" smtClean="0">
                <a:cs typeface="Arial" pitchFamily="34" charset="0"/>
              </a:rPr>
              <a:t>W.2.5</a:t>
            </a:r>
          </a:p>
          <a:p>
            <a:r>
              <a:rPr lang="en-US" dirty="0" smtClean="0">
                <a:cs typeface="Arial" pitchFamily="34" charset="0"/>
              </a:rPr>
              <a:t>With guidance and support from adults and peers, focus on a topic and strengthen writing as needed by revising and editing. </a:t>
            </a:r>
            <a:endParaRPr lang="en-US" dirty="0"/>
          </a:p>
        </p:txBody>
      </p:sp>
      <p:pic>
        <p:nvPicPr>
          <p:cNvPr id="8" name="Content Placeholder 8" descr="scarecrow front (Small).jpg"/>
          <p:cNvPicPr>
            <a:picLocks noChangeAspect="1"/>
          </p:cNvPicPr>
          <p:nvPr/>
        </p:nvPicPr>
        <p:blipFill>
          <a:blip r:embed="rId4" cstate="print"/>
          <a:stretch>
            <a:fillRect/>
          </a:stretch>
        </p:blipFill>
        <p:spPr>
          <a:xfrm>
            <a:off x="6096000" y="4267200"/>
            <a:ext cx="1723901" cy="2267048"/>
          </a:xfrm>
          <a:prstGeom prst="rect">
            <a:avLst/>
          </a:prstGeom>
          <a:ln>
            <a:noFill/>
          </a:ln>
          <a:effectLst>
            <a:outerShdw blurRad="292100" dist="139700" dir="2700000" algn="tl" rotWithShape="0">
              <a:srgbClr val="333333">
                <a:alpha val="65000"/>
              </a:srgbClr>
            </a:outerShdw>
          </a:effectLst>
        </p:spPr>
      </p:pic>
      <p:sp>
        <p:nvSpPr>
          <p:cNvPr id="9" name="TextBox 8"/>
          <p:cNvSpPr txBox="1"/>
          <p:nvPr/>
        </p:nvSpPr>
        <p:spPr>
          <a:xfrm>
            <a:off x="381000" y="5105400"/>
            <a:ext cx="5562600" cy="646331"/>
          </a:xfrm>
          <a:prstGeom prst="rect">
            <a:avLst/>
          </a:prstGeom>
          <a:noFill/>
        </p:spPr>
        <p:txBody>
          <a:bodyPr wrap="square" rtlCol="0">
            <a:spAutoFit/>
          </a:bodyPr>
          <a:lstStyle/>
          <a:p>
            <a:pPr algn="r"/>
            <a:r>
              <a:rPr lang="en-US" dirty="0" smtClean="0"/>
              <a:t>She selected a text from exemplar author Cynthia </a:t>
            </a:r>
            <a:r>
              <a:rPr lang="en-US" dirty="0" err="1" smtClean="0"/>
              <a:t>Rylant</a:t>
            </a:r>
            <a:r>
              <a:rPr lang="en-US" dirty="0" smtClean="0"/>
              <a:t> to use as a mentor text.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1219200"/>
          </a:xfrm>
        </p:spPr>
        <p:txBody>
          <a:bodyPr>
            <a:normAutofit/>
          </a:bodyPr>
          <a:lstStyle/>
          <a:p>
            <a:pPr>
              <a:buNone/>
            </a:pPr>
            <a:r>
              <a:rPr lang="en-US" dirty="0" smtClean="0"/>
              <a:t>To give students the opportunity to actively use the nine high-yield strategies:</a:t>
            </a:r>
          </a:p>
          <a:p>
            <a:pPr>
              <a:buNone/>
            </a:pPr>
            <a:endParaRPr lang="en-US" dirty="0"/>
          </a:p>
        </p:txBody>
      </p:sp>
      <p:sp>
        <p:nvSpPr>
          <p:cNvPr id="3" name="Title 2"/>
          <p:cNvSpPr>
            <a:spLocks noGrp="1"/>
          </p:cNvSpPr>
          <p:nvPr>
            <p:ph type="title"/>
          </p:nvPr>
        </p:nvSpPr>
        <p:spPr>
          <a:xfrm>
            <a:off x="457200" y="457200"/>
            <a:ext cx="8229600" cy="838200"/>
          </a:xfrm>
        </p:spPr>
        <p:txBody>
          <a:bodyPr>
            <a:normAutofit fontScale="90000"/>
          </a:bodyPr>
          <a:lstStyle/>
          <a:p>
            <a:r>
              <a:rPr smtClean="0"/>
              <a:t>Purpose of the GANAG Structure</a:t>
            </a:r>
            <a:endParaRPr lang="en-US" dirty="0"/>
          </a:p>
        </p:txBody>
      </p:sp>
      <p:sp>
        <p:nvSpPr>
          <p:cNvPr id="4" name="TextBox 3"/>
          <p:cNvSpPr txBox="1"/>
          <p:nvPr/>
        </p:nvSpPr>
        <p:spPr>
          <a:xfrm>
            <a:off x="609600" y="2667000"/>
            <a:ext cx="3581400" cy="646331"/>
          </a:xfrm>
          <a:prstGeom prst="rect">
            <a:avLst/>
          </a:prstGeom>
          <a:solidFill>
            <a:schemeClr val="bg2">
              <a:lumMod val="90000"/>
            </a:schemeClr>
          </a:solidFill>
          <a:ln>
            <a:solidFill>
              <a:schemeClr val="bg1"/>
            </a:solidFill>
          </a:ln>
        </p:spPr>
        <p:txBody>
          <a:bodyPr wrap="square" rtlCol="0">
            <a:spAutoFit/>
          </a:bodyPr>
          <a:lstStyle/>
          <a:p>
            <a:r>
              <a:rPr lang="en-US" dirty="0" smtClean="0"/>
              <a:t>(2) Identifying Similarities and Differences</a:t>
            </a:r>
            <a:endParaRPr lang="en-US" dirty="0"/>
          </a:p>
        </p:txBody>
      </p:sp>
      <p:sp>
        <p:nvSpPr>
          <p:cNvPr id="5" name="TextBox 4"/>
          <p:cNvSpPr txBox="1"/>
          <p:nvPr/>
        </p:nvSpPr>
        <p:spPr>
          <a:xfrm>
            <a:off x="609600" y="3429000"/>
            <a:ext cx="3581400" cy="369332"/>
          </a:xfrm>
          <a:prstGeom prst="rect">
            <a:avLst/>
          </a:prstGeom>
          <a:solidFill>
            <a:schemeClr val="accent4">
              <a:lumMod val="60000"/>
              <a:lumOff val="40000"/>
            </a:schemeClr>
          </a:solidFill>
          <a:ln>
            <a:solidFill>
              <a:schemeClr val="bg1"/>
            </a:solidFill>
          </a:ln>
        </p:spPr>
        <p:txBody>
          <a:bodyPr wrap="square" rtlCol="0">
            <a:spAutoFit/>
          </a:bodyPr>
          <a:lstStyle/>
          <a:p>
            <a:r>
              <a:rPr lang="en-US" dirty="0" smtClean="0"/>
              <a:t>(3) Summarizing and Note Taking</a:t>
            </a:r>
            <a:endParaRPr lang="en-US" dirty="0"/>
          </a:p>
        </p:txBody>
      </p:sp>
      <p:sp>
        <p:nvSpPr>
          <p:cNvPr id="6" name="TextBox 5"/>
          <p:cNvSpPr txBox="1"/>
          <p:nvPr/>
        </p:nvSpPr>
        <p:spPr>
          <a:xfrm>
            <a:off x="609600" y="3962400"/>
            <a:ext cx="3581400" cy="646331"/>
          </a:xfrm>
          <a:prstGeom prst="rect">
            <a:avLst/>
          </a:prstGeom>
          <a:solidFill>
            <a:schemeClr val="accent2">
              <a:lumMod val="40000"/>
              <a:lumOff val="60000"/>
            </a:schemeClr>
          </a:solidFill>
          <a:ln>
            <a:solidFill>
              <a:schemeClr val="bg1"/>
            </a:solidFill>
          </a:ln>
        </p:spPr>
        <p:txBody>
          <a:bodyPr wrap="square" rtlCol="0">
            <a:spAutoFit/>
          </a:bodyPr>
          <a:lstStyle/>
          <a:p>
            <a:r>
              <a:rPr lang="en-US" dirty="0" smtClean="0"/>
              <a:t>(4) Reinforcing Effort and Providing Recognition</a:t>
            </a:r>
          </a:p>
        </p:txBody>
      </p:sp>
      <p:sp>
        <p:nvSpPr>
          <p:cNvPr id="7" name="TextBox 6"/>
          <p:cNvSpPr txBox="1"/>
          <p:nvPr/>
        </p:nvSpPr>
        <p:spPr>
          <a:xfrm>
            <a:off x="609600" y="4724400"/>
            <a:ext cx="3581400" cy="369332"/>
          </a:xfrm>
          <a:prstGeom prst="rect">
            <a:avLst/>
          </a:prstGeom>
          <a:solidFill>
            <a:srgbClr val="92D050"/>
          </a:solidFill>
          <a:ln>
            <a:solidFill>
              <a:schemeClr val="bg1"/>
            </a:solidFill>
          </a:ln>
        </p:spPr>
        <p:txBody>
          <a:bodyPr wrap="square" rtlCol="0">
            <a:spAutoFit/>
          </a:bodyPr>
          <a:lstStyle/>
          <a:p>
            <a:r>
              <a:rPr lang="en-US" dirty="0" smtClean="0"/>
              <a:t>(5) Homework and Practice</a:t>
            </a:r>
            <a:endParaRPr lang="en-US" dirty="0"/>
          </a:p>
        </p:txBody>
      </p:sp>
      <p:sp>
        <p:nvSpPr>
          <p:cNvPr id="8" name="TextBox 7"/>
          <p:cNvSpPr txBox="1"/>
          <p:nvPr/>
        </p:nvSpPr>
        <p:spPr>
          <a:xfrm>
            <a:off x="609600" y="5257800"/>
            <a:ext cx="3581400" cy="369332"/>
          </a:xfrm>
          <a:prstGeom prst="rect">
            <a:avLst/>
          </a:prstGeom>
          <a:solidFill>
            <a:schemeClr val="accent1">
              <a:lumMod val="40000"/>
              <a:lumOff val="60000"/>
            </a:schemeClr>
          </a:solidFill>
          <a:ln>
            <a:solidFill>
              <a:schemeClr val="bg1"/>
            </a:solidFill>
          </a:ln>
        </p:spPr>
        <p:txBody>
          <a:bodyPr wrap="square" rtlCol="0">
            <a:spAutoFit/>
          </a:bodyPr>
          <a:lstStyle/>
          <a:p>
            <a:r>
              <a:rPr lang="en-US" dirty="0" smtClean="0"/>
              <a:t>(6) Nonlinguistic Representations</a:t>
            </a:r>
          </a:p>
        </p:txBody>
      </p:sp>
      <p:sp>
        <p:nvSpPr>
          <p:cNvPr id="9" name="TextBox 8"/>
          <p:cNvSpPr txBox="1"/>
          <p:nvPr/>
        </p:nvSpPr>
        <p:spPr>
          <a:xfrm>
            <a:off x="4495800" y="2667000"/>
            <a:ext cx="3581400" cy="369332"/>
          </a:xfrm>
          <a:prstGeom prst="rect">
            <a:avLst/>
          </a:prstGeom>
          <a:solidFill>
            <a:schemeClr val="accent5">
              <a:lumMod val="60000"/>
              <a:lumOff val="40000"/>
            </a:schemeClr>
          </a:solidFill>
          <a:ln>
            <a:solidFill>
              <a:schemeClr val="bg1"/>
            </a:solidFill>
          </a:ln>
        </p:spPr>
        <p:txBody>
          <a:bodyPr wrap="square" rtlCol="0">
            <a:spAutoFit/>
          </a:bodyPr>
          <a:lstStyle/>
          <a:p>
            <a:r>
              <a:rPr lang="en-US" dirty="0" smtClean="0"/>
              <a:t>(7) Cooperative Learning</a:t>
            </a:r>
          </a:p>
        </p:txBody>
      </p:sp>
      <p:sp>
        <p:nvSpPr>
          <p:cNvPr id="10" name="TextBox 9"/>
          <p:cNvSpPr txBox="1"/>
          <p:nvPr/>
        </p:nvSpPr>
        <p:spPr>
          <a:xfrm>
            <a:off x="4495800" y="3276600"/>
            <a:ext cx="3581400" cy="646331"/>
          </a:xfrm>
          <a:prstGeom prst="rect">
            <a:avLst/>
          </a:prstGeom>
          <a:solidFill>
            <a:schemeClr val="accent2">
              <a:lumMod val="60000"/>
              <a:lumOff val="40000"/>
            </a:schemeClr>
          </a:solidFill>
          <a:ln>
            <a:solidFill>
              <a:schemeClr val="bg1"/>
            </a:solidFill>
          </a:ln>
        </p:spPr>
        <p:txBody>
          <a:bodyPr wrap="square" rtlCol="0">
            <a:spAutoFit/>
          </a:bodyPr>
          <a:lstStyle/>
          <a:p>
            <a:r>
              <a:rPr lang="en-US" dirty="0" smtClean="0"/>
              <a:t>(8) Setting Objectives and Providing Feedback</a:t>
            </a:r>
            <a:endParaRPr lang="en-US" dirty="0"/>
          </a:p>
        </p:txBody>
      </p:sp>
      <p:sp>
        <p:nvSpPr>
          <p:cNvPr id="11" name="TextBox 10"/>
          <p:cNvSpPr txBox="1"/>
          <p:nvPr/>
        </p:nvSpPr>
        <p:spPr>
          <a:xfrm>
            <a:off x="4495800" y="4191000"/>
            <a:ext cx="3581400" cy="646331"/>
          </a:xfrm>
          <a:prstGeom prst="rect">
            <a:avLst/>
          </a:prstGeom>
          <a:solidFill>
            <a:schemeClr val="accent5">
              <a:lumMod val="60000"/>
              <a:lumOff val="40000"/>
            </a:schemeClr>
          </a:solidFill>
          <a:ln>
            <a:solidFill>
              <a:schemeClr val="bg1"/>
            </a:solidFill>
          </a:ln>
        </p:spPr>
        <p:txBody>
          <a:bodyPr wrap="square" rtlCol="0">
            <a:spAutoFit/>
          </a:bodyPr>
          <a:lstStyle/>
          <a:p>
            <a:r>
              <a:rPr lang="en-US" dirty="0" smtClean="0"/>
              <a:t>(9) Generating and Testing Hypotheses</a:t>
            </a:r>
            <a:endParaRPr lang="en-US" dirty="0"/>
          </a:p>
        </p:txBody>
      </p:sp>
      <p:sp>
        <p:nvSpPr>
          <p:cNvPr id="12" name="TextBox 11"/>
          <p:cNvSpPr txBox="1"/>
          <p:nvPr/>
        </p:nvSpPr>
        <p:spPr>
          <a:xfrm>
            <a:off x="4495800" y="5029200"/>
            <a:ext cx="3581400" cy="646331"/>
          </a:xfrm>
          <a:prstGeom prst="rect">
            <a:avLst/>
          </a:prstGeom>
          <a:solidFill>
            <a:schemeClr val="accent4">
              <a:lumMod val="60000"/>
              <a:lumOff val="40000"/>
            </a:schemeClr>
          </a:solidFill>
          <a:ln>
            <a:solidFill>
              <a:schemeClr val="bg1"/>
            </a:solidFill>
          </a:ln>
        </p:spPr>
        <p:txBody>
          <a:bodyPr wrap="square" rtlCol="0">
            <a:spAutoFit/>
          </a:bodyPr>
          <a:lstStyle/>
          <a:p>
            <a:r>
              <a:rPr lang="en-US" dirty="0" smtClean="0"/>
              <a:t>(10) Cues, Questions and Advance Organizers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694688"/>
          </a:xfrm>
        </p:spPr>
        <p:txBody>
          <a:bodyPr>
            <a:normAutofit fontScale="90000"/>
          </a:bodyPr>
          <a:lstStyle/>
          <a:p>
            <a:pPr algn="ctr"/>
            <a:r>
              <a:rPr lang="en-US" sz="8000" dirty="0" smtClean="0">
                <a:cs typeface="Arial" pitchFamily="34" charset="0"/>
              </a:rPr>
              <a:t>G </a:t>
            </a:r>
            <a:r>
              <a:rPr lang="en-US" sz="3100" dirty="0" smtClean="0">
                <a:cs typeface="Arial" pitchFamily="34" charset="0"/>
              </a:rPr>
              <a:t>W.2.5 –With guidance and support from adults and peers, focus on a topic and strengthen writing as needed by revising and editing. </a:t>
            </a:r>
            <a:endParaRPr lang="en-US" sz="3100" dirty="0">
              <a:cs typeface="Arial" pitchFamily="34" charset="0"/>
            </a:endParaRPr>
          </a:p>
        </p:txBody>
      </p:sp>
      <p:sp>
        <p:nvSpPr>
          <p:cNvPr id="3" name="Content Placeholder 2"/>
          <p:cNvSpPr>
            <a:spLocks noGrp="1"/>
          </p:cNvSpPr>
          <p:nvPr>
            <p:ph idx="1"/>
          </p:nvPr>
        </p:nvSpPr>
        <p:spPr>
          <a:xfrm>
            <a:off x="457200" y="1935480"/>
            <a:ext cx="8229600" cy="3703320"/>
          </a:xfrm>
        </p:spPr>
        <p:txBody>
          <a:bodyPr>
            <a:normAutofit lnSpcReduction="10000"/>
          </a:bodyPr>
          <a:lstStyle/>
          <a:p>
            <a:pPr>
              <a:buNone/>
            </a:pPr>
            <a:endParaRPr lang="en-US" sz="3600" dirty="0" smtClean="0">
              <a:latin typeface="Arial" pitchFamily="34" charset="0"/>
              <a:cs typeface="Arial" pitchFamily="34" charset="0"/>
            </a:endParaRPr>
          </a:p>
          <a:p>
            <a:pPr>
              <a:buNone/>
            </a:pPr>
            <a:r>
              <a:rPr lang="en-US" sz="3600" dirty="0" smtClean="0">
                <a:latin typeface="Arial" pitchFamily="34" charset="0"/>
                <a:cs typeface="Arial" pitchFamily="34" charset="0"/>
              </a:rPr>
              <a:t>  Students will revise previously written drafts about a person, place, or thing by crafting an opening sentence that creates a vivid word picture in the mind of the reader </a:t>
            </a:r>
            <a:r>
              <a:rPr lang="en-US" sz="3600" i="1" dirty="0" smtClean="0">
                <a:latin typeface="Arial" pitchFamily="34" charset="0"/>
                <a:cs typeface="Arial" pitchFamily="34" charset="0"/>
              </a:rPr>
              <a:t>using a repeated word or phrase to describe their topic</a:t>
            </a:r>
            <a:r>
              <a:rPr lang="en-US" sz="3600" dirty="0" smtClean="0">
                <a:latin typeface="Arial" pitchFamily="34" charset="0"/>
                <a:cs typeface="Arial" pitchFamily="34" charset="0"/>
              </a:rPr>
              <a:t>.</a:t>
            </a:r>
            <a:endParaRPr lang="en-US" sz="3600" u="sng" dirty="0" smtClean="0">
              <a:latin typeface="Arial" pitchFamily="34" charset="0"/>
              <a:cs typeface="Arial" pitchFamily="34" charset="0"/>
            </a:endParaRPr>
          </a:p>
          <a:p>
            <a:pPr>
              <a:buNone/>
            </a:pPr>
            <a:endParaRPr lang="en-US" u="sng" dirty="0" smtClean="0">
              <a:latin typeface="Arial" pitchFamily="34" charset="0"/>
              <a:cs typeface="Arial" pitchFamily="34" charset="0"/>
            </a:endParaRPr>
          </a:p>
          <a:p>
            <a:pPr>
              <a:buNone/>
            </a:pPr>
            <a:endParaRPr lang="en-US" dirty="0">
              <a:latin typeface="Arial" pitchFamily="34" charset="0"/>
              <a:cs typeface="Arial" pitchFamily="34" charset="0"/>
            </a:endParaRPr>
          </a:p>
        </p:txBody>
      </p:sp>
      <p:sp>
        <p:nvSpPr>
          <p:cNvPr id="4" name="Rectangle 3"/>
          <p:cNvSpPr/>
          <p:nvPr/>
        </p:nvSpPr>
        <p:spPr>
          <a:xfrm>
            <a:off x="2286000" y="5791200"/>
            <a:ext cx="4572000" cy="646331"/>
          </a:xfrm>
          <a:prstGeom prst="rect">
            <a:avLst/>
          </a:prstGeom>
          <a:solidFill>
            <a:schemeClr val="accent2">
              <a:lumMod val="60000"/>
              <a:lumOff val="40000"/>
            </a:schemeClr>
          </a:solidFill>
        </p:spPr>
        <p:txBody>
          <a:bodyPr wrap="square">
            <a:spAutoFit/>
          </a:bodyPr>
          <a:lstStyle/>
          <a:p>
            <a:r>
              <a:rPr lang="en-US" dirty="0" smtClean="0"/>
              <a:t>(8) Setting Objectives and Providing Feedback</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752600"/>
          </a:xfrm>
        </p:spPr>
        <p:txBody>
          <a:bodyPr>
            <a:normAutofit/>
          </a:bodyPr>
          <a:lstStyle/>
          <a:p>
            <a:pPr algn="ctr"/>
            <a:r>
              <a:rPr lang="en-US" sz="7200" b="1" dirty="0" smtClean="0"/>
              <a:t>A </a:t>
            </a:r>
            <a:r>
              <a:rPr lang="en-US" sz="3200" dirty="0" smtClean="0"/>
              <a:t>Students Access prior knowledge through rereading a familiar text.</a:t>
            </a:r>
            <a:endParaRPr lang="en-US" sz="3200" dirty="0"/>
          </a:p>
        </p:txBody>
      </p:sp>
      <p:pic>
        <p:nvPicPr>
          <p:cNvPr id="9" name="Content Placeholder 8" descr="scarecrow front (Small).jpg"/>
          <p:cNvPicPr>
            <a:picLocks noGrp="1" noChangeAspect="1"/>
          </p:cNvPicPr>
          <p:nvPr>
            <p:ph sz="half" idx="1"/>
          </p:nvPr>
        </p:nvPicPr>
        <p:blipFill>
          <a:blip r:embed="rId3" cstate="print"/>
          <a:stretch>
            <a:fillRect/>
          </a:stretch>
        </p:blipFill>
        <p:spPr>
          <a:xfrm>
            <a:off x="790699" y="1920875"/>
            <a:ext cx="3371602" cy="4433888"/>
          </a:xfrm>
        </p:spPr>
      </p:pic>
      <p:sp>
        <p:nvSpPr>
          <p:cNvPr id="6" name="Content Placeholder 5"/>
          <p:cNvSpPr>
            <a:spLocks noGrp="1"/>
          </p:cNvSpPr>
          <p:nvPr>
            <p:ph sz="half" idx="2"/>
          </p:nvPr>
        </p:nvSpPr>
        <p:spPr/>
        <p:txBody>
          <a:bodyPr/>
          <a:lstStyle/>
          <a:p>
            <a:pPr>
              <a:buNone/>
            </a:pPr>
            <a:endParaRPr lang="en-US" dirty="0" smtClean="0"/>
          </a:p>
          <a:p>
            <a:pPr>
              <a:buNone/>
            </a:pPr>
            <a:endParaRPr lang="en-US" dirty="0" smtClean="0"/>
          </a:p>
          <a:p>
            <a:pPr>
              <a:buNone/>
            </a:pPr>
            <a:r>
              <a:rPr lang="en-US" dirty="0" smtClean="0"/>
              <a:t>   Students re-read the opening page of the book </a:t>
            </a:r>
            <a:r>
              <a:rPr lang="en-US" u="sng" dirty="0" smtClean="0"/>
              <a:t>Scarecrow</a:t>
            </a:r>
            <a:r>
              <a:rPr lang="en-US" dirty="0" smtClean="0"/>
              <a:t> by Cynthia </a:t>
            </a:r>
            <a:r>
              <a:rPr lang="en-US" dirty="0" err="1" smtClean="0"/>
              <a:t>Rylant</a:t>
            </a:r>
            <a:r>
              <a:rPr lang="en-US" dirty="0" smtClean="0"/>
              <a: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381000"/>
            <a:ext cx="8229600" cy="1466088"/>
          </a:xfrm>
        </p:spPr>
        <p:txBody>
          <a:bodyPr>
            <a:normAutofit/>
          </a:bodyPr>
          <a:lstStyle/>
          <a:p>
            <a:pPr algn="ctr"/>
            <a:r>
              <a:rPr lang="en-US" sz="5400" dirty="0" smtClean="0"/>
              <a:t>N – </a:t>
            </a:r>
            <a:r>
              <a:rPr lang="en-US" sz="3200" dirty="0" smtClean="0"/>
              <a:t>Students notice Cynthia </a:t>
            </a:r>
            <a:r>
              <a:rPr lang="en-US" sz="3200" dirty="0" err="1" smtClean="0"/>
              <a:t>Rylant’s</a:t>
            </a:r>
            <a:r>
              <a:rPr lang="en-US" sz="3200" dirty="0" smtClean="0"/>
              <a:t> use of a repeated word to describe the Scarecrow. </a:t>
            </a:r>
            <a:endParaRPr lang="en-US" sz="3200" dirty="0"/>
          </a:p>
        </p:txBody>
      </p:sp>
      <p:sp>
        <p:nvSpPr>
          <p:cNvPr id="4" name="Content Placeholder 3"/>
          <p:cNvSpPr>
            <a:spLocks noGrp="1"/>
          </p:cNvSpPr>
          <p:nvPr>
            <p:ph idx="1"/>
          </p:nvPr>
        </p:nvSpPr>
        <p:spPr/>
        <p:txBody>
          <a:bodyPr/>
          <a:lstStyle/>
          <a:p>
            <a:pPr algn="ctr">
              <a:buNone/>
            </a:pPr>
            <a:endParaRPr lang="en-US" sz="3600" dirty="0" smtClean="0"/>
          </a:p>
          <a:p>
            <a:pPr algn="ctr">
              <a:buNone/>
            </a:pPr>
            <a:r>
              <a:rPr lang="en-US" sz="3600" dirty="0" smtClean="0"/>
              <a:t>His hat is </a:t>
            </a:r>
            <a:r>
              <a:rPr lang="en-US" sz="3600" i="1" dirty="0" smtClean="0"/>
              <a:t>borrowed</a:t>
            </a:r>
            <a:r>
              <a:rPr lang="en-US" sz="3600" dirty="0" smtClean="0"/>
              <a:t>, his suit is </a:t>
            </a:r>
            <a:r>
              <a:rPr lang="en-US" sz="3600" i="1" dirty="0" smtClean="0"/>
              <a:t>borrowed</a:t>
            </a:r>
            <a:r>
              <a:rPr lang="en-US" sz="3600" dirty="0" smtClean="0"/>
              <a:t>, his hands are </a:t>
            </a:r>
            <a:r>
              <a:rPr lang="en-US" sz="3600" i="1" dirty="0" smtClean="0"/>
              <a:t>borrowed</a:t>
            </a:r>
            <a:r>
              <a:rPr lang="en-US" sz="3600" dirty="0" smtClean="0"/>
              <a:t>, even his head is </a:t>
            </a:r>
            <a:r>
              <a:rPr lang="en-US" sz="3600" i="1" dirty="0" smtClean="0"/>
              <a:t>borrowed</a:t>
            </a:r>
            <a:r>
              <a:rPr lang="en-US" sz="3600" dirty="0" smtClean="0"/>
              <a:t>.  And his eyes probably came out of someone’s drawer.</a:t>
            </a:r>
          </a:p>
          <a:p>
            <a:endParaRPr lang="en-US" dirty="0"/>
          </a:p>
        </p:txBody>
      </p:sp>
      <p:sp>
        <p:nvSpPr>
          <p:cNvPr id="5" name="Rectangle 4"/>
          <p:cNvSpPr/>
          <p:nvPr/>
        </p:nvSpPr>
        <p:spPr>
          <a:xfrm>
            <a:off x="2286000" y="5257800"/>
            <a:ext cx="4572000" cy="646331"/>
          </a:xfrm>
          <a:prstGeom prst="rect">
            <a:avLst/>
          </a:prstGeom>
          <a:solidFill>
            <a:schemeClr val="accent4">
              <a:lumMod val="60000"/>
              <a:lumOff val="40000"/>
            </a:schemeClr>
          </a:solidFill>
        </p:spPr>
        <p:txBody>
          <a:bodyPr wrap="square">
            <a:spAutoFit/>
          </a:bodyPr>
          <a:lstStyle/>
          <a:p>
            <a:r>
              <a:rPr lang="en-US" dirty="0" smtClean="0"/>
              <a:t>(10) Cues, Questions and Advance Organizers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sz="7200" b="1" dirty="0" smtClean="0"/>
              <a:t>N- </a:t>
            </a:r>
            <a:r>
              <a:rPr lang="en-US" sz="2800" dirty="0" smtClean="0"/>
              <a:t>Students discuss how, as authors, they might be able to use a repeated word or phrase to paint a vivid word picture.</a:t>
            </a:r>
            <a:endParaRPr lang="en-US" sz="7200" dirty="0"/>
          </a:p>
        </p:txBody>
      </p:sp>
      <p:sp>
        <p:nvSpPr>
          <p:cNvPr id="5" name="Content Placeholder 4"/>
          <p:cNvSpPr>
            <a:spLocks noGrp="1"/>
          </p:cNvSpPr>
          <p:nvPr>
            <p:ph sz="half" idx="1"/>
          </p:nvPr>
        </p:nvSpPr>
        <p:spPr>
          <a:xfrm>
            <a:off x="457200" y="1920085"/>
            <a:ext cx="4038600" cy="3794915"/>
          </a:xfrm>
        </p:spPr>
        <p:txBody>
          <a:bodyPr>
            <a:normAutofit lnSpcReduction="10000"/>
          </a:bodyPr>
          <a:lstStyle/>
          <a:p>
            <a:r>
              <a:rPr lang="en-US" dirty="0" smtClean="0">
                <a:latin typeface="Arial" pitchFamily="34" charset="0"/>
                <a:cs typeface="Arial" pitchFamily="34" charset="0"/>
              </a:rPr>
              <a:t>Students discuss the use of a repeated word or idea, and how it grabs the reader’s attention, creating a vivid mental image.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Teacher models an example.</a:t>
            </a:r>
            <a:endParaRPr lang="en-US" dirty="0">
              <a:latin typeface="Arial" pitchFamily="34" charset="0"/>
              <a:cs typeface="Arial" pitchFamily="34" charset="0"/>
            </a:endParaRPr>
          </a:p>
        </p:txBody>
      </p:sp>
      <p:sp>
        <p:nvSpPr>
          <p:cNvPr id="6" name="Content Placeholder 5"/>
          <p:cNvSpPr>
            <a:spLocks noGrp="1"/>
          </p:cNvSpPr>
          <p:nvPr>
            <p:ph sz="half" idx="2"/>
          </p:nvPr>
        </p:nvSpPr>
        <p:spPr>
          <a:xfrm>
            <a:off x="4648200" y="1920085"/>
            <a:ext cx="4038600" cy="4099715"/>
          </a:xfrm>
        </p:spPr>
        <p:txBody>
          <a:bodyPr>
            <a:normAutofit lnSpcReduction="10000"/>
          </a:bodyPr>
          <a:lstStyle/>
          <a:p>
            <a:pPr algn="ctr">
              <a:buNone/>
            </a:pPr>
            <a:r>
              <a:rPr lang="en-US" b="1" dirty="0" smtClean="0"/>
              <a:t>   </a:t>
            </a:r>
            <a:r>
              <a:rPr lang="en-US" sz="3200" dirty="0" smtClean="0"/>
              <a:t>Her hands are </a:t>
            </a:r>
            <a:r>
              <a:rPr lang="en-US" sz="3200" i="1" dirty="0" smtClean="0"/>
              <a:t>wrinkly</a:t>
            </a:r>
            <a:r>
              <a:rPr lang="en-US" sz="3200" dirty="0" smtClean="0"/>
              <a:t>, her face is </a:t>
            </a:r>
            <a:r>
              <a:rPr lang="en-US" sz="3200" i="1" dirty="0" smtClean="0"/>
              <a:t>wrinkly</a:t>
            </a:r>
            <a:r>
              <a:rPr lang="en-US" sz="3200" dirty="0" smtClean="0"/>
              <a:t>, her clothes are </a:t>
            </a:r>
            <a:r>
              <a:rPr lang="en-US" sz="3200" i="1" dirty="0" smtClean="0"/>
              <a:t>wrinkly</a:t>
            </a:r>
            <a:r>
              <a:rPr lang="en-US" sz="3200" dirty="0" smtClean="0"/>
              <a:t>, even her hair is </a:t>
            </a:r>
            <a:r>
              <a:rPr lang="en-US" sz="3200" i="1" dirty="0" smtClean="0"/>
              <a:t>wrinkly</a:t>
            </a:r>
            <a:r>
              <a:rPr lang="en-US" sz="3200" dirty="0" smtClean="0"/>
              <a:t>, and her shoes </a:t>
            </a:r>
            <a:r>
              <a:rPr lang="en-US" sz="3200" i="1" dirty="0" smtClean="0"/>
              <a:t>wrinkle</a:t>
            </a:r>
            <a:r>
              <a:rPr lang="en-US" sz="3200" dirty="0" smtClean="0"/>
              <a:t> at the toes when she walks.</a:t>
            </a:r>
          </a:p>
          <a:p>
            <a:pPr algn="ctr"/>
            <a:endParaRPr lang="en-US" dirty="0"/>
          </a:p>
        </p:txBody>
      </p:sp>
      <p:sp>
        <p:nvSpPr>
          <p:cNvPr id="7" name="Rectangle 6"/>
          <p:cNvSpPr/>
          <p:nvPr/>
        </p:nvSpPr>
        <p:spPr>
          <a:xfrm>
            <a:off x="2286000" y="5638800"/>
            <a:ext cx="4572000" cy="646331"/>
          </a:xfrm>
          <a:prstGeom prst="rect">
            <a:avLst/>
          </a:prstGeom>
          <a:solidFill>
            <a:schemeClr val="accent4">
              <a:lumMod val="60000"/>
              <a:lumOff val="40000"/>
            </a:schemeClr>
          </a:solidFill>
        </p:spPr>
        <p:txBody>
          <a:bodyPr wrap="square">
            <a:spAutoFit/>
          </a:bodyPr>
          <a:lstStyle/>
          <a:p>
            <a:r>
              <a:rPr lang="en-US" dirty="0" smtClean="0"/>
              <a:t>(10) Cues, Questions and Advance Organizers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819400"/>
          </a:xfrm>
        </p:spPr>
        <p:txBody>
          <a:bodyPr>
            <a:normAutofit/>
          </a:bodyPr>
          <a:lstStyle/>
          <a:p>
            <a:r>
              <a:rPr lang="en-US" sz="4800" b="1" dirty="0" smtClean="0"/>
              <a:t>N </a:t>
            </a:r>
            <a:r>
              <a:rPr lang="en-US" sz="2400" b="1" dirty="0" smtClean="0"/>
              <a:t/>
            </a:r>
            <a:br>
              <a:rPr lang="en-US" sz="2400" b="1" dirty="0" smtClean="0"/>
            </a:br>
            <a:r>
              <a:rPr lang="en-US" sz="2400" dirty="0" smtClean="0"/>
              <a:t>Students choose a subject from their journals – person, place, or thing.  Students list three words or phrases that describe that person, place or thing.  They will use these words/phrases to write a attention-grabbing topic sentence to revise a previously drafted paragraph about their chosen subject.</a:t>
            </a:r>
            <a:endParaRPr lang="en-US" sz="2400" dirty="0"/>
          </a:p>
        </p:txBody>
      </p:sp>
      <p:sp>
        <p:nvSpPr>
          <p:cNvPr id="3" name="Content Placeholder 2"/>
          <p:cNvSpPr>
            <a:spLocks noGrp="1"/>
          </p:cNvSpPr>
          <p:nvPr>
            <p:ph sz="half" idx="1"/>
          </p:nvPr>
        </p:nvSpPr>
        <p:spPr>
          <a:xfrm>
            <a:off x="457200" y="2819399"/>
            <a:ext cx="4038600" cy="3535525"/>
          </a:xfrm>
        </p:spPr>
        <p:txBody>
          <a:bodyPr/>
          <a:lstStyle/>
          <a:p>
            <a:r>
              <a:rPr lang="en-US" dirty="0" smtClean="0"/>
              <a:t>Teacher models:</a:t>
            </a:r>
          </a:p>
          <a:p>
            <a:r>
              <a:rPr lang="en-US" dirty="0" smtClean="0"/>
              <a:t>My friend Jenny – </a:t>
            </a:r>
          </a:p>
          <a:p>
            <a:pPr lvl="1"/>
            <a:r>
              <a:rPr lang="en-US" dirty="0" smtClean="0"/>
              <a:t>Sparkly</a:t>
            </a:r>
          </a:p>
          <a:p>
            <a:pPr lvl="1"/>
            <a:r>
              <a:rPr lang="en-US" dirty="0" smtClean="0"/>
              <a:t>Funny</a:t>
            </a:r>
          </a:p>
          <a:p>
            <a:pPr lvl="1"/>
            <a:r>
              <a:rPr lang="en-US" dirty="0" smtClean="0"/>
              <a:t>Artistic</a:t>
            </a:r>
            <a:endParaRPr lang="en-US" dirty="0"/>
          </a:p>
        </p:txBody>
      </p:sp>
      <p:sp>
        <p:nvSpPr>
          <p:cNvPr id="4" name="Content Placeholder 3"/>
          <p:cNvSpPr>
            <a:spLocks noGrp="1"/>
          </p:cNvSpPr>
          <p:nvPr>
            <p:ph sz="half" idx="2"/>
          </p:nvPr>
        </p:nvSpPr>
        <p:spPr>
          <a:xfrm>
            <a:off x="4648200" y="2819399"/>
            <a:ext cx="4038600" cy="3535525"/>
          </a:xfrm>
        </p:spPr>
        <p:txBody>
          <a:bodyPr/>
          <a:lstStyle/>
          <a:p>
            <a:r>
              <a:rPr lang="en-US" dirty="0" smtClean="0"/>
              <a:t>Her eyes are </a:t>
            </a:r>
            <a:r>
              <a:rPr lang="en-US" i="1" dirty="0" smtClean="0"/>
              <a:t>sparkly</a:t>
            </a:r>
            <a:r>
              <a:rPr lang="en-US" dirty="0" smtClean="0"/>
              <a:t>, her shirt is </a:t>
            </a:r>
            <a:r>
              <a:rPr lang="en-US" i="1" dirty="0" smtClean="0"/>
              <a:t>sparkly</a:t>
            </a:r>
            <a:r>
              <a:rPr lang="en-US" dirty="0" smtClean="0"/>
              <a:t>, her earrings are </a:t>
            </a:r>
            <a:r>
              <a:rPr lang="en-US" i="1" dirty="0" smtClean="0"/>
              <a:t>sparkly</a:t>
            </a:r>
            <a:r>
              <a:rPr lang="en-US" dirty="0" smtClean="0"/>
              <a:t>, even her shoes are </a:t>
            </a:r>
            <a:r>
              <a:rPr lang="en-US" i="1" dirty="0" smtClean="0"/>
              <a:t>sparkly</a:t>
            </a:r>
            <a:r>
              <a:rPr lang="en-US" dirty="0" smtClean="0"/>
              <a:t>, and her smile lights up a room.</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481</TotalTime>
  <Words>811</Words>
  <Application>Microsoft Office PowerPoint</Application>
  <PresentationFormat>On-screen Show (4:3)</PresentationFormat>
  <Paragraphs>96</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GANAG Revising Writing Featuring Scarecrow by Cynthia Rylant</vt:lpstr>
      <vt:lpstr>Slide 2</vt:lpstr>
      <vt:lpstr>Slide 3</vt:lpstr>
      <vt:lpstr>Purpose of the GANAG Structure</vt:lpstr>
      <vt:lpstr>G W.2.5 –With guidance and support from adults and peers, focus on a topic and strengthen writing as needed by revising and editing. </vt:lpstr>
      <vt:lpstr>A Students Access prior knowledge through rereading a familiar text.</vt:lpstr>
      <vt:lpstr>N – Students notice Cynthia Rylant’s use of a repeated word to describe the Scarecrow. </vt:lpstr>
      <vt:lpstr>N- Students discuss how, as authors, they might be able to use a repeated word or phrase to paint a vivid word picture.</vt:lpstr>
      <vt:lpstr>N  Students choose a subject from their journals – person, place, or thing.  Students list three words or phrases that describe that person, place or thing.  They will use these words/phrases to write a attention-grabbing topic sentence to revise a previously drafted paragraph about their chosen subject.</vt:lpstr>
      <vt:lpstr>A - Students choose a subject from their journals and three words or phrases that describe that person, place or thing.  </vt:lpstr>
      <vt:lpstr>A     Students choose one of these words or phrases to revise their writing.</vt:lpstr>
      <vt:lpstr>A  Students revise previous writing by crafting an introductory sentence that creates a vivid mental picture for the reader using a repeated word or phrase.</vt:lpstr>
      <vt:lpstr>G - W.2.5 – With guidance and support from adults and peers, focus on a topic and strengthen writing as needed by revising and editing.   Students share their writing and reflect on the goal:   How did revising your writing using a repeated word or phrase create a vivid word picture for the reader?</vt:lpstr>
      <vt:lpstr>During the next few days, students experimented with this new literary device as they revised and published their writing.  </vt:lpstr>
      <vt:lpstr>Slide 15</vt:lpstr>
    </vt:vector>
  </TitlesOfParts>
  <Company>RPS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GANAG Making Connections Knuffle Bunny and  Knuffle Bunny, Too by Mo Willems</dc:title>
  <dc:creator>RPS</dc:creator>
  <cp:lastModifiedBy>RPS</cp:lastModifiedBy>
  <cp:revision>56</cp:revision>
  <dcterms:created xsi:type="dcterms:W3CDTF">2011-03-16T18:00:00Z</dcterms:created>
  <dcterms:modified xsi:type="dcterms:W3CDTF">2012-02-01T16:17:20Z</dcterms:modified>
</cp:coreProperties>
</file>