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7" r:id="rId3"/>
    <p:sldId id="258" r:id="rId4"/>
    <p:sldId id="271" r:id="rId5"/>
    <p:sldId id="262" r:id="rId6"/>
    <p:sldId id="266" r:id="rId7"/>
    <p:sldId id="270" r:id="rId8"/>
    <p:sldId id="265" r:id="rId9"/>
    <p:sldId id="267" r:id="rId10"/>
    <p:sldId id="261" r:id="rId11"/>
    <p:sldId id="273" r:id="rId12"/>
    <p:sldId id="259" r:id="rId13"/>
    <p:sldId id="272" r:id="rId14"/>
    <p:sldId id="269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FAB0F-AB6D-42F2-B4D0-3D58081D3A3F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C5AD0-7303-4AEC-A929-40E68C57D0E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C5AD0-7303-4AEC-A929-40E68C57D0E7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9F9B-29B4-4BB5-B85F-D116B5EB704A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FD41-9768-472F-99CF-176C6906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9F9B-29B4-4BB5-B85F-D116B5EB704A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FD41-9768-472F-99CF-176C6906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9F9B-29B4-4BB5-B85F-D116B5EB704A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FD41-9768-472F-99CF-176C6906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9F9B-29B4-4BB5-B85F-D116B5EB704A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FD41-9768-472F-99CF-176C6906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9F9B-29B4-4BB5-B85F-D116B5EB704A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FD41-9768-472F-99CF-176C6906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9F9B-29B4-4BB5-B85F-D116B5EB704A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FD41-9768-472F-99CF-176C6906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9F9B-29B4-4BB5-B85F-D116B5EB704A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FD41-9768-472F-99CF-176C6906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9F9B-29B4-4BB5-B85F-D116B5EB704A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FD41-9768-472F-99CF-176C6906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9F9B-29B4-4BB5-B85F-D116B5EB704A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FD41-9768-472F-99CF-176C6906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9F9B-29B4-4BB5-B85F-D116B5EB704A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FD41-9768-472F-99CF-176C6906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9F9B-29B4-4BB5-B85F-D116B5EB704A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AA3FD41-9768-472F-99CF-176C690654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FF9F9B-29B4-4BB5-B85F-D116B5EB704A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A3FD41-9768-472F-99CF-176C6906547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L.2.3.a  Compare Formal and Informal Uses of Language</a:t>
            </a:r>
            <a:br>
              <a:rPr lang="en-US" dirty="0" smtClean="0"/>
            </a:br>
            <a:r>
              <a:rPr lang="en-US" dirty="0" smtClean="0"/>
              <a:t>Lesson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Bonnie Grimes Elementary</a:t>
            </a:r>
          </a:p>
          <a:p>
            <a:r>
              <a:rPr lang="en-US" dirty="0" smtClean="0"/>
              <a:t>Krista Roth</a:t>
            </a:r>
            <a:endParaRPr lang="en-US" dirty="0"/>
          </a:p>
        </p:txBody>
      </p:sp>
      <p:pic>
        <p:nvPicPr>
          <p:cNvPr id="4" name="Picture 3" descr="LangLesson 04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2895600"/>
            <a:ext cx="2857500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6299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Application: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Each partner will receive a slip of paper with “formal” or “informal” written on it.  Work together with your buddy to create a formal or informal statement or question to share with the group.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629912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8000" dirty="0" smtClean="0"/>
              <a:t>Just a reminder….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858000"/>
          </a:xfrm>
        </p:spPr>
        <p:txBody>
          <a:bodyPr>
            <a:normAutofit fontScale="90000"/>
          </a:bodyPr>
          <a:lstStyle/>
          <a:p>
            <a:r>
              <a:rPr lang="en-US" sz="3100" b="1" u="sng" dirty="0" smtClean="0"/>
              <a:t>Informal Uses of English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* casual</a:t>
            </a:r>
            <a:br>
              <a:rPr lang="en-US" sz="3100" dirty="0" smtClean="0"/>
            </a:br>
            <a:r>
              <a:rPr lang="en-US" sz="3100" dirty="0" smtClean="0"/>
              <a:t>* may not be complete sentences</a:t>
            </a:r>
            <a:br>
              <a:rPr lang="en-US" sz="3100" dirty="0" smtClean="0"/>
            </a:br>
            <a:r>
              <a:rPr lang="en-US" sz="3100" dirty="0" smtClean="0"/>
              <a:t>* used with someone you feel comfortable with</a:t>
            </a:r>
            <a:br>
              <a:rPr lang="en-US" sz="3100" dirty="0" smtClean="0"/>
            </a:br>
            <a:r>
              <a:rPr lang="en-US" sz="3100" dirty="0" smtClean="0"/>
              <a:t>* may include slang (improper English, informal words)</a:t>
            </a:r>
            <a:br>
              <a:rPr lang="en-US" sz="3100" dirty="0" smtClean="0"/>
            </a:br>
            <a:r>
              <a:rPr lang="en-US" sz="3100" dirty="0" smtClean="0"/>
              <a:t>* shorter phrases or sentences</a:t>
            </a:r>
            <a:br>
              <a:rPr lang="en-US" sz="3100" dirty="0" smtClean="0"/>
            </a:br>
            <a:r>
              <a:rPr lang="en-US" sz="3100" dirty="0" smtClean="0"/>
              <a:t>* may be spoken with a loud or soft voice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i="1" dirty="0"/>
          </a:p>
        </p:txBody>
      </p:sp>
      <p:pic>
        <p:nvPicPr>
          <p:cNvPr id="4" name="Picture 3" descr="inform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00" y="4724400"/>
            <a:ext cx="2466975" cy="184785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858000"/>
          </a:xfrm>
        </p:spPr>
        <p:txBody>
          <a:bodyPr>
            <a:normAutofit fontScale="90000"/>
          </a:bodyPr>
          <a:lstStyle/>
          <a:p>
            <a:r>
              <a:rPr lang="en-US" sz="3100" b="1" u="sng" dirty="0" smtClean="0"/>
              <a:t>Formal Uses of English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* proper or formal English</a:t>
            </a:r>
            <a:br>
              <a:rPr lang="en-US" sz="3100" dirty="0" smtClean="0"/>
            </a:br>
            <a:r>
              <a:rPr lang="en-US" sz="3100" dirty="0" smtClean="0"/>
              <a:t>* complete sentences (may be longer)</a:t>
            </a:r>
            <a:br>
              <a:rPr lang="en-US" sz="3100" dirty="0" smtClean="0"/>
            </a:br>
            <a:r>
              <a:rPr lang="en-US" sz="3100" dirty="0" smtClean="0"/>
              <a:t>* used with adults or people you respect</a:t>
            </a:r>
            <a:br>
              <a:rPr lang="en-US" sz="3100" dirty="0" smtClean="0"/>
            </a:br>
            <a:r>
              <a:rPr lang="en-US" sz="3100" dirty="0" smtClean="0"/>
              <a:t>* used in school or college</a:t>
            </a:r>
            <a:br>
              <a:rPr lang="en-US" sz="3100" dirty="0" smtClean="0"/>
            </a:br>
            <a:r>
              <a:rPr lang="en-US" sz="3100" dirty="0" smtClean="0"/>
              <a:t>* may use more sophisticated vocabulary (juicy words)</a:t>
            </a:r>
            <a:br>
              <a:rPr lang="en-US" sz="3100" dirty="0" smtClean="0"/>
            </a:br>
            <a:r>
              <a:rPr lang="en-US" sz="3100" dirty="0" smtClean="0"/>
              <a:t>*  may be spoken with a loud or soft voice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i="1" dirty="0"/>
          </a:p>
        </p:txBody>
      </p:sp>
      <p:pic>
        <p:nvPicPr>
          <p:cNvPr id="5" name="Picture 4" descr="form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9800" y="4495800"/>
            <a:ext cx="2600325" cy="176212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762000"/>
            <a:ext cx="9448800" cy="4629912"/>
          </a:xfrm>
        </p:spPr>
        <p:txBody>
          <a:bodyPr>
            <a:normAutofit/>
          </a:bodyPr>
          <a:lstStyle/>
          <a:p>
            <a:r>
              <a:rPr lang="en-US" dirty="0" smtClean="0"/>
              <a:t>Write a sentence that tells one </a:t>
            </a:r>
            <a:r>
              <a:rPr lang="en-US" b="1" i="1" u="sng" dirty="0" smtClean="0"/>
              <a:t>difference</a:t>
            </a:r>
            <a:r>
              <a:rPr lang="en-US" dirty="0" smtClean="0"/>
              <a:t> between the use of </a:t>
            </a:r>
            <a:r>
              <a:rPr lang="en-US" b="1" dirty="0" smtClean="0"/>
              <a:t>formal</a:t>
            </a:r>
            <a:r>
              <a:rPr lang="en-US" dirty="0" smtClean="0"/>
              <a:t> and </a:t>
            </a:r>
            <a:r>
              <a:rPr lang="en-US" b="1" dirty="0" smtClean="0"/>
              <a:t>informal</a:t>
            </a:r>
            <a:r>
              <a:rPr lang="en-US" dirty="0" smtClean="0"/>
              <a:t> language.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Restate the GOAL: I can compare the formal and informal uses of English.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i="1" dirty="0" smtClean="0"/>
              <a:t>**Rate yourself after the lesson and score your effort.</a:t>
            </a:r>
            <a:endParaRPr lang="en-US" sz="36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3410712"/>
          </a:xfrm>
        </p:spPr>
        <p:txBody>
          <a:bodyPr>
            <a:noAutofit/>
          </a:bodyPr>
          <a:lstStyle/>
          <a:p>
            <a:r>
              <a:rPr lang="en-US" sz="4000" dirty="0" smtClean="0"/>
              <a:t>APK: Review the Formal/Informal T-chart poster.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Tell your ATT buddy one example of a formal language phrase/sentence.  </a:t>
            </a:r>
            <a:br>
              <a:rPr lang="en-US" sz="4000" dirty="0" smtClean="0"/>
            </a:br>
            <a:r>
              <a:rPr lang="en-US" sz="4000" dirty="0" smtClean="0"/>
              <a:t>Tell your ATT buddy one example of an informal language phrase/sentence</a:t>
            </a:r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5791200"/>
            <a:ext cx="5943600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Your ATT buddy is the person directly in front of you. The one you can “reach out and touch”.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GOAL: I can compare the formal and informal uses of English.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i="1" dirty="0" smtClean="0"/>
              <a:t>**Rate yourself.</a:t>
            </a:r>
            <a:endParaRPr lang="en-US" sz="36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6629400"/>
          </a:xfrm>
        </p:spPr>
        <p:txBody>
          <a:bodyPr>
            <a:normAutofit fontScale="90000"/>
          </a:bodyPr>
          <a:lstStyle/>
          <a:p>
            <a:r>
              <a:rPr lang="en-US" sz="3100" b="1" u="sng" dirty="0" smtClean="0"/>
              <a:t>Informal Uses of English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* casual</a:t>
            </a:r>
            <a:br>
              <a:rPr lang="en-US" sz="3100" dirty="0" smtClean="0"/>
            </a:br>
            <a:r>
              <a:rPr lang="en-US" sz="3100" dirty="0" smtClean="0"/>
              <a:t>* may not be complete sentences</a:t>
            </a:r>
            <a:br>
              <a:rPr lang="en-US" sz="3100" dirty="0" smtClean="0"/>
            </a:br>
            <a:r>
              <a:rPr lang="en-US" sz="3100" dirty="0" smtClean="0"/>
              <a:t>* used with someone you feel comfortable with</a:t>
            </a:r>
            <a:br>
              <a:rPr lang="en-US" sz="3100" dirty="0" smtClean="0"/>
            </a:br>
            <a:r>
              <a:rPr lang="en-US" sz="3100" dirty="0" smtClean="0"/>
              <a:t>* may include slang (improper English, informal words)</a:t>
            </a:r>
            <a:br>
              <a:rPr lang="en-US" sz="3100" dirty="0" smtClean="0"/>
            </a:br>
            <a:r>
              <a:rPr lang="en-US" sz="3100" dirty="0" smtClean="0"/>
              <a:t>* shorter phrases or sentences</a:t>
            </a:r>
            <a:br>
              <a:rPr lang="en-US" sz="3100" dirty="0" smtClean="0"/>
            </a:br>
            <a:r>
              <a:rPr lang="en-US" sz="3100" dirty="0" smtClean="0"/>
              <a:t>* can be spoken with a loud or soft voice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i="1" dirty="0"/>
          </a:p>
        </p:txBody>
      </p:sp>
      <p:pic>
        <p:nvPicPr>
          <p:cNvPr id="4" name="Picture 3" descr="inform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00" y="4724400"/>
            <a:ext cx="2466975" cy="18478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5626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Examples of Informal Language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“Hey!”</a:t>
            </a:r>
            <a:br>
              <a:rPr lang="en-US" sz="3200" dirty="0" smtClean="0"/>
            </a:br>
            <a:r>
              <a:rPr lang="en-US" sz="3200" dirty="0" smtClean="0"/>
              <a:t>“How are </a:t>
            </a:r>
            <a:r>
              <a:rPr lang="en-US" sz="3200" dirty="0" err="1" smtClean="0"/>
              <a:t>ya</a:t>
            </a:r>
            <a:r>
              <a:rPr lang="en-US" sz="3200" dirty="0" smtClean="0"/>
              <a:t>?”</a:t>
            </a:r>
            <a:br>
              <a:rPr lang="en-US" sz="3200" dirty="0" smtClean="0"/>
            </a:br>
            <a:r>
              <a:rPr lang="en-US" sz="3200" dirty="0" smtClean="0"/>
              <a:t>“That’s so super cool!”</a:t>
            </a:r>
            <a:br>
              <a:rPr lang="en-US" sz="3200" dirty="0" smtClean="0"/>
            </a:br>
            <a:r>
              <a:rPr lang="en-US" sz="3200" dirty="0" smtClean="0"/>
              <a:t>“I totally love that sweater!”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i="1" dirty="0"/>
          </a:p>
        </p:txBody>
      </p:sp>
      <p:pic>
        <p:nvPicPr>
          <p:cNvPr id="4" name="Picture 3" descr="inform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4343400"/>
            <a:ext cx="2466975" cy="18478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334000"/>
          </a:xfrm>
        </p:spPr>
        <p:txBody>
          <a:bodyPr>
            <a:normAutofit fontScale="90000"/>
          </a:bodyPr>
          <a:lstStyle/>
          <a:p>
            <a:r>
              <a:rPr lang="en-US" sz="3200" b="1" u="sng" dirty="0" smtClean="0"/>
              <a:t>People You May Use Informal Language with…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* friends</a:t>
            </a:r>
            <a:br>
              <a:rPr lang="en-US" sz="3200" dirty="0" smtClean="0"/>
            </a:br>
            <a:r>
              <a:rPr lang="en-US" sz="3200" dirty="0" smtClean="0"/>
              <a:t>* students on the playground</a:t>
            </a:r>
            <a:br>
              <a:rPr lang="en-US" sz="3200" dirty="0" smtClean="0"/>
            </a:br>
            <a:r>
              <a:rPr lang="en-US" sz="3200" dirty="0" smtClean="0"/>
              <a:t>* students on the school bus</a:t>
            </a:r>
            <a:br>
              <a:rPr lang="en-US" sz="3200" dirty="0" smtClean="0"/>
            </a:br>
            <a:r>
              <a:rPr lang="en-US" sz="3200" dirty="0" smtClean="0"/>
              <a:t>* brothers or sisters</a:t>
            </a:r>
            <a:br>
              <a:rPr lang="en-US" sz="3200" dirty="0" smtClean="0"/>
            </a:br>
            <a:r>
              <a:rPr lang="en-US" sz="3200" dirty="0" smtClean="0"/>
              <a:t>* cousins</a:t>
            </a:r>
            <a:br>
              <a:rPr lang="en-US" sz="3200" dirty="0" smtClean="0"/>
            </a:br>
            <a:r>
              <a:rPr lang="en-US" sz="3200" dirty="0" smtClean="0"/>
              <a:t>* maybe even your parents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i="1" dirty="0"/>
          </a:p>
        </p:txBody>
      </p:sp>
      <p:pic>
        <p:nvPicPr>
          <p:cNvPr id="3" name="Picture 2" descr="inform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7400" y="4267200"/>
            <a:ext cx="2466975" cy="18478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858000"/>
          </a:xfrm>
        </p:spPr>
        <p:txBody>
          <a:bodyPr>
            <a:normAutofit fontScale="90000"/>
          </a:bodyPr>
          <a:lstStyle/>
          <a:p>
            <a:r>
              <a:rPr lang="en-US" sz="3100" b="1" u="sng" dirty="0" smtClean="0"/>
              <a:t>Formal Uses of English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* proper or formal English</a:t>
            </a:r>
            <a:br>
              <a:rPr lang="en-US" sz="3100" dirty="0" smtClean="0"/>
            </a:br>
            <a:r>
              <a:rPr lang="en-US" sz="3100" dirty="0" smtClean="0"/>
              <a:t>* complete sentences (may be longer)</a:t>
            </a:r>
            <a:br>
              <a:rPr lang="en-US" sz="3100" dirty="0" smtClean="0"/>
            </a:br>
            <a:r>
              <a:rPr lang="en-US" sz="3100" dirty="0" smtClean="0"/>
              <a:t>* used with adults or people you respect</a:t>
            </a:r>
            <a:br>
              <a:rPr lang="en-US" sz="3100" dirty="0" smtClean="0"/>
            </a:br>
            <a:r>
              <a:rPr lang="en-US" sz="3100" dirty="0" smtClean="0"/>
              <a:t>* used in school or college</a:t>
            </a:r>
            <a:br>
              <a:rPr lang="en-US" sz="3100" dirty="0" smtClean="0"/>
            </a:br>
            <a:r>
              <a:rPr lang="en-US" sz="3100" dirty="0" smtClean="0"/>
              <a:t> * may use more sophisticated vocabulary (juicy words) </a:t>
            </a:r>
            <a:br>
              <a:rPr lang="en-US" sz="3100" dirty="0" smtClean="0"/>
            </a:br>
            <a:r>
              <a:rPr lang="en-US" sz="3100" dirty="0" smtClean="0"/>
              <a:t>*  can be spoken with a loud or soft voice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i="1" dirty="0"/>
          </a:p>
        </p:txBody>
      </p:sp>
      <p:pic>
        <p:nvPicPr>
          <p:cNvPr id="5" name="Picture 4" descr="form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9800" y="4495800"/>
            <a:ext cx="2600325" cy="17621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24200"/>
            <a:ext cx="8229600" cy="4876800"/>
          </a:xfrm>
        </p:spPr>
        <p:txBody>
          <a:bodyPr>
            <a:normAutofit fontScale="90000"/>
          </a:bodyPr>
          <a:lstStyle/>
          <a:p>
            <a:r>
              <a:rPr lang="en-US" sz="3200" b="1" u="sng" dirty="0" smtClean="0"/>
              <a:t/>
            </a:r>
            <a:br>
              <a:rPr lang="en-US" sz="3200" b="1" u="sng" dirty="0" smtClean="0"/>
            </a:br>
            <a:r>
              <a:rPr lang="en-US" sz="3200" b="1" u="sng" dirty="0" smtClean="0"/>
              <a:t/>
            </a:r>
            <a:br>
              <a:rPr lang="en-US" sz="3200" b="1" u="sng" dirty="0" smtClean="0"/>
            </a:br>
            <a:r>
              <a:rPr lang="en-US" sz="3200" b="1" u="sng" dirty="0" smtClean="0"/>
              <a:t/>
            </a:r>
            <a:br>
              <a:rPr lang="en-US" sz="3200" b="1" u="sng" dirty="0" smtClean="0"/>
            </a:br>
            <a:r>
              <a:rPr lang="en-US" sz="3200" b="1" u="sng" dirty="0" smtClean="0"/>
              <a:t/>
            </a:r>
            <a:br>
              <a:rPr lang="en-US" sz="3200" b="1" u="sng" dirty="0" smtClean="0"/>
            </a:br>
            <a:r>
              <a:rPr lang="en-US" sz="3200" b="1" u="sng" dirty="0" smtClean="0"/>
              <a:t/>
            </a:r>
            <a:br>
              <a:rPr lang="en-US" sz="3200" b="1" u="sng" dirty="0" smtClean="0"/>
            </a:br>
            <a:r>
              <a:rPr lang="en-US" sz="3200" b="1" u="sng" dirty="0" smtClean="0"/>
              <a:t/>
            </a:r>
            <a:br>
              <a:rPr lang="en-US" sz="3200" b="1" u="sng" dirty="0" smtClean="0"/>
            </a:br>
            <a:r>
              <a:rPr lang="en-US" sz="3200" b="1" u="sng" dirty="0" smtClean="0"/>
              <a:t>Examples of Formal Language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“Hello.  How are you?”</a:t>
            </a:r>
            <a:br>
              <a:rPr lang="en-US" sz="3200" dirty="0" smtClean="0"/>
            </a:br>
            <a:r>
              <a:rPr lang="en-US" sz="3200" dirty="0" smtClean="0"/>
              <a:t>“I am very excited about the party this upcoming weekend.”</a:t>
            </a:r>
            <a:br>
              <a:rPr lang="en-US" sz="3200" dirty="0" smtClean="0"/>
            </a:br>
            <a:r>
              <a:rPr lang="en-US" sz="3200" dirty="0" smtClean="0"/>
              <a:t>“I really love that blue and green sweater you are wearing.”</a:t>
            </a:r>
            <a:br>
              <a:rPr lang="en-US" sz="3200" dirty="0" smtClean="0"/>
            </a:br>
            <a:r>
              <a:rPr lang="en-US" sz="3200" dirty="0" smtClean="0"/>
              <a:t>“May I please go to the library to check out a book to read?”</a:t>
            </a:r>
            <a:br>
              <a:rPr lang="en-US" sz="32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i="1" dirty="0"/>
          </a:p>
        </p:txBody>
      </p:sp>
      <p:pic>
        <p:nvPicPr>
          <p:cNvPr id="3" name="Picture 2" descr="form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990600"/>
            <a:ext cx="2600325" cy="17621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4572000"/>
          </a:xfrm>
        </p:spPr>
        <p:txBody>
          <a:bodyPr>
            <a:normAutofit fontScale="90000"/>
          </a:bodyPr>
          <a:lstStyle/>
          <a:p>
            <a:r>
              <a:rPr lang="en-US" sz="3200" b="1" u="sng" dirty="0" smtClean="0"/>
              <a:t>People You May Use Formal Language with…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* teachers</a:t>
            </a:r>
            <a:br>
              <a:rPr lang="en-US" sz="3200" dirty="0" smtClean="0"/>
            </a:br>
            <a:r>
              <a:rPr lang="en-US" sz="3200" dirty="0" smtClean="0"/>
              <a:t>* principal</a:t>
            </a:r>
            <a:br>
              <a:rPr lang="en-US" sz="3200" dirty="0" smtClean="0"/>
            </a:br>
            <a:r>
              <a:rPr lang="en-US" sz="3200" dirty="0" smtClean="0"/>
              <a:t>* firemen</a:t>
            </a:r>
            <a:br>
              <a:rPr lang="en-US" sz="3200" dirty="0" smtClean="0"/>
            </a:br>
            <a:r>
              <a:rPr lang="en-US" sz="3200" dirty="0" smtClean="0"/>
              <a:t>* police officers</a:t>
            </a:r>
            <a:br>
              <a:rPr lang="en-US" sz="3200" dirty="0" smtClean="0"/>
            </a:br>
            <a:r>
              <a:rPr lang="en-US" sz="3200" dirty="0" smtClean="0"/>
              <a:t>* doctor</a:t>
            </a:r>
            <a:br>
              <a:rPr lang="en-US" sz="3200" dirty="0" smtClean="0"/>
            </a:br>
            <a:r>
              <a:rPr lang="en-US" sz="3200" dirty="0" smtClean="0"/>
              <a:t>* adults at church</a:t>
            </a:r>
            <a:br>
              <a:rPr lang="en-US" sz="32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i="1" dirty="0"/>
          </a:p>
        </p:txBody>
      </p:sp>
      <p:pic>
        <p:nvPicPr>
          <p:cNvPr id="3" name="Picture 2" descr="form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5400" y="4343400"/>
            <a:ext cx="2600325" cy="176212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126</Words>
  <Application>Microsoft Office PowerPoint</Application>
  <PresentationFormat>On-screen Show (4:3)</PresentationFormat>
  <Paragraphs>19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L.2.3.a  Compare Formal and Informal Uses of Language Lesson 2</vt:lpstr>
      <vt:lpstr>APK: Review the Formal/Informal T-chart poster.    Tell your ATT buddy one example of a formal language phrase/sentence.   Tell your ATT buddy one example of an informal language phrase/sentence.</vt:lpstr>
      <vt:lpstr>GOAL: I can compare the formal and informal uses of English.  **Rate yourself.</vt:lpstr>
      <vt:lpstr>Informal Uses of English * casual * may not be complete sentences * used with someone you feel comfortable with * may include slang (improper English, informal words) * shorter phrases or sentences * can be spoken with a loud or soft voice      </vt:lpstr>
      <vt:lpstr>Examples of Informal Language  “Hey!” “How are ya?” “That’s so super cool!” “I totally love that sweater!”   </vt:lpstr>
      <vt:lpstr>People You May Use Informal Language with…  * friends * students on the playground * students on the school bus * brothers or sisters * cousins * maybe even your parents   </vt:lpstr>
      <vt:lpstr>Formal Uses of English * proper or formal English * complete sentences (may be longer) * used with adults or people you respect * used in school or college  * may use more sophisticated vocabulary (juicy words)  *  can be spoken with a loud or soft voice      </vt:lpstr>
      <vt:lpstr>      Examples of Formal Language  “Hello.  How are you?” “I am very excited about the party this upcoming weekend.” “I really love that blue and green sweater you are wearing.” “May I please go to the library to check out a book to read?”    </vt:lpstr>
      <vt:lpstr>People You May Use Formal Language with…  * teachers * principal * firemen * police officers * doctor * adults at church    </vt:lpstr>
      <vt:lpstr>Application:  Each partner will receive a slip of paper with “formal” or “informal” written on it.  Work together with your buddy to create a formal or informal statement or question to share with the group. </vt:lpstr>
      <vt:lpstr>  Just a reminder…. </vt:lpstr>
      <vt:lpstr>Informal Uses of English * casual * may not be complete sentences * used with someone you feel comfortable with * may include slang (improper English, informal words) * shorter phrases or sentences * may be spoken with a loud or soft voice      </vt:lpstr>
      <vt:lpstr>Formal Uses of English * proper or formal English * complete sentences (may be longer) * used with adults or people you respect * used in school or college * may use more sophisticated vocabulary (juicy words) *  may be spoken with a loud or soft voice      </vt:lpstr>
      <vt:lpstr>Write a sentence that tells one difference between the use of formal and informal language. </vt:lpstr>
      <vt:lpstr>Restate the GOAL: I can compare the formal and informal uses of English.  **Rate yourself after the lesson and score your effort.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L.2.3.a  Compare Formal and Informal Uses of Language</dc:title>
  <dc:creator>ST User</dc:creator>
  <cp:lastModifiedBy>st</cp:lastModifiedBy>
  <cp:revision>12</cp:revision>
  <dcterms:created xsi:type="dcterms:W3CDTF">2014-04-21T17:00:41Z</dcterms:created>
  <dcterms:modified xsi:type="dcterms:W3CDTF">2014-05-01T20:17:41Z</dcterms:modified>
</cp:coreProperties>
</file>