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handoutMasterIdLst>
    <p:handoutMasterId r:id="rId16"/>
  </p:handoutMasterIdLst>
  <p:sldIdLst>
    <p:sldId id="257" r:id="rId2"/>
    <p:sldId id="258" r:id="rId3"/>
    <p:sldId id="260" r:id="rId4"/>
    <p:sldId id="284" r:id="rId5"/>
    <p:sldId id="290" r:id="rId6"/>
    <p:sldId id="291" r:id="rId7"/>
    <p:sldId id="285" r:id="rId8"/>
    <p:sldId id="274" r:id="rId9"/>
    <p:sldId id="288" r:id="rId10"/>
    <p:sldId id="273" r:id="rId11"/>
    <p:sldId id="289" r:id="rId12"/>
    <p:sldId id="292" r:id="rId13"/>
    <p:sldId id="281"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4152" autoAdjust="0"/>
  </p:normalViewPr>
  <p:slideViewPr>
    <p:cSldViewPr>
      <p:cViewPr>
        <p:scale>
          <a:sx n="60" d="100"/>
          <a:sy n="60" d="100"/>
        </p:scale>
        <p:origin x="-792" y="-13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D31C244-08D2-4EB0-93DE-FFE5765AE1D0}" type="datetimeFigureOut">
              <a:rPr lang="en-US" smtClean="0"/>
              <a:pPr/>
              <a:t>1/26/2015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0A3153E-D914-436B-868D-713C81A6D24F}"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7169612-4FCA-45AD-A943-FD44B629C428}" type="datetimeFigureOut">
              <a:rPr lang="en-US" smtClean="0"/>
              <a:pPr/>
              <a:t>1/26/2015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B1F6778-E91C-4DB2-8B4B-AB1990972B0A}" type="slidenum">
              <a:rPr lang="en-US" smtClean="0"/>
              <a:pPr/>
              <a:t>‹#›</a:t>
            </a:fld>
            <a:endParaRPr lang="en-US"/>
          </a:p>
        </p:txBody>
      </p:sp>
    </p:spTree>
    <p:extLst>
      <p:ext uri="{BB962C8B-B14F-4D97-AF65-F5344CB8AC3E}">
        <p14:creationId xmlns="" xmlns:p14="http://schemas.microsoft.com/office/powerpoint/2010/main" val="26072024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Always</a:t>
            </a:r>
            <a:r>
              <a:rPr lang="en-US" baseline="0" dirty="0" smtClean="0"/>
              <a:t> keep in mind this is one team’s interpretation of the standards and how to use the texts and resources from our district.  The team that worked together to plan unit 5 was made up of 1</a:t>
            </a:r>
            <a:r>
              <a:rPr lang="en-US" baseline="30000" dirty="0" smtClean="0"/>
              <a:t>st</a:t>
            </a:r>
            <a:r>
              <a:rPr lang="en-US" baseline="0" dirty="0" smtClean="0"/>
              <a:t> grade teachers: Alana, Christine, Kenley, and literacy facilitators: Karen and Kerri</a:t>
            </a:r>
            <a:endParaRPr lang="en-US" dirty="0"/>
          </a:p>
        </p:txBody>
      </p:sp>
      <p:sp>
        <p:nvSpPr>
          <p:cNvPr id="4" name="Slide Number Placeholder 3"/>
          <p:cNvSpPr>
            <a:spLocks noGrp="1"/>
          </p:cNvSpPr>
          <p:nvPr>
            <p:ph type="sldNum" sz="quarter" idx="10"/>
          </p:nvPr>
        </p:nvSpPr>
        <p:spPr/>
        <p:txBody>
          <a:bodyPr/>
          <a:lstStyle/>
          <a:p>
            <a:fld id="{8B1F6778-E91C-4DB2-8B4B-AB1990972B0A}"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revised the question</a:t>
            </a:r>
            <a:r>
              <a:rPr lang="en-US" baseline="0" dirty="0" smtClean="0"/>
              <a:t> to what we felt was a broader statement. We want students to learn about extraordinary Americans because it helps them learn about themselves and the world around them. There are connections students can make to themselves by learning about these Americans, such as “George Washington loved math and so do I” or “Abraham Lincoln loved books and reading and so do I”</a:t>
            </a:r>
            <a:endParaRPr lang="en-US" dirty="0"/>
          </a:p>
        </p:txBody>
      </p:sp>
      <p:sp>
        <p:nvSpPr>
          <p:cNvPr id="4" name="Slide Number Placeholder 3"/>
          <p:cNvSpPr>
            <a:spLocks noGrp="1"/>
          </p:cNvSpPr>
          <p:nvPr>
            <p:ph type="sldNum" sz="quarter" idx="10"/>
          </p:nvPr>
        </p:nvSpPr>
        <p:spPr/>
        <p:txBody>
          <a:bodyPr/>
          <a:lstStyle/>
          <a:p>
            <a:fld id="{DCC61532-9BBA-4582-81D6-6E4C460E1755}"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assessment focuses on </a:t>
            </a:r>
            <a:r>
              <a:rPr lang="en-US" sz="1200" b="1" baseline="0" dirty="0" smtClean="0"/>
              <a:t>RI.1.8- </a:t>
            </a:r>
            <a:r>
              <a:rPr lang="en-US" sz="1200" baseline="0" dirty="0" smtClean="0"/>
              <a:t>Identify reasons an author gives to support points in a text. It includes text dependent thinking about a passage. This particular passage is from a Rookie Biography that you may have a copy of.</a:t>
            </a:r>
            <a:endParaRPr lang="en-US" sz="1200" dirty="0" smtClean="0"/>
          </a:p>
          <a:p>
            <a:endParaRPr lang="en-US" dirty="0"/>
          </a:p>
        </p:txBody>
      </p:sp>
      <p:sp>
        <p:nvSpPr>
          <p:cNvPr id="4" name="Slide Number Placeholder 3"/>
          <p:cNvSpPr>
            <a:spLocks noGrp="1"/>
          </p:cNvSpPr>
          <p:nvPr>
            <p:ph type="sldNum" sz="quarter" idx="10"/>
          </p:nvPr>
        </p:nvSpPr>
        <p:spPr/>
        <p:txBody>
          <a:bodyPr/>
          <a:lstStyle/>
          <a:p>
            <a:fld id="{8B1F6778-E91C-4DB2-8B4B-AB1990972B0A}"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These are resources</a:t>
            </a:r>
            <a:r>
              <a:rPr lang="en-US" baseline="0" dirty="0" smtClean="0"/>
              <a:t> to help you build your classroom timeline and are available on the teacher created resources page for this unit.</a:t>
            </a:r>
            <a:endParaRPr lang="en-US" dirty="0"/>
          </a:p>
        </p:txBody>
      </p:sp>
      <p:sp>
        <p:nvSpPr>
          <p:cNvPr id="4" name="Slide Number Placeholder 3"/>
          <p:cNvSpPr>
            <a:spLocks noGrp="1"/>
          </p:cNvSpPr>
          <p:nvPr>
            <p:ph type="sldNum" sz="quarter" idx="10"/>
          </p:nvPr>
        </p:nvSpPr>
        <p:spPr/>
        <p:txBody>
          <a:bodyPr/>
          <a:lstStyle/>
          <a:p>
            <a:fld id="{8B1F6778-E91C-4DB2-8B4B-AB1990972B0A}"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1F6778-E91C-4DB2-8B4B-AB1990972B0A}" type="slidenum">
              <a:rPr lang="en-US" smtClean="0"/>
              <a:pPr/>
              <a:t>13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1F6778-E91C-4DB2-8B4B-AB1990972B0A}"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i="1" dirty="0"/>
          </a:p>
        </p:txBody>
      </p:sp>
      <p:sp>
        <p:nvSpPr>
          <p:cNvPr id="4" name="Slide Number Placeholder 3"/>
          <p:cNvSpPr>
            <a:spLocks noGrp="1"/>
          </p:cNvSpPr>
          <p:nvPr>
            <p:ph type="sldNum" sz="quarter" idx="10"/>
          </p:nvPr>
        </p:nvSpPr>
        <p:spPr/>
        <p:txBody>
          <a:bodyPr/>
          <a:lstStyle/>
          <a:p>
            <a:fld id="{DCC61532-9BBA-4582-81D6-6E4C460E1755}"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Many of the standards we included in this unit have already been explicitly taught during your year. This unit will be an opportunity to work on them using new text types: biographies.</a:t>
            </a:r>
          </a:p>
          <a:p>
            <a:endParaRPr lang="en-US" dirty="0"/>
          </a:p>
        </p:txBody>
      </p:sp>
      <p:sp>
        <p:nvSpPr>
          <p:cNvPr id="4" name="Slide Number Placeholder 3"/>
          <p:cNvSpPr>
            <a:spLocks noGrp="1"/>
          </p:cNvSpPr>
          <p:nvPr>
            <p:ph type="sldNum" sz="quarter" idx="10"/>
          </p:nvPr>
        </p:nvSpPr>
        <p:spPr/>
        <p:txBody>
          <a:bodyPr/>
          <a:lstStyle/>
          <a:p>
            <a:fld id="{8B1F6778-E91C-4DB2-8B4B-AB1990972B0A}"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CC61532-9BBA-4582-81D6-6E4C460E1755}"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1F6778-E91C-4DB2-8B4B-AB1990972B0A}"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In our plan we used the photo of MLK speaking at the Lincoln Memorial. The Washington Monument is in the background. These are resources to give students a video tour of these sites. The idea here is to </a:t>
            </a:r>
            <a:r>
              <a:rPr lang="en-US" baseline="0" dirty="0" err="1" smtClean="0"/>
              <a:t>facilicitate</a:t>
            </a:r>
            <a:r>
              <a:rPr lang="en-US" baseline="0" dirty="0" smtClean="0"/>
              <a:t> connections between people and or events.</a:t>
            </a:r>
            <a:endParaRPr lang="en-US" dirty="0"/>
          </a:p>
        </p:txBody>
      </p:sp>
      <p:sp>
        <p:nvSpPr>
          <p:cNvPr id="4" name="Slide Number Placeholder 3"/>
          <p:cNvSpPr>
            <a:spLocks noGrp="1"/>
          </p:cNvSpPr>
          <p:nvPr>
            <p:ph type="sldNum" sz="quarter" idx="10"/>
          </p:nvPr>
        </p:nvSpPr>
        <p:spPr/>
        <p:txBody>
          <a:bodyPr/>
          <a:lstStyle/>
          <a:p>
            <a:fld id="{8B1F6778-E91C-4DB2-8B4B-AB1990972B0A}"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lang="en-US" baseline="0" dirty="0" smtClean="0"/>
              <a:t>To start this unit you may want to send home a timeline for families to do at home. This will be used for students to write their own biography. It could be used during a week when there are no other writing tasks such as week 5 when students should be familiar with timelines and have finished writing their informative paragraphs.</a:t>
            </a:r>
          </a:p>
          <a:p>
            <a:r>
              <a:rPr lang="en-US" baseline="0" dirty="0" smtClean="0"/>
              <a:t>During the first week, to facilitate students making connections across the unit we suggest creating a classroom timeline to include people that you will be reading about. We suggest starting this week with pictures of your class this year followed by historical events such as the invention of the camera, automobile, and plane. Pictures for these events can be located on the district teacher created resources page. It might be helpful to add pilgrims and Native Americans if you already taught about them.</a:t>
            </a:r>
          </a:p>
          <a:p>
            <a:r>
              <a:rPr lang="en-US" baseline="0" dirty="0" smtClean="0"/>
              <a:t>We included the song Yankee Doodle Boy because it is about George Washington and he is the focus of this week’s text.</a:t>
            </a:r>
          </a:p>
          <a:p>
            <a:r>
              <a:rPr lang="en-US" baseline="0" dirty="0" smtClean="0"/>
              <a:t>During our planning we discussed the importance of including women in this unit(Pocahontas and </a:t>
            </a:r>
            <a:r>
              <a:rPr lang="en-US" baseline="0" dirty="0" err="1" smtClean="0"/>
              <a:t>Lauga</a:t>
            </a:r>
            <a:r>
              <a:rPr lang="en-US" baseline="0" dirty="0" smtClean="0"/>
              <a:t> Ingalls Wilder are included already) although the vast majority of our resources are about men. Some women we thought of included Helen Keller, Sally Ride, Abigail Adams, Georgia O’Keefe, Cady Stanton… we tried to brainstorm a list of women not covered in the other k-5 elementary units.</a:t>
            </a:r>
          </a:p>
          <a:p>
            <a:endParaRPr lang="en-US" baseline="0" dirty="0" smtClean="0"/>
          </a:p>
          <a:p>
            <a:r>
              <a:rPr lang="en-US" baseline="0" dirty="0" smtClean="0"/>
              <a:t>Week 2: The focus of weeks 2 &amp; 3 will be RI 1.8 Identifying the reasons an author gives to support points in a text. In looking at the resources we found statements in the rookie biographies that lend themselves to teaching this standard. Using the biography of Paul Revere, we thought we would write the statement(In one night, Paul Revere helped change history) found in the text at the top of the chart. Then students could locate in the text(think text-dependent here) what evidence the author gives to support this statement and you could record those on the chart. This will give you a chart to refer back to when writing opinion pieces or informational paragraphs. We envisioned using a shared reading format on day one to read Paul Revere rookie biography and make a chart. Then, on day two give partners a choice of which biography they wanted to read(George Washington or Ben Franklin) and locate evidence to support statements the author makes in those.</a:t>
            </a:r>
          </a:p>
          <a:p>
            <a:r>
              <a:rPr lang="en-US" baseline="0" dirty="0" smtClean="0"/>
              <a:t>There is a summative assessment for RI.1.8 using Abe Lincoln rookie biography written in passage form on the district resources.</a:t>
            </a:r>
            <a:endParaRPr lang="en-US" dirty="0"/>
          </a:p>
        </p:txBody>
      </p:sp>
      <p:sp>
        <p:nvSpPr>
          <p:cNvPr id="4" name="Slide Number Placeholder 3"/>
          <p:cNvSpPr>
            <a:spLocks noGrp="1"/>
          </p:cNvSpPr>
          <p:nvPr>
            <p:ph type="sldNum" sz="quarter" idx="10"/>
          </p:nvPr>
        </p:nvSpPr>
        <p:spPr/>
        <p:txBody>
          <a:bodyPr/>
          <a:lstStyle/>
          <a:p>
            <a:fld id="{DCC61532-9BBA-4582-81D6-6E4C460E1755}"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dirty="0" smtClean="0"/>
              <a:t>During week 4 we add no new writing standards, rather a continuation</a:t>
            </a:r>
            <a:r>
              <a:rPr lang="en-US" baseline="0" dirty="0" smtClean="0"/>
              <a:t> from the previous weeks’ focus. So we added language standards to focus on including using determiners.</a:t>
            </a:r>
          </a:p>
          <a:p>
            <a:r>
              <a:rPr lang="en-US" baseline="0" dirty="0" smtClean="0"/>
              <a:t>We begin reading Little House during week 4 and use Laura Ingalls Wilder biography as background. Day one we planned to read her biography and add Laura to timeline. Students can be expected to use the pictures as well as text to place her in approximately the correct time period. Day two we would begin reading Little House and ask questions to help students connect who is telling the story.</a:t>
            </a:r>
          </a:p>
          <a:p>
            <a:r>
              <a:rPr lang="en-US" baseline="0" dirty="0" smtClean="0"/>
              <a:t>Little House is a great text to use for context clues when teaching vocabulary. Words could be shown in context using the text talk </a:t>
            </a:r>
            <a:r>
              <a:rPr lang="en-US" baseline="0" dirty="0" err="1" smtClean="0"/>
              <a:t>powerpoint</a:t>
            </a:r>
            <a:r>
              <a:rPr lang="en-US" baseline="0" dirty="0" smtClean="0"/>
              <a:t> from district resources. Rather than showing students definitions or telling them the meanings, have students read words in text and use context to determine meaning(or read it aloud to them as they follow along, we were picturing shared reading here). Then reveal the definitions in district PPT to confirm meanings.</a:t>
            </a:r>
          </a:p>
          <a:p>
            <a:r>
              <a:rPr lang="en-US" baseline="0" dirty="0" smtClean="0"/>
              <a:t>During Week 5 we shift from informational standards and text to narrative and literature standards. We suggest you choose the texts that best fit your students from the district narrative texts. Focus on using illustrations and text to answer the questions(think text-dependent here). There is other art work to choose from besides the MLK, Jr. photograph we used here. </a:t>
            </a:r>
          </a:p>
          <a:p>
            <a:r>
              <a:rPr lang="en-US" baseline="0" dirty="0" smtClean="0"/>
              <a:t>During this week we want to focus on students writing opinions of the Americans they have learned about. They will have plenty of background information to support their statements by this point. We thought we would use two types of statements to get them started. The first being centered on themselves, George Washington is my favorite American; the second moving away from themselves, George Washington was a leader. The first will be easier for students as they supply facts they choose and they could be any they have learned. The second type must supply facts that support his being a leader(or whatever point they make). This type of statement will be more difficult but you may have students ready for that challenge. </a:t>
            </a:r>
            <a:endParaRPr lang="en-US" dirty="0" smtClean="0"/>
          </a:p>
          <a:p>
            <a:endParaRPr lang="en-US" dirty="0"/>
          </a:p>
        </p:txBody>
      </p:sp>
      <p:sp>
        <p:nvSpPr>
          <p:cNvPr id="4" name="Slide Number Placeholder 3"/>
          <p:cNvSpPr>
            <a:spLocks noGrp="1"/>
          </p:cNvSpPr>
          <p:nvPr>
            <p:ph type="sldNum" sz="quarter" idx="10"/>
          </p:nvPr>
        </p:nvSpPr>
        <p:spPr/>
        <p:txBody>
          <a:bodyPr/>
          <a:lstStyle/>
          <a:p>
            <a:fld id="{8B1F6778-E91C-4DB2-8B4B-AB1990972B0A}"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7554E93-5FD0-4A49-AC43-52BCA791A75E}" type="datetimeFigureOut">
              <a:rPr lang="en-US" smtClean="0"/>
              <a:pPr/>
              <a:t>1/26/2015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A2BB63-1BA6-4662-BBEF-DB6047D1096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554E93-5FD0-4A49-AC43-52BCA791A75E}" type="datetimeFigureOut">
              <a:rPr lang="en-US" smtClean="0"/>
              <a:pPr/>
              <a:t>1/26/2015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A2BB63-1BA6-4662-BBEF-DB6047D1096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554E93-5FD0-4A49-AC43-52BCA791A75E}" type="datetimeFigureOut">
              <a:rPr lang="en-US" smtClean="0"/>
              <a:pPr/>
              <a:t>1/26/2015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A2BB63-1BA6-4662-BBEF-DB6047D1096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554E93-5FD0-4A49-AC43-52BCA791A75E}" type="datetimeFigureOut">
              <a:rPr lang="en-US" smtClean="0"/>
              <a:pPr/>
              <a:t>1/26/2015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A2BB63-1BA6-4662-BBEF-DB6047D1096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7554E93-5FD0-4A49-AC43-52BCA791A75E}" type="datetimeFigureOut">
              <a:rPr lang="en-US" smtClean="0"/>
              <a:pPr/>
              <a:t>1/26/2015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A2BB63-1BA6-4662-BBEF-DB6047D1096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7554E93-5FD0-4A49-AC43-52BCA791A75E}" type="datetimeFigureOut">
              <a:rPr lang="en-US" smtClean="0"/>
              <a:pPr/>
              <a:t>1/26/2015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A2BB63-1BA6-4662-BBEF-DB6047D1096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7554E93-5FD0-4A49-AC43-52BCA791A75E}" type="datetimeFigureOut">
              <a:rPr lang="en-US" smtClean="0"/>
              <a:pPr/>
              <a:t>1/26/2015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1A2BB63-1BA6-4662-BBEF-DB6047D1096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7554E93-5FD0-4A49-AC43-52BCA791A75E}" type="datetimeFigureOut">
              <a:rPr lang="en-US" smtClean="0"/>
              <a:pPr/>
              <a:t>1/26/2015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1A2BB63-1BA6-4662-BBEF-DB6047D1096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554E93-5FD0-4A49-AC43-52BCA791A75E}" type="datetimeFigureOut">
              <a:rPr lang="en-US" smtClean="0"/>
              <a:pPr/>
              <a:t>1/26/2015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1A2BB63-1BA6-4662-BBEF-DB6047D1096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554E93-5FD0-4A49-AC43-52BCA791A75E}" type="datetimeFigureOut">
              <a:rPr lang="en-US" smtClean="0"/>
              <a:pPr/>
              <a:t>1/26/2015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A2BB63-1BA6-4662-BBEF-DB6047D1096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554E93-5FD0-4A49-AC43-52BCA791A75E}" type="datetimeFigureOut">
              <a:rPr lang="en-US" smtClean="0"/>
              <a:pPr/>
              <a:t>1/26/2015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A2BB63-1BA6-4662-BBEF-DB6047D1096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554E93-5FD0-4A49-AC43-52BCA791A75E}" type="datetimeFigureOut">
              <a:rPr lang="en-US" smtClean="0"/>
              <a:pPr/>
              <a:t>1/26/2015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A2BB63-1BA6-4662-BBEF-DB6047D1096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audio" Target="../media/audio1.wav"/><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audio" Target="../media/audio10.wav"/><Relationship Id="rId5" Type="http://schemas.openxmlformats.org/officeDocument/2006/relationships/image" Target="../media/image5.png"/><Relationship Id="rId4" Type="http://schemas.openxmlformats.org/officeDocument/2006/relationships/image" Target="../media/image33.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audio" Target="../media/audio11.wav"/><Relationship Id="rId6" Type="http://schemas.openxmlformats.org/officeDocument/2006/relationships/image" Target="../media/image5.png"/><Relationship Id="rId5" Type="http://schemas.openxmlformats.org/officeDocument/2006/relationships/image" Target="../media/image35.png"/><Relationship Id="rId4" Type="http://schemas.openxmlformats.org/officeDocument/2006/relationships/image" Target="../media/image34.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audio" Target="../media/audio12.wav"/><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audio" Target="../media/audio13.wav"/><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9.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audio" Target="../media/audio2.wav"/><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audio" Target="../media/audio3.wav"/><Relationship Id="rId6" Type="http://schemas.openxmlformats.org/officeDocument/2006/relationships/image" Target="../media/image1.jpeg"/><Relationship Id="rId5" Type="http://schemas.openxmlformats.org/officeDocument/2006/relationships/image" Target="../media/image6.jpe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audio" Target="../media/audio4.wav"/><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openxmlformats.org/officeDocument/2006/relationships/image" Target="../media/image12.jpeg"/><Relationship Id="rId13" Type="http://schemas.openxmlformats.org/officeDocument/2006/relationships/image" Target="../media/image15.png"/><Relationship Id="rId18" Type="http://schemas.openxmlformats.org/officeDocument/2006/relationships/image" Target="../media/image20.png"/><Relationship Id="rId3" Type="http://schemas.openxmlformats.org/officeDocument/2006/relationships/notesSlide" Target="../notesSlides/notesSlide5.xml"/><Relationship Id="rId7" Type="http://schemas.openxmlformats.org/officeDocument/2006/relationships/image" Target="../media/image11.jpeg"/><Relationship Id="rId12" Type="http://schemas.openxmlformats.org/officeDocument/2006/relationships/hyperlink" Target="https://www.youtube.com/watch?v=xFZj9p-EyYM" TargetMode="External"/><Relationship Id="rId17" Type="http://schemas.openxmlformats.org/officeDocument/2006/relationships/image" Target="../media/image19.png"/><Relationship Id="rId2" Type="http://schemas.openxmlformats.org/officeDocument/2006/relationships/slideLayout" Target="../slideLayouts/slideLayout7.xml"/><Relationship Id="rId16" Type="http://schemas.openxmlformats.org/officeDocument/2006/relationships/image" Target="../media/image18.png"/><Relationship Id="rId20" Type="http://schemas.openxmlformats.org/officeDocument/2006/relationships/image" Target="../media/image5.png"/><Relationship Id="rId1" Type="http://schemas.openxmlformats.org/officeDocument/2006/relationships/audio" Target="../media/audio5.wav"/><Relationship Id="rId6" Type="http://schemas.openxmlformats.org/officeDocument/2006/relationships/image" Target="../media/image10.jpeg"/><Relationship Id="rId11" Type="http://schemas.openxmlformats.org/officeDocument/2006/relationships/hyperlink" Target="https://www.youtube.com/watch?v=MFRXbEwPCQU" TargetMode="External"/><Relationship Id="rId5" Type="http://schemas.openxmlformats.org/officeDocument/2006/relationships/hyperlink" Target="http://www.scoutsongs.com/lyrics/grandoldflag.html" TargetMode="External"/><Relationship Id="rId15" Type="http://schemas.openxmlformats.org/officeDocument/2006/relationships/image" Target="../media/image17.png"/><Relationship Id="rId10" Type="http://schemas.openxmlformats.org/officeDocument/2006/relationships/image" Target="../media/image14.jpeg"/><Relationship Id="rId19" Type="http://schemas.openxmlformats.org/officeDocument/2006/relationships/image" Target="../media/image21.png"/><Relationship Id="rId4" Type="http://schemas.openxmlformats.org/officeDocument/2006/relationships/hyperlink" Target="http://allpoetry.com/poem/8607245-Washington-by-Nancy-Byrd-Turner" TargetMode="External"/><Relationship Id="rId9" Type="http://schemas.openxmlformats.org/officeDocument/2006/relationships/image" Target="../media/image13.gif"/><Relationship Id="rId14" Type="http://schemas.openxmlformats.org/officeDocument/2006/relationships/image" Target="../media/image16.png"/></Relationships>
</file>

<file path=ppt/slides/_rels/slide6.xml.rels><?xml version="1.0" encoding="UTF-8" standalone="yes"?>
<Relationships xmlns="http://schemas.openxmlformats.org/package/2006/relationships"><Relationship Id="rId8" Type="http://schemas.openxmlformats.org/officeDocument/2006/relationships/image" Target="../media/image26.jpeg"/><Relationship Id="rId13" Type="http://schemas.openxmlformats.org/officeDocument/2006/relationships/image" Target="../media/image31.jpeg"/><Relationship Id="rId3" Type="http://schemas.openxmlformats.org/officeDocument/2006/relationships/notesSlide" Target="../notesSlides/notesSlide6.xml"/><Relationship Id="rId7" Type="http://schemas.openxmlformats.org/officeDocument/2006/relationships/image" Target="../media/image25.jpeg"/><Relationship Id="rId12" Type="http://schemas.openxmlformats.org/officeDocument/2006/relationships/image" Target="../media/image30.jpeg"/><Relationship Id="rId2" Type="http://schemas.openxmlformats.org/officeDocument/2006/relationships/slideLayout" Target="../slideLayouts/slideLayout7.xml"/><Relationship Id="rId1" Type="http://schemas.openxmlformats.org/officeDocument/2006/relationships/audio" Target="../media/audio6.wav"/><Relationship Id="rId6" Type="http://schemas.openxmlformats.org/officeDocument/2006/relationships/image" Target="../media/image24.jpeg"/><Relationship Id="rId11" Type="http://schemas.openxmlformats.org/officeDocument/2006/relationships/image" Target="../media/image29.jpeg"/><Relationship Id="rId5" Type="http://schemas.openxmlformats.org/officeDocument/2006/relationships/image" Target="../media/image23.gif"/><Relationship Id="rId10" Type="http://schemas.openxmlformats.org/officeDocument/2006/relationships/image" Target="../media/image28.jpeg"/><Relationship Id="rId4" Type="http://schemas.openxmlformats.org/officeDocument/2006/relationships/image" Target="../media/image22.jpeg"/><Relationship Id="rId9" Type="http://schemas.openxmlformats.org/officeDocument/2006/relationships/image" Target="../media/image27.png"/><Relationship Id="rId1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audio" Target="../media/audio7.wav"/><Relationship Id="rId6" Type="http://schemas.openxmlformats.org/officeDocument/2006/relationships/image" Target="../media/image32.jpeg"/><Relationship Id="rId5" Type="http://schemas.openxmlformats.org/officeDocument/2006/relationships/hyperlink" Target="https://www.youtube.com/watch?v=QTZQ9bta31w&amp;app=desktop" TargetMode="External"/><Relationship Id="rId4" Type="http://schemas.openxmlformats.org/officeDocument/2006/relationships/hyperlink" Target="https://www.youtube.com/results?search_query=liberty's+kids" TargetMode="External"/></Relationships>
</file>

<file path=ppt/slides/_rels/slide8.xml.rels><?xml version="1.0" encoding="UTF-8" standalone="yes"?>
<Relationships xmlns="http://schemas.openxmlformats.org/package/2006/relationships"><Relationship Id="rId8" Type="http://schemas.openxmlformats.org/officeDocument/2006/relationships/image" Target="../media/image13.gif"/><Relationship Id="rId3" Type="http://schemas.openxmlformats.org/officeDocument/2006/relationships/notesSlide" Target="../notesSlides/notesSlide8.xml"/><Relationship Id="rId7" Type="http://schemas.openxmlformats.org/officeDocument/2006/relationships/image" Target="../media/image24.jpeg"/><Relationship Id="rId12"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audio" Target="../media/audio8.wav"/><Relationship Id="rId6" Type="http://schemas.openxmlformats.org/officeDocument/2006/relationships/image" Target="../media/image25.jpeg"/><Relationship Id="rId11" Type="http://schemas.openxmlformats.org/officeDocument/2006/relationships/image" Target="../media/image29.jpeg"/><Relationship Id="rId5" Type="http://schemas.openxmlformats.org/officeDocument/2006/relationships/image" Target="../media/image23.gif"/><Relationship Id="rId10" Type="http://schemas.openxmlformats.org/officeDocument/2006/relationships/image" Target="../media/image22.jpeg"/><Relationship Id="rId4" Type="http://schemas.openxmlformats.org/officeDocument/2006/relationships/image" Target="../media/image12.jpeg"/><Relationship Id="rId9" Type="http://schemas.openxmlformats.org/officeDocument/2006/relationships/image" Target="../media/image28.jpeg"/></Relationships>
</file>

<file path=ppt/slides/_rels/slide9.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notesSlide" Target="../notesSlides/notesSlide9.xml"/><Relationship Id="rId7" Type="http://schemas.openxmlformats.org/officeDocument/2006/relationships/image" Target="../media/image11.jpeg"/><Relationship Id="rId12"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audio" Target="../media/audio9.wav"/><Relationship Id="rId6" Type="http://schemas.openxmlformats.org/officeDocument/2006/relationships/image" Target="../media/image26.jpeg"/><Relationship Id="rId11" Type="http://schemas.openxmlformats.org/officeDocument/2006/relationships/image" Target="../media/image14.jpeg"/><Relationship Id="rId5" Type="http://schemas.openxmlformats.org/officeDocument/2006/relationships/image" Target="../media/image10.jpeg"/><Relationship Id="rId10" Type="http://schemas.openxmlformats.org/officeDocument/2006/relationships/image" Target="../media/image31.jpeg"/><Relationship Id="rId4" Type="http://schemas.openxmlformats.org/officeDocument/2006/relationships/image" Target="../media/image27.png"/><Relationship Id="rId9"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85800" y="457200"/>
            <a:ext cx="4419600" cy="1200329"/>
          </a:xfrm>
          <a:prstGeom prst="rect">
            <a:avLst/>
          </a:prstGeom>
          <a:noFill/>
        </p:spPr>
        <p:txBody>
          <a:bodyPr wrap="square" rtlCol="0">
            <a:spAutoFit/>
          </a:bodyPr>
          <a:lstStyle/>
          <a:p>
            <a:pPr algn="r"/>
            <a:r>
              <a:rPr lang="en-US" sz="3600" b="1" dirty="0" smtClean="0"/>
              <a:t>American Contributions</a:t>
            </a:r>
            <a:endParaRPr lang="en-US" sz="3600" b="1" dirty="0"/>
          </a:p>
        </p:txBody>
      </p:sp>
      <p:sp>
        <p:nvSpPr>
          <p:cNvPr id="6" name="TextBox 5"/>
          <p:cNvSpPr txBox="1"/>
          <p:nvPr/>
        </p:nvSpPr>
        <p:spPr>
          <a:xfrm>
            <a:off x="2209800" y="1752600"/>
            <a:ext cx="2743200" cy="400110"/>
          </a:xfrm>
          <a:prstGeom prst="rect">
            <a:avLst/>
          </a:prstGeom>
          <a:noFill/>
        </p:spPr>
        <p:txBody>
          <a:bodyPr wrap="square" rtlCol="0">
            <a:spAutoFit/>
          </a:bodyPr>
          <a:lstStyle/>
          <a:p>
            <a:pPr algn="r"/>
            <a:r>
              <a:rPr lang="en-US" sz="2000" dirty="0" smtClean="0"/>
              <a:t>First Grade Unit 5</a:t>
            </a:r>
            <a:endParaRPr lang="en-US" sz="2000" dirty="0"/>
          </a:p>
        </p:txBody>
      </p:sp>
      <p:sp>
        <p:nvSpPr>
          <p:cNvPr id="10" name="TextBox 9"/>
          <p:cNvSpPr txBox="1"/>
          <p:nvPr/>
        </p:nvSpPr>
        <p:spPr>
          <a:xfrm>
            <a:off x="228600" y="5380672"/>
            <a:ext cx="8382000" cy="1015663"/>
          </a:xfrm>
          <a:prstGeom prst="rect">
            <a:avLst/>
          </a:prstGeom>
          <a:noFill/>
        </p:spPr>
        <p:txBody>
          <a:bodyPr wrap="square" rtlCol="0">
            <a:spAutoFit/>
          </a:bodyPr>
          <a:lstStyle/>
          <a:p>
            <a:pPr algn="ctr"/>
            <a:r>
              <a:rPr lang="en-US" sz="2400" b="1" dirty="0" smtClean="0"/>
              <a:t>Planning Team: </a:t>
            </a:r>
            <a:endParaRPr lang="en-US" sz="2400" b="1" dirty="0"/>
          </a:p>
          <a:p>
            <a:pPr algn="ctr"/>
            <a:r>
              <a:rPr lang="en-US" dirty="0" smtClean="0"/>
              <a:t>Alana </a:t>
            </a:r>
            <a:r>
              <a:rPr lang="en-US" dirty="0" err="1" smtClean="0"/>
              <a:t>Alecusan</a:t>
            </a:r>
            <a:r>
              <a:rPr lang="en-US" dirty="0" smtClean="0"/>
              <a:t>, Christine </a:t>
            </a:r>
            <a:r>
              <a:rPr lang="en-US" dirty="0" err="1" smtClean="0"/>
              <a:t>Pinkley</a:t>
            </a:r>
            <a:r>
              <a:rPr lang="en-US" dirty="0" smtClean="0"/>
              <a:t>, Kenley Johnson, Karen Maloney and Kerri Wells</a:t>
            </a:r>
          </a:p>
          <a:p>
            <a:pPr algn="ctr"/>
            <a:endParaRPr lang="en-US" b="1" dirty="0" smtClean="0"/>
          </a:p>
        </p:txBody>
      </p:sp>
      <p:pic>
        <p:nvPicPr>
          <p:cNvPr id="13" name="Picture 12" descr="1st_5.jpg"/>
          <p:cNvPicPr>
            <a:picLocks noChangeAspect="1"/>
          </p:cNvPicPr>
          <p:nvPr/>
        </p:nvPicPr>
        <p:blipFill>
          <a:blip r:embed="rId4" cstate="print"/>
          <a:stretch>
            <a:fillRect/>
          </a:stretch>
        </p:blipFill>
        <p:spPr>
          <a:xfrm>
            <a:off x="5181600" y="304800"/>
            <a:ext cx="1858108" cy="1685260"/>
          </a:xfrm>
          <a:prstGeom prst="rect">
            <a:avLst/>
          </a:prstGeom>
          <a:ln>
            <a:noFill/>
          </a:ln>
          <a:effectLst>
            <a:outerShdw blurRad="292100" dist="139700" dir="2700000" algn="tl" rotWithShape="0">
              <a:srgbClr val="333333">
                <a:alpha val="65000"/>
              </a:srgbClr>
            </a:outerShdw>
          </a:effectLst>
        </p:spPr>
      </p:pic>
      <p:pic>
        <p:nvPicPr>
          <p:cNvPr id="1026" name="Picture 2"/>
          <p:cNvPicPr>
            <a:picLocks noChangeAspect="1" noChangeArrowheads="1"/>
          </p:cNvPicPr>
          <p:nvPr/>
        </p:nvPicPr>
        <p:blipFill>
          <a:blip r:embed="rId5" cstate="print"/>
          <a:srcRect t="22183" b="15706"/>
          <a:stretch>
            <a:fillRect/>
          </a:stretch>
        </p:blipFill>
        <p:spPr bwMode="auto">
          <a:xfrm>
            <a:off x="1066800" y="2209800"/>
            <a:ext cx="6400800" cy="2981863"/>
          </a:xfrm>
          <a:prstGeom prst="rect">
            <a:avLst/>
          </a:prstGeom>
          <a:ln>
            <a:noFill/>
          </a:ln>
          <a:effectLst>
            <a:outerShdw blurRad="292100" dist="139700" dir="2700000" algn="tl" rotWithShape="0">
              <a:srgbClr val="333333">
                <a:alpha val="65000"/>
              </a:srgbClr>
            </a:outerShdw>
          </a:effectLst>
        </p:spPr>
      </p:pic>
      <p:pic>
        <p:nvPicPr>
          <p:cNvPr id="9" name="~PP408.WAV">
            <a:hlinkClick r:id="" action="ppaction://media"/>
          </p:cNvPr>
          <p:cNvPicPr>
            <a:picLocks noRot="1" noChangeAspect="1"/>
          </p:cNvPicPr>
          <p:nvPr>
            <a:wavAudioFile r:embed="rId1" name="~PP408.WAV"/>
          </p:nvPr>
        </p:nvPicPr>
        <p:blipFill>
          <a:blip r:embed="rId6" cstate="print"/>
          <a:stretch>
            <a:fillRect/>
          </a:stretch>
        </p:blipFill>
        <p:spPr>
          <a:xfrm>
            <a:off x="8696325" y="6410325"/>
            <a:ext cx="304800" cy="304800"/>
          </a:xfrm>
          <a:prstGeom prst="rect">
            <a:avLst/>
          </a:prstGeom>
        </p:spPr>
      </p:pic>
    </p:spTree>
  </p:cSld>
  <p:clrMapOvr>
    <a:masterClrMapping/>
  </p:clrMapOvr>
  <p:transition advTm="2263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9"/>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1"/>
          <p:cNvPicPr>
            <a:picLocks noChangeAspect="1" noChangeArrowheads="1"/>
          </p:cNvPicPr>
          <p:nvPr/>
        </p:nvPicPr>
        <p:blipFill>
          <a:blip r:embed="rId4" cstate="print"/>
          <a:srcRect/>
          <a:stretch>
            <a:fillRect/>
          </a:stretch>
        </p:blipFill>
        <p:spPr bwMode="auto">
          <a:xfrm>
            <a:off x="7543799" y="152400"/>
            <a:ext cx="1582057" cy="1212296"/>
          </a:xfrm>
          <a:prstGeom prst="rect">
            <a:avLst/>
          </a:prstGeom>
          <a:noFill/>
          <a:ln w="9525">
            <a:noFill/>
            <a:miter lim="800000"/>
            <a:headEnd/>
            <a:tailEnd/>
          </a:ln>
        </p:spPr>
      </p:pic>
      <p:graphicFrame>
        <p:nvGraphicFramePr>
          <p:cNvPr id="4" name="Table 3"/>
          <p:cNvGraphicFramePr>
            <a:graphicFrameLocks noGrp="1"/>
          </p:cNvGraphicFramePr>
          <p:nvPr>
            <p:extLst>
              <p:ext uri="{D42A27DB-BD31-4B8C-83A1-F6EECF244321}">
                <p14:modId xmlns="" xmlns:p14="http://schemas.microsoft.com/office/powerpoint/2010/main" val="3941391097"/>
              </p:ext>
            </p:extLst>
          </p:nvPr>
        </p:nvGraphicFramePr>
        <p:xfrm>
          <a:off x="381000" y="457200"/>
          <a:ext cx="6934201" cy="4991336"/>
        </p:xfrm>
        <a:graphic>
          <a:graphicData uri="http://schemas.openxmlformats.org/drawingml/2006/table">
            <a:tbl>
              <a:tblPr firstRow="1" bandRow="1">
                <a:tableStyleId>{5C22544A-7EE6-4342-B048-85BDC9FD1C3A}</a:tableStyleId>
              </a:tblPr>
              <a:tblGrid>
                <a:gridCol w="953453"/>
                <a:gridCol w="3669348"/>
                <a:gridCol w="2311400"/>
              </a:tblGrid>
              <a:tr h="414604">
                <a:tc>
                  <a:txBody>
                    <a:bodyPr/>
                    <a:lstStyle/>
                    <a:p>
                      <a:r>
                        <a:rPr lang="en-US" dirty="0" smtClean="0"/>
                        <a:t>Week</a:t>
                      </a:r>
                      <a:endParaRPr lang="en-US" dirty="0"/>
                    </a:p>
                  </a:txBody>
                  <a:tcPr/>
                </a:tc>
                <a:tc>
                  <a:txBody>
                    <a:bodyPr/>
                    <a:lstStyle/>
                    <a:p>
                      <a:r>
                        <a:rPr lang="en-US" dirty="0" smtClean="0"/>
                        <a:t>Standards</a:t>
                      </a:r>
                      <a:endParaRPr lang="en-US" dirty="0"/>
                    </a:p>
                  </a:txBody>
                  <a:tcPr/>
                </a:tc>
                <a:tc>
                  <a:txBody>
                    <a:bodyPr/>
                    <a:lstStyle/>
                    <a:p>
                      <a:r>
                        <a:rPr lang="en-US" dirty="0" smtClean="0"/>
                        <a:t>Essential Questions</a:t>
                      </a:r>
                      <a:endParaRPr lang="en-US" dirty="0"/>
                    </a:p>
                  </a:txBody>
                  <a:tcPr/>
                </a:tc>
              </a:tr>
              <a:tr h="647463">
                <a:tc>
                  <a:txBody>
                    <a:bodyPr/>
                    <a:lstStyle/>
                    <a:p>
                      <a:pPr algn="ctr"/>
                      <a:r>
                        <a:rPr lang="en-US" sz="3200" dirty="0" smtClean="0"/>
                        <a:t>1</a:t>
                      </a:r>
                      <a:endParaRPr lang="en-US" sz="3200" dirty="0"/>
                    </a:p>
                  </a:txBody>
                  <a:tcPr/>
                </a:tc>
                <a:tc>
                  <a:txBody>
                    <a:bodyPr/>
                    <a:lstStyle/>
                    <a:p>
                      <a:endParaRPr lang="en-US"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i="1" dirty="0" smtClean="0"/>
                        <a:t>How do the connections between extraordinary Americans in history help us learn? </a:t>
                      </a:r>
                      <a:endParaRPr lang="en-US" sz="1600" dirty="0"/>
                    </a:p>
                  </a:txBody>
                  <a:tcPr/>
                </a:tc>
              </a:tr>
              <a:tr h="647463">
                <a:tc>
                  <a:txBody>
                    <a:bodyPr/>
                    <a:lstStyle/>
                    <a:p>
                      <a:pPr algn="ctr"/>
                      <a:r>
                        <a:rPr lang="en-US" sz="3200" dirty="0" smtClean="0"/>
                        <a:t>2</a:t>
                      </a:r>
                      <a:endParaRPr lang="en-US" sz="3200" dirty="0"/>
                    </a:p>
                  </a:txBody>
                  <a:tcPr/>
                </a:tc>
                <a:tc>
                  <a:txBody>
                    <a:bodyPr/>
                    <a:lstStyle/>
                    <a:p>
                      <a:endParaRPr lang="en-US"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p>
                  </a:txBody>
                  <a:tcPr/>
                </a:tc>
              </a:tr>
              <a:tr h="647463">
                <a:tc>
                  <a:txBody>
                    <a:bodyPr/>
                    <a:lstStyle/>
                    <a:p>
                      <a:pPr algn="ctr"/>
                      <a:r>
                        <a:rPr lang="en-US" sz="3200" dirty="0" smtClean="0"/>
                        <a:t>3</a:t>
                      </a:r>
                      <a:endParaRPr lang="en-US" sz="3200" dirty="0"/>
                    </a:p>
                  </a:txBody>
                  <a:tcPr/>
                </a:tc>
                <a:tc>
                  <a:txBody>
                    <a:bodyPr/>
                    <a:lstStyle/>
                    <a:p>
                      <a:endParaRPr lang="en-US"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p>
                  </a:txBody>
                  <a:tcPr/>
                </a:tc>
              </a:tr>
              <a:tr h="647463">
                <a:tc>
                  <a:txBody>
                    <a:bodyPr/>
                    <a:lstStyle/>
                    <a:p>
                      <a:pPr algn="ctr"/>
                      <a:r>
                        <a:rPr lang="en-US" sz="3200" dirty="0" smtClean="0"/>
                        <a:t>4</a:t>
                      </a:r>
                      <a:endParaRPr lang="en-US" sz="3200" dirty="0"/>
                    </a:p>
                  </a:txBody>
                  <a:tcPr/>
                </a:tc>
                <a:tc>
                  <a:txBody>
                    <a:bodyPr/>
                    <a:lstStyle/>
                    <a:p>
                      <a:endParaRPr lang="en-US" sz="1200" dirty="0"/>
                    </a:p>
                  </a:txBody>
                  <a:tcPr/>
                </a:tc>
                <a:tc>
                  <a:txBody>
                    <a:bodyPr/>
                    <a:lstStyle/>
                    <a:p>
                      <a:endParaRPr lang="en-US" sz="1200"/>
                    </a:p>
                  </a:txBody>
                  <a:tcPr/>
                </a:tc>
              </a:tr>
              <a:tr h="647463">
                <a:tc>
                  <a:txBody>
                    <a:bodyPr/>
                    <a:lstStyle/>
                    <a:p>
                      <a:pPr algn="ctr"/>
                      <a:r>
                        <a:rPr lang="en-US" sz="3200" dirty="0" smtClean="0"/>
                        <a:t>5</a:t>
                      </a:r>
                      <a:endParaRPr lang="en-US" sz="3200" dirty="0"/>
                    </a:p>
                  </a:txBody>
                  <a:tcPr/>
                </a:tc>
                <a:tc>
                  <a:txBody>
                    <a:bodyPr/>
                    <a:lstStyle/>
                    <a:p>
                      <a:endParaRPr lang="en-US" sz="1200" dirty="0"/>
                    </a:p>
                  </a:txBody>
                  <a:tcPr/>
                </a:tc>
                <a:tc>
                  <a:txBody>
                    <a:bodyPr/>
                    <a:lstStyle/>
                    <a:p>
                      <a:endParaRPr lang="en-US" sz="1200" dirty="0"/>
                    </a:p>
                  </a:txBody>
                  <a:tcPr/>
                </a:tc>
              </a:tr>
              <a:tr h="920080">
                <a:tc>
                  <a:txBody>
                    <a:bodyPr/>
                    <a:lstStyle/>
                    <a:p>
                      <a:pPr algn="ctr"/>
                      <a:r>
                        <a:rPr lang="en-US" sz="3200" dirty="0" smtClean="0"/>
                        <a:t>6</a:t>
                      </a:r>
                      <a:endParaRPr lang="en-US" sz="3200" dirty="0"/>
                    </a:p>
                  </a:txBody>
                  <a:tcPr/>
                </a:tc>
                <a:tc>
                  <a:txBody>
                    <a:bodyPr/>
                    <a:lstStyle/>
                    <a:p>
                      <a:endParaRPr lang="en-US" sz="1200" dirty="0"/>
                    </a:p>
                  </a:txBody>
                  <a:tcPr/>
                </a:tc>
                <a:tc>
                  <a:txBody>
                    <a:bodyPr/>
                    <a:lstStyle/>
                    <a:p>
                      <a:endParaRPr lang="en-US" dirty="0"/>
                    </a:p>
                  </a:txBody>
                  <a:tcPr/>
                </a:tc>
              </a:tr>
            </a:tbl>
          </a:graphicData>
        </a:graphic>
      </p:graphicFrame>
      <p:pic>
        <p:nvPicPr>
          <p:cNvPr id="5" name="~PP3426.WAV">
            <a:hlinkClick r:id="" action="ppaction://media"/>
          </p:cNvPr>
          <p:cNvPicPr>
            <a:picLocks noRot="1" noChangeAspect="1"/>
          </p:cNvPicPr>
          <p:nvPr>
            <a:wavAudioFile r:embed="rId1" name="~PP3426.WAV"/>
          </p:nvPr>
        </p:nvPicPr>
        <p:blipFill>
          <a:blip r:embed="rId5" cstate="print"/>
          <a:stretch>
            <a:fillRect/>
          </a:stretch>
        </p:blipFill>
        <p:spPr>
          <a:xfrm>
            <a:off x="8696325" y="6410325"/>
            <a:ext cx="304800" cy="304800"/>
          </a:xfrm>
          <a:prstGeom prst="rect">
            <a:avLst/>
          </a:prstGeom>
        </p:spPr>
      </p:pic>
    </p:spTree>
  </p:cSld>
  <p:clrMapOvr>
    <a:masterClrMapping/>
  </p:clrMapOvr>
  <p:transition advTm="3164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5400" b="1" dirty="0" smtClean="0"/>
              <a:t>Assessment </a:t>
            </a:r>
            <a:endParaRPr lang="en-US" sz="5400" b="1" dirty="0"/>
          </a:p>
        </p:txBody>
      </p:sp>
      <p:pic>
        <p:nvPicPr>
          <p:cNvPr id="7169" name="Picture 1"/>
          <p:cNvPicPr>
            <a:picLocks noChangeAspect="1" noChangeArrowheads="1"/>
          </p:cNvPicPr>
          <p:nvPr/>
        </p:nvPicPr>
        <p:blipFill>
          <a:blip r:embed="rId4" cstate="print"/>
          <a:srcRect/>
          <a:stretch>
            <a:fillRect/>
          </a:stretch>
        </p:blipFill>
        <p:spPr bwMode="auto">
          <a:xfrm>
            <a:off x="609600" y="1219200"/>
            <a:ext cx="4048125" cy="5112993"/>
          </a:xfrm>
          <a:prstGeom prst="rect">
            <a:avLst/>
          </a:prstGeom>
          <a:noFill/>
          <a:ln w="9525">
            <a:solidFill>
              <a:schemeClr val="tx1"/>
            </a:solidFill>
            <a:miter lim="800000"/>
            <a:headEnd/>
            <a:tailEnd/>
          </a:ln>
        </p:spPr>
      </p:pic>
      <p:pic>
        <p:nvPicPr>
          <p:cNvPr id="7170" name="Picture 2"/>
          <p:cNvPicPr>
            <a:picLocks noChangeAspect="1" noChangeArrowheads="1"/>
          </p:cNvPicPr>
          <p:nvPr/>
        </p:nvPicPr>
        <p:blipFill>
          <a:blip r:embed="rId5" cstate="print"/>
          <a:srcRect/>
          <a:stretch>
            <a:fillRect/>
          </a:stretch>
        </p:blipFill>
        <p:spPr bwMode="auto">
          <a:xfrm>
            <a:off x="4267200" y="1447800"/>
            <a:ext cx="4191000" cy="4662277"/>
          </a:xfrm>
          <a:prstGeom prst="rect">
            <a:avLst/>
          </a:prstGeom>
          <a:noFill/>
          <a:ln w="9525">
            <a:solidFill>
              <a:schemeClr val="tx1"/>
            </a:solidFill>
            <a:miter lim="800000"/>
            <a:headEnd/>
            <a:tailEnd/>
          </a:ln>
        </p:spPr>
      </p:pic>
      <p:pic>
        <p:nvPicPr>
          <p:cNvPr id="5" name="~PP4022.WAV">
            <a:hlinkClick r:id="" action="ppaction://media"/>
          </p:cNvPr>
          <p:cNvPicPr>
            <a:picLocks noRot="1" noChangeAspect="1"/>
          </p:cNvPicPr>
          <p:nvPr>
            <a:wavAudioFile r:embed="rId1" name="~PP4022.WAV"/>
          </p:nvPr>
        </p:nvPicPr>
        <p:blipFill>
          <a:blip r:embed="rId6" cstate="print"/>
          <a:stretch>
            <a:fillRect/>
          </a:stretch>
        </p:blipFill>
        <p:spPr>
          <a:xfrm>
            <a:off x="8696325" y="6410325"/>
            <a:ext cx="304800" cy="304800"/>
          </a:xfrm>
          <a:prstGeom prst="rect">
            <a:avLst/>
          </a:prstGeom>
        </p:spPr>
      </p:pic>
    </p:spTree>
    <p:extLst>
      <p:ext uri="{BB962C8B-B14F-4D97-AF65-F5344CB8AC3E}">
        <p14:creationId xmlns="" xmlns:p14="http://schemas.microsoft.com/office/powerpoint/2010/main" val="147882432"/>
      </p:ext>
    </p:extLst>
  </p:cSld>
  <p:clrMapOvr>
    <a:masterClrMapping/>
  </p:clrMapOvr>
  <p:transition advTm="2084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5400" b="1" dirty="0" smtClean="0"/>
              <a:t>Lesson Resources</a:t>
            </a:r>
            <a:endParaRPr lang="en-US" sz="5400" b="1" dirty="0"/>
          </a:p>
        </p:txBody>
      </p:sp>
      <p:pic>
        <p:nvPicPr>
          <p:cNvPr id="31746" name="Picture 2"/>
          <p:cNvPicPr>
            <a:picLocks noChangeAspect="1" noChangeArrowheads="1"/>
          </p:cNvPicPr>
          <p:nvPr/>
        </p:nvPicPr>
        <p:blipFill>
          <a:blip r:embed="rId4" cstate="print"/>
          <a:srcRect/>
          <a:stretch>
            <a:fillRect/>
          </a:stretch>
        </p:blipFill>
        <p:spPr bwMode="auto">
          <a:xfrm>
            <a:off x="533400" y="1143000"/>
            <a:ext cx="4765675" cy="3497033"/>
          </a:xfrm>
          <a:prstGeom prst="rect">
            <a:avLst/>
          </a:prstGeom>
          <a:noFill/>
          <a:ln w="9525">
            <a:solidFill>
              <a:schemeClr val="tx1"/>
            </a:solidFill>
            <a:miter lim="800000"/>
            <a:headEnd/>
            <a:tailEnd/>
          </a:ln>
        </p:spPr>
      </p:pic>
      <p:pic>
        <p:nvPicPr>
          <p:cNvPr id="31747" name="Picture 3"/>
          <p:cNvPicPr>
            <a:picLocks noChangeAspect="1" noChangeArrowheads="1"/>
          </p:cNvPicPr>
          <p:nvPr/>
        </p:nvPicPr>
        <p:blipFill>
          <a:blip r:embed="rId5" cstate="print"/>
          <a:srcRect/>
          <a:stretch>
            <a:fillRect/>
          </a:stretch>
        </p:blipFill>
        <p:spPr bwMode="auto">
          <a:xfrm rot="970966">
            <a:off x="5234808" y="1539153"/>
            <a:ext cx="3194919" cy="2476500"/>
          </a:xfrm>
          <a:prstGeom prst="rect">
            <a:avLst/>
          </a:prstGeom>
          <a:noFill/>
          <a:ln w="9525">
            <a:solidFill>
              <a:schemeClr val="tx1"/>
            </a:solidFill>
            <a:miter lim="800000"/>
            <a:headEnd/>
            <a:tailEnd/>
          </a:ln>
        </p:spPr>
      </p:pic>
      <p:pic>
        <p:nvPicPr>
          <p:cNvPr id="31748" name="Picture 4"/>
          <p:cNvPicPr>
            <a:picLocks noChangeAspect="1" noChangeArrowheads="1"/>
          </p:cNvPicPr>
          <p:nvPr/>
        </p:nvPicPr>
        <p:blipFill>
          <a:blip r:embed="rId6" cstate="print"/>
          <a:srcRect/>
          <a:stretch>
            <a:fillRect/>
          </a:stretch>
        </p:blipFill>
        <p:spPr bwMode="auto">
          <a:xfrm rot="20687406">
            <a:off x="3722013" y="3307473"/>
            <a:ext cx="3500438" cy="2701075"/>
          </a:xfrm>
          <a:prstGeom prst="rect">
            <a:avLst/>
          </a:prstGeom>
          <a:noFill/>
          <a:ln w="9525">
            <a:solidFill>
              <a:schemeClr val="tx1"/>
            </a:solidFill>
            <a:miter lim="800000"/>
            <a:headEnd/>
            <a:tailEnd/>
          </a:ln>
        </p:spPr>
      </p:pic>
      <p:pic>
        <p:nvPicPr>
          <p:cNvPr id="6" name="~PP321.WAV">
            <a:hlinkClick r:id="" action="ppaction://media"/>
          </p:cNvPr>
          <p:cNvPicPr>
            <a:picLocks noRot="1" noChangeAspect="1"/>
          </p:cNvPicPr>
          <p:nvPr>
            <a:wavAudioFile r:embed="rId1" name="~PP321.WAV"/>
          </p:nvPr>
        </p:nvPicPr>
        <p:blipFill>
          <a:blip r:embed="rId7" cstate="print"/>
          <a:stretch>
            <a:fillRect/>
          </a:stretch>
        </p:blipFill>
        <p:spPr>
          <a:xfrm>
            <a:off x="8696325" y="6410325"/>
            <a:ext cx="304800" cy="304800"/>
          </a:xfrm>
          <a:prstGeom prst="rect">
            <a:avLst/>
          </a:prstGeom>
        </p:spPr>
      </p:pic>
    </p:spTree>
    <p:extLst>
      <p:ext uri="{BB962C8B-B14F-4D97-AF65-F5344CB8AC3E}">
        <p14:creationId xmlns="" xmlns:p14="http://schemas.microsoft.com/office/powerpoint/2010/main" val="147882432"/>
      </p:ext>
    </p:extLst>
  </p:cSld>
  <p:clrMapOvr>
    <a:masterClrMapping/>
  </p:clrMapOvr>
  <p:transition advTm="1244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robot-kingdom.com/wp-content/uploads/2013/09/Share_Logo.jpg"/>
          <p:cNvPicPr>
            <a:picLocks noChangeAspect="1" noChangeArrowheads="1"/>
          </p:cNvPicPr>
          <p:nvPr/>
        </p:nvPicPr>
        <p:blipFill>
          <a:blip r:embed="rId4" cstate="print"/>
          <a:srcRect t="25373"/>
          <a:stretch>
            <a:fillRect/>
          </a:stretch>
        </p:blipFill>
        <p:spPr bwMode="auto">
          <a:xfrm>
            <a:off x="990600" y="533400"/>
            <a:ext cx="6807200" cy="3810000"/>
          </a:xfrm>
          <a:prstGeom prst="rect">
            <a:avLst/>
          </a:prstGeom>
          <a:noFill/>
        </p:spPr>
      </p:pic>
      <p:sp>
        <p:nvSpPr>
          <p:cNvPr id="4" name="TextBox 3"/>
          <p:cNvSpPr txBox="1"/>
          <p:nvPr/>
        </p:nvSpPr>
        <p:spPr>
          <a:xfrm>
            <a:off x="838200" y="3581400"/>
            <a:ext cx="7239000" cy="1015663"/>
          </a:xfrm>
          <a:prstGeom prst="rect">
            <a:avLst/>
          </a:prstGeom>
          <a:noFill/>
        </p:spPr>
        <p:txBody>
          <a:bodyPr wrap="square" rtlCol="0">
            <a:spAutoFit/>
          </a:bodyPr>
          <a:lstStyle/>
          <a:p>
            <a:pPr algn="ctr"/>
            <a:r>
              <a:rPr lang="en-US" sz="6000" b="1" dirty="0" smtClean="0">
                <a:solidFill>
                  <a:srgbClr val="0070C0"/>
                </a:solidFill>
                <a:effectLst>
                  <a:outerShdw blurRad="38100" dist="38100" dir="2700000" algn="tl">
                    <a:srgbClr val="000000">
                      <a:alpha val="43137"/>
                    </a:srgbClr>
                  </a:outerShdw>
                </a:effectLst>
                <a:latin typeface="Arial Black" pitchFamily="34" charset="0"/>
              </a:rPr>
              <a:t>RESOURCES</a:t>
            </a:r>
            <a:endParaRPr lang="en-US" sz="6000" b="1" dirty="0">
              <a:solidFill>
                <a:srgbClr val="0070C0"/>
              </a:solidFill>
              <a:effectLst>
                <a:outerShdw blurRad="38100" dist="38100" dir="2700000" algn="tl">
                  <a:srgbClr val="000000">
                    <a:alpha val="43137"/>
                  </a:srgbClr>
                </a:outerShdw>
              </a:effectLst>
              <a:latin typeface="Arial Black" pitchFamily="34" charset="0"/>
            </a:endParaRPr>
          </a:p>
        </p:txBody>
      </p:sp>
      <p:sp>
        <p:nvSpPr>
          <p:cNvPr id="6" name="TextBox 5"/>
          <p:cNvSpPr txBox="1"/>
          <p:nvPr/>
        </p:nvSpPr>
        <p:spPr>
          <a:xfrm>
            <a:off x="1905000" y="5486400"/>
            <a:ext cx="4038600" cy="861774"/>
          </a:xfrm>
          <a:prstGeom prst="rect">
            <a:avLst/>
          </a:prstGeom>
          <a:noFill/>
        </p:spPr>
        <p:txBody>
          <a:bodyPr wrap="square" rtlCol="0">
            <a:spAutoFit/>
          </a:bodyPr>
          <a:lstStyle/>
          <a:p>
            <a:r>
              <a:rPr lang="en-US" b="1" dirty="0" smtClean="0"/>
              <a:t>Susan Hensley</a:t>
            </a:r>
          </a:p>
          <a:p>
            <a:r>
              <a:rPr lang="en-US" sz="1400" dirty="0" smtClean="0"/>
              <a:t>Elementary Curriculum Specialist</a:t>
            </a:r>
          </a:p>
          <a:p>
            <a:r>
              <a:rPr lang="en-US" b="1" dirty="0" smtClean="0"/>
              <a:t>shensley@rps.k12.ar.us</a:t>
            </a:r>
            <a:endParaRPr lang="en-US" b="1" dirty="0"/>
          </a:p>
        </p:txBody>
      </p:sp>
      <p:pic>
        <p:nvPicPr>
          <p:cNvPr id="8" name="Picture 7" descr="RPS.JPG"/>
          <p:cNvPicPr>
            <a:picLocks noChangeAspect="1"/>
          </p:cNvPicPr>
          <p:nvPr/>
        </p:nvPicPr>
        <p:blipFill>
          <a:blip r:embed="rId5" cstate="print"/>
          <a:stretch>
            <a:fillRect/>
          </a:stretch>
        </p:blipFill>
        <p:spPr>
          <a:xfrm>
            <a:off x="4419600" y="5715000"/>
            <a:ext cx="809297" cy="609600"/>
          </a:xfrm>
          <a:prstGeom prst="rect">
            <a:avLst/>
          </a:prstGeom>
        </p:spPr>
      </p:pic>
      <p:pic>
        <p:nvPicPr>
          <p:cNvPr id="9" name="Picture 8" descr="2014-09-18 08-56-10.436.jpg"/>
          <p:cNvPicPr>
            <a:picLocks noChangeAspect="1"/>
          </p:cNvPicPr>
          <p:nvPr/>
        </p:nvPicPr>
        <p:blipFill>
          <a:blip r:embed="rId6" cstate="print"/>
          <a:srcRect l="17500" t="11667" r="12500"/>
          <a:stretch>
            <a:fillRect/>
          </a:stretch>
        </p:blipFill>
        <p:spPr>
          <a:xfrm>
            <a:off x="685800" y="5334000"/>
            <a:ext cx="1127185" cy="1066800"/>
          </a:xfrm>
          <a:prstGeom prst="rect">
            <a:avLst/>
          </a:prstGeom>
          <a:ln>
            <a:noFill/>
          </a:ln>
          <a:effectLst>
            <a:outerShdw blurRad="292100" dist="139700" dir="2700000" algn="tl" rotWithShape="0">
              <a:srgbClr val="333333">
                <a:alpha val="65000"/>
              </a:srgbClr>
            </a:outerShdw>
          </a:effectLst>
        </p:spPr>
      </p:pic>
      <p:pic>
        <p:nvPicPr>
          <p:cNvPr id="7" name="~PP3673.WAV">
            <a:hlinkClick r:id="" action="ppaction://media"/>
          </p:cNvPr>
          <p:cNvPicPr>
            <a:picLocks noRot="1" noChangeAspect="1"/>
          </p:cNvPicPr>
          <p:nvPr>
            <a:wavAudioFile r:embed="rId1" name="~PP3673.WAV"/>
          </p:nvPr>
        </p:nvPicPr>
        <p:blipFill>
          <a:blip r:embed="rId7" cstate="print"/>
          <a:stretch>
            <a:fillRect/>
          </a:stretch>
        </p:blipFill>
        <p:spPr>
          <a:xfrm>
            <a:off x="8696325" y="6410325"/>
            <a:ext cx="304800" cy="304800"/>
          </a:xfrm>
          <a:prstGeom prst="rect">
            <a:avLst/>
          </a:prstGeom>
        </p:spPr>
      </p:pic>
    </p:spTree>
  </p:cSld>
  <p:clrMapOvr>
    <a:masterClrMapping/>
  </p:clrMapOvr>
  <p:transition advTm="1134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7"/>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4" cstate="print"/>
          <a:srcRect t="11232"/>
          <a:stretch>
            <a:fillRect/>
          </a:stretch>
        </p:blipFill>
        <p:spPr bwMode="auto">
          <a:xfrm>
            <a:off x="457200" y="838200"/>
            <a:ext cx="8237537" cy="5419725"/>
          </a:xfrm>
          <a:prstGeom prst="rect">
            <a:avLst/>
          </a:prstGeom>
          <a:noFill/>
          <a:ln w="9525">
            <a:noFill/>
            <a:miter lim="800000"/>
            <a:headEnd/>
            <a:tailEnd/>
          </a:ln>
        </p:spPr>
      </p:pic>
      <p:pic>
        <p:nvPicPr>
          <p:cNvPr id="5" name="~PP3004.WAV">
            <a:hlinkClick r:id="" action="ppaction://media"/>
          </p:cNvPr>
          <p:cNvPicPr>
            <a:picLocks noRot="1" noChangeAspect="1"/>
          </p:cNvPicPr>
          <p:nvPr>
            <a:wavAudioFile r:embed="rId1" name="~PP3004.WAV"/>
          </p:nvPr>
        </p:nvPicPr>
        <p:blipFill>
          <a:blip r:embed="rId5" cstate="print"/>
          <a:stretch>
            <a:fillRect/>
          </a:stretch>
        </p:blipFill>
        <p:spPr>
          <a:xfrm>
            <a:off x="8696325" y="6410325"/>
            <a:ext cx="304800" cy="304800"/>
          </a:xfrm>
          <a:prstGeom prst="rect">
            <a:avLst/>
          </a:prstGeom>
        </p:spPr>
      </p:pic>
    </p:spTree>
  </p:cSld>
  <p:clrMapOvr>
    <a:masterClrMapping/>
  </p:clrMapOvr>
  <p:transition advTm="646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a:grpSpLocks/>
          </p:cNvGrpSpPr>
          <p:nvPr/>
        </p:nvGrpSpPr>
        <p:grpSpPr bwMode="auto">
          <a:xfrm>
            <a:off x="3124200" y="2514600"/>
            <a:ext cx="5791200" cy="1211263"/>
            <a:chOff x="609" y="1451"/>
            <a:chExt cx="13940" cy="2736"/>
          </a:xfrm>
        </p:grpSpPr>
        <p:sp>
          <p:nvSpPr>
            <p:cNvPr id="16390" name="AutoShape 6"/>
            <p:cNvSpPr>
              <a:spLocks noChangeArrowheads="1"/>
            </p:cNvSpPr>
            <p:nvPr/>
          </p:nvSpPr>
          <p:spPr bwMode="auto">
            <a:xfrm>
              <a:off x="609" y="1451"/>
              <a:ext cx="13940" cy="2736"/>
            </a:xfrm>
            <a:prstGeom prst="leftRightArrow">
              <a:avLst>
                <a:gd name="adj1" fmla="val 50000"/>
                <a:gd name="adj2" fmla="val 101901"/>
              </a:avLst>
            </a:prstGeom>
            <a:gradFill rotWithShape="0">
              <a:gsLst>
                <a:gs pos="0">
                  <a:srgbClr val="FFFFFF"/>
                </a:gs>
                <a:gs pos="100000">
                  <a:srgbClr val="D6E3BC"/>
                </a:gs>
              </a:gsLst>
              <a:lin ang="5400000" scaled="1"/>
            </a:gradFill>
            <a:ln w="12700">
              <a:solidFill>
                <a:srgbClr val="C2D69B"/>
              </a:solidFill>
              <a:miter lim="800000"/>
              <a:headEnd/>
              <a:tailEnd/>
            </a:ln>
            <a:effectLst>
              <a:outerShdw dist="28398" dir="3806097" algn="ctr" rotWithShape="0">
                <a:srgbClr val="4E6128">
                  <a:alpha val="5000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16391" name="Text Box 7"/>
            <p:cNvSpPr txBox="1">
              <a:spLocks noChangeArrowheads="1"/>
            </p:cNvSpPr>
            <p:nvPr/>
          </p:nvSpPr>
          <p:spPr bwMode="auto">
            <a:xfrm>
              <a:off x="3244" y="2322"/>
              <a:ext cx="8441" cy="106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2400" b="1" i="0" u="none" strike="noStrike" cap="none" normalizeH="0" baseline="0" dirty="0" smtClean="0">
                  <a:ln>
                    <a:noFill/>
                  </a:ln>
                  <a:solidFill>
                    <a:schemeClr val="tx1"/>
                  </a:solidFill>
                  <a:effectLst/>
                  <a:latin typeface="Calibri" pitchFamily="34" charset="0"/>
                  <a:cs typeface="Arial" pitchFamily="34" charset="0"/>
                </a:rPr>
                <a:t> Essential Question</a:t>
              </a:r>
            </a:p>
            <a:p>
              <a:pPr marL="0" marR="0" lvl="0" indent="0" algn="ctr" defTabSz="914400" rtl="0" eaLnBrk="1" fontAlgn="base" latinLnBrk="0" hangingPunct="1">
                <a:lnSpc>
                  <a:spcPct val="100000"/>
                </a:lnSpc>
                <a:spcBef>
                  <a:spcPct val="0"/>
                </a:spcBef>
                <a:spcAft>
                  <a:spcPts val="1000"/>
                </a:spcAft>
                <a:buClrTx/>
                <a:buSzTx/>
                <a:buFontTx/>
                <a:buNone/>
                <a:tabLst/>
              </a:pP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grpSp>
      <p:sp>
        <p:nvSpPr>
          <p:cNvPr id="8" name="TextBox 7"/>
          <p:cNvSpPr txBox="1"/>
          <p:nvPr/>
        </p:nvSpPr>
        <p:spPr>
          <a:xfrm>
            <a:off x="4038600" y="4114800"/>
            <a:ext cx="3886200" cy="1477328"/>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endParaRPr lang="en-US" b="1" i="1" dirty="0" smtClean="0"/>
          </a:p>
          <a:p>
            <a:pPr algn="ctr"/>
            <a:r>
              <a:rPr lang="en-US" b="1" i="1" dirty="0" smtClean="0"/>
              <a:t>How do the connections between extraordinary Americans in history help us learn? </a:t>
            </a:r>
          </a:p>
          <a:p>
            <a:pPr marL="342900" indent="-342900"/>
            <a:endParaRPr lang="en-US" dirty="0" smtClean="0"/>
          </a:p>
        </p:txBody>
      </p:sp>
      <p:pic>
        <p:nvPicPr>
          <p:cNvPr id="9" name="Picture 8"/>
          <p:cNvPicPr>
            <a:picLocks noChangeAspect="1" noChangeArrowheads="1"/>
          </p:cNvPicPr>
          <p:nvPr/>
        </p:nvPicPr>
        <p:blipFill>
          <a:blip r:embed="rId4" cstate="print"/>
          <a:srcRect/>
          <a:stretch>
            <a:fillRect/>
          </a:stretch>
        </p:blipFill>
        <p:spPr bwMode="auto">
          <a:xfrm>
            <a:off x="7467600" y="228600"/>
            <a:ext cx="1452171" cy="1076325"/>
          </a:xfrm>
          <a:prstGeom prst="rect">
            <a:avLst/>
          </a:prstGeom>
          <a:noFill/>
          <a:ln w="9525">
            <a:noFill/>
            <a:miter lim="800000"/>
            <a:headEnd/>
            <a:tailEnd/>
          </a:ln>
        </p:spPr>
      </p:pic>
      <p:pic>
        <p:nvPicPr>
          <p:cNvPr id="3" name="Picture 4" descr="http://ecx.images-amazon.com/images/I/51ecCV9E2ZL._SX258_BO1,204,203,200_.jpg"/>
          <p:cNvPicPr>
            <a:picLocks noChangeAspect="1" noChangeArrowheads="1"/>
          </p:cNvPicPr>
          <p:nvPr/>
        </p:nvPicPr>
        <p:blipFill>
          <a:blip r:embed="rId5" cstate="print"/>
          <a:srcRect/>
          <a:stretch>
            <a:fillRect/>
          </a:stretch>
        </p:blipFill>
        <p:spPr bwMode="auto">
          <a:xfrm>
            <a:off x="685800" y="3048000"/>
            <a:ext cx="2476500" cy="3190876"/>
          </a:xfrm>
          <a:prstGeom prst="rect">
            <a:avLst/>
          </a:prstGeom>
          <a:noFill/>
          <a:ln>
            <a:solidFill>
              <a:schemeClr val="tx1"/>
            </a:solidFill>
          </a:ln>
        </p:spPr>
      </p:pic>
      <p:sp>
        <p:nvSpPr>
          <p:cNvPr id="11" name="TextBox 10"/>
          <p:cNvSpPr txBox="1"/>
          <p:nvPr/>
        </p:nvSpPr>
        <p:spPr>
          <a:xfrm>
            <a:off x="3124200" y="609601"/>
            <a:ext cx="5105400" cy="1200329"/>
          </a:xfrm>
          <a:prstGeom prst="rect">
            <a:avLst/>
          </a:prstGeom>
          <a:noFill/>
        </p:spPr>
        <p:txBody>
          <a:bodyPr wrap="square" rtlCol="0">
            <a:spAutoFit/>
          </a:bodyPr>
          <a:lstStyle/>
          <a:p>
            <a:r>
              <a:rPr lang="en-US" sz="3600" b="1" dirty="0" smtClean="0"/>
              <a:t>American </a:t>
            </a:r>
          </a:p>
          <a:p>
            <a:r>
              <a:rPr lang="en-US" sz="3600" b="1" dirty="0" smtClean="0"/>
              <a:t>Contributions</a:t>
            </a:r>
            <a:endParaRPr lang="en-US" sz="3600" b="1" dirty="0"/>
          </a:p>
        </p:txBody>
      </p:sp>
      <p:pic>
        <p:nvPicPr>
          <p:cNvPr id="15" name="Picture 14" descr="1st_5.jpg"/>
          <p:cNvPicPr>
            <a:picLocks noChangeAspect="1"/>
          </p:cNvPicPr>
          <p:nvPr/>
        </p:nvPicPr>
        <p:blipFill>
          <a:blip r:embed="rId6" cstate="print"/>
          <a:stretch>
            <a:fillRect/>
          </a:stretch>
        </p:blipFill>
        <p:spPr>
          <a:xfrm>
            <a:off x="609600" y="457200"/>
            <a:ext cx="2362200" cy="2142460"/>
          </a:xfrm>
          <a:prstGeom prst="rect">
            <a:avLst/>
          </a:prstGeom>
        </p:spPr>
      </p:pic>
      <p:pic>
        <p:nvPicPr>
          <p:cNvPr id="10" name="~PP1549.WAV">
            <a:hlinkClick r:id="" action="ppaction://media"/>
          </p:cNvPr>
          <p:cNvPicPr>
            <a:picLocks noRot="1" noChangeAspect="1"/>
          </p:cNvPicPr>
          <p:nvPr>
            <a:wavAudioFile r:embed="rId1" name="~PP1549.WAV"/>
          </p:nvPr>
        </p:nvPicPr>
        <p:blipFill>
          <a:blip r:embed="rId7" cstate="print"/>
          <a:stretch>
            <a:fillRect/>
          </a:stretch>
        </p:blipFill>
        <p:spPr>
          <a:xfrm>
            <a:off x="8696325" y="6410325"/>
            <a:ext cx="304800" cy="304800"/>
          </a:xfrm>
          <a:prstGeom prst="rect">
            <a:avLst/>
          </a:prstGeom>
        </p:spPr>
      </p:pic>
    </p:spTree>
  </p:cSld>
  <p:clrMapOvr>
    <a:masterClrMapping/>
  </p:clrMapOvr>
  <p:transition advTm="1469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10"/>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4" cstate="print"/>
          <a:srcRect/>
          <a:stretch>
            <a:fillRect/>
          </a:stretch>
        </p:blipFill>
        <p:spPr bwMode="auto">
          <a:xfrm rot="630064">
            <a:off x="3761697" y="530403"/>
            <a:ext cx="4676775" cy="5753100"/>
          </a:xfrm>
          <a:prstGeom prst="rect">
            <a:avLst/>
          </a:prstGeom>
          <a:noFill/>
          <a:ln w="9525">
            <a:solidFill>
              <a:schemeClr val="tx1"/>
            </a:solidFill>
            <a:miter lim="800000"/>
            <a:headEnd/>
            <a:tailEnd/>
          </a:ln>
        </p:spPr>
      </p:pic>
      <p:pic>
        <p:nvPicPr>
          <p:cNvPr id="2051" name="Picture 3"/>
          <p:cNvPicPr>
            <a:picLocks noChangeAspect="1" noChangeArrowheads="1"/>
          </p:cNvPicPr>
          <p:nvPr/>
        </p:nvPicPr>
        <p:blipFill>
          <a:blip r:embed="rId5" cstate="print"/>
          <a:srcRect/>
          <a:stretch>
            <a:fillRect/>
          </a:stretch>
        </p:blipFill>
        <p:spPr bwMode="auto">
          <a:xfrm rot="21421334">
            <a:off x="3420167" y="650566"/>
            <a:ext cx="4657725" cy="5648325"/>
          </a:xfrm>
          <a:prstGeom prst="rect">
            <a:avLst/>
          </a:prstGeom>
          <a:noFill/>
          <a:ln w="9525">
            <a:solidFill>
              <a:schemeClr val="tx1"/>
            </a:solidFill>
            <a:miter lim="800000"/>
            <a:headEnd/>
            <a:tailEnd/>
          </a:ln>
        </p:spPr>
      </p:pic>
      <p:pic>
        <p:nvPicPr>
          <p:cNvPr id="2052" name="Picture 4"/>
          <p:cNvPicPr>
            <a:picLocks noChangeAspect="1" noChangeArrowheads="1"/>
          </p:cNvPicPr>
          <p:nvPr/>
        </p:nvPicPr>
        <p:blipFill>
          <a:blip r:embed="rId6" cstate="print"/>
          <a:srcRect/>
          <a:stretch>
            <a:fillRect/>
          </a:stretch>
        </p:blipFill>
        <p:spPr bwMode="auto">
          <a:xfrm rot="21179653">
            <a:off x="516273" y="547251"/>
            <a:ext cx="4985213" cy="5540247"/>
          </a:xfrm>
          <a:prstGeom prst="rect">
            <a:avLst/>
          </a:prstGeom>
          <a:noFill/>
          <a:ln w="9525">
            <a:solidFill>
              <a:schemeClr val="tx1"/>
            </a:solidFill>
            <a:miter lim="800000"/>
            <a:headEnd/>
            <a:tailEnd/>
          </a:ln>
        </p:spPr>
      </p:pic>
      <p:pic>
        <p:nvPicPr>
          <p:cNvPr id="5" name="~PP219.WAV">
            <a:hlinkClick r:id="" action="ppaction://media"/>
          </p:cNvPr>
          <p:cNvPicPr>
            <a:picLocks noRot="1" noChangeAspect="1"/>
          </p:cNvPicPr>
          <p:nvPr>
            <a:wavAudioFile r:embed="rId1" name="~PP219.WAV"/>
          </p:nvPr>
        </p:nvPicPr>
        <p:blipFill>
          <a:blip r:embed="rId7" cstate="print"/>
          <a:stretch>
            <a:fillRect/>
          </a:stretch>
        </p:blipFill>
        <p:spPr>
          <a:xfrm>
            <a:off x="8696325" y="6410325"/>
            <a:ext cx="304800" cy="304800"/>
          </a:xfrm>
          <a:prstGeom prst="rect">
            <a:avLst/>
          </a:prstGeom>
        </p:spPr>
      </p:pic>
    </p:spTree>
  </p:cSld>
  <p:clrMapOvr>
    <a:masterClrMapping/>
  </p:clrMapOvr>
  <p:transition advTm="1485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ounded Rectangle 24"/>
          <p:cNvSpPr/>
          <p:nvPr/>
        </p:nvSpPr>
        <p:spPr>
          <a:xfrm>
            <a:off x="381000" y="533400"/>
            <a:ext cx="4800600" cy="3962400"/>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1219200" y="609600"/>
            <a:ext cx="1447800" cy="369332"/>
          </a:xfrm>
          <a:prstGeom prst="rect">
            <a:avLst/>
          </a:prstGeom>
          <a:noFill/>
        </p:spPr>
        <p:txBody>
          <a:bodyPr wrap="square" rtlCol="0">
            <a:spAutoFit/>
          </a:bodyPr>
          <a:lstStyle/>
          <a:p>
            <a:pPr algn="ctr"/>
            <a:r>
              <a:rPr lang="en-US" b="1" dirty="0" smtClean="0"/>
              <a:t>Read Aloud</a:t>
            </a:r>
            <a:endParaRPr lang="en-US" b="1" dirty="0"/>
          </a:p>
        </p:txBody>
      </p:sp>
      <p:grpSp>
        <p:nvGrpSpPr>
          <p:cNvPr id="2" name="Group 30"/>
          <p:cNvGrpSpPr/>
          <p:nvPr/>
        </p:nvGrpSpPr>
        <p:grpSpPr>
          <a:xfrm>
            <a:off x="1371600" y="152400"/>
            <a:ext cx="1371600" cy="381000"/>
            <a:chOff x="1524000" y="381000"/>
            <a:chExt cx="1371600" cy="381000"/>
          </a:xfrm>
        </p:grpSpPr>
        <p:sp>
          <p:nvSpPr>
            <p:cNvPr id="22" name="Rounded Rectangle 21"/>
            <p:cNvSpPr/>
            <p:nvPr/>
          </p:nvSpPr>
          <p:spPr>
            <a:xfrm>
              <a:off x="1524000" y="381000"/>
              <a:ext cx="1371600" cy="381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1600200" y="381000"/>
              <a:ext cx="1219200" cy="369332"/>
            </a:xfrm>
            <a:prstGeom prst="rect">
              <a:avLst/>
            </a:prstGeom>
            <a:noFill/>
          </p:spPr>
          <p:txBody>
            <a:bodyPr wrap="square" rtlCol="0">
              <a:spAutoFit/>
            </a:bodyPr>
            <a:lstStyle/>
            <a:p>
              <a:pPr algn="ctr"/>
              <a:r>
                <a:rPr lang="en-US" b="1" dirty="0" smtClean="0"/>
                <a:t>Literature</a:t>
              </a:r>
              <a:endParaRPr lang="en-US" b="1" dirty="0"/>
            </a:p>
          </p:txBody>
        </p:sp>
      </p:grpSp>
      <p:sp>
        <p:nvSpPr>
          <p:cNvPr id="52" name="TextBox 51"/>
          <p:cNvSpPr txBox="1"/>
          <p:nvPr/>
        </p:nvSpPr>
        <p:spPr>
          <a:xfrm>
            <a:off x="6248400" y="228600"/>
            <a:ext cx="2743200" cy="1384995"/>
          </a:xfrm>
          <a:prstGeom prst="rect">
            <a:avLst/>
          </a:prstGeom>
          <a:noFill/>
        </p:spPr>
        <p:txBody>
          <a:bodyPr wrap="square" rtlCol="0">
            <a:spAutoFit/>
          </a:bodyPr>
          <a:lstStyle/>
          <a:p>
            <a:pPr algn="r"/>
            <a:r>
              <a:rPr lang="en-US" sz="2800" b="1" dirty="0" smtClean="0"/>
              <a:t>1</a:t>
            </a:r>
            <a:r>
              <a:rPr lang="en-US" sz="2800" b="1" baseline="30000" dirty="0" smtClean="0"/>
              <a:t>st</a:t>
            </a:r>
            <a:r>
              <a:rPr lang="en-US" sz="2800" b="1" dirty="0" smtClean="0"/>
              <a:t> Grade </a:t>
            </a:r>
          </a:p>
          <a:p>
            <a:pPr algn="r"/>
            <a:r>
              <a:rPr lang="en-US" sz="2800" b="1" dirty="0" smtClean="0"/>
              <a:t>Print Resources</a:t>
            </a:r>
          </a:p>
          <a:p>
            <a:pPr algn="r"/>
            <a:r>
              <a:rPr lang="en-US" sz="2800" b="1" dirty="0" smtClean="0"/>
              <a:t>Unit 5</a:t>
            </a:r>
            <a:endParaRPr lang="en-US" sz="2800" b="1" dirty="0"/>
          </a:p>
        </p:txBody>
      </p:sp>
      <p:sp>
        <p:nvSpPr>
          <p:cNvPr id="57" name="TextBox 56"/>
          <p:cNvSpPr txBox="1"/>
          <p:nvPr/>
        </p:nvSpPr>
        <p:spPr>
          <a:xfrm>
            <a:off x="5410200" y="1524000"/>
            <a:ext cx="3505200" cy="1015663"/>
          </a:xfrm>
          <a:prstGeom prst="rect">
            <a:avLst/>
          </a:prstGeom>
          <a:noFill/>
        </p:spPr>
        <p:txBody>
          <a:bodyPr wrap="square" rtlCol="0">
            <a:spAutoFit/>
          </a:bodyPr>
          <a:lstStyle/>
          <a:p>
            <a:r>
              <a:rPr lang="en-US" b="1" dirty="0" smtClean="0"/>
              <a:t>Poems (Read Aloud)</a:t>
            </a:r>
          </a:p>
          <a:p>
            <a:r>
              <a:rPr lang="en-US" sz="1400" dirty="0" smtClean="0"/>
              <a:t>“Hope” Langston Hughes</a:t>
            </a:r>
          </a:p>
          <a:p>
            <a:r>
              <a:rPr lang="en-US" sz="1400" dirty="0" smtClean="0">
                <a:hlinkClick r:id="rId4"/>
              </a:rPr>
              <a:t>“Washington” </a:t>
            </a:r>
            <a:r>
              <a:rPr lang="en-US" sz="1400" dirty="0" smtClean="0"/>
              <a:t>Nancy Byrd Turner</a:t>
            </a:r>
          </a:p>
          <a:p>
            <a:r>
              <a:rPr lang="en-US" sz="1400" dirty="0" smtClean="0">
                <a:hlinkClick r:id="rId5"/>
              </a:rPr>
              <a:t>“You’re a Grand Old Flag” </a:t>
            </a:r>
            <a:r>
              <a:rPr lang="en-US" sz="1400" dirty="0" smtClean="0"/>
              <a:t>George M. Cohan</a:t>
            </a:r>
          </a:p>
        </p:txBody>
      </p:sp>
      <p:pic>
        <p:nvPicPr>
          <p:cNvPr id="13" name="Picture 12" descr="cover_image"/>
          <p:cNvPicPr/>
          <p:nvPr/>
        </p:nvPicPr>
        <p:blipFill>
          <a:blip r:embed="rId6" cstate="print"/>
          <a:srcRect/>
          <a:stretch>
            <a:fillRect/>
          </a:stretch>
        </p:blipFill>
        <p:spPr bwMode="auto">
          <a:xfrm>
            <a:off x="762000" y="1143000"/>
            <a:ext cx="914400" cy="1295400"/>
          </a:xfrm>
          <a:prstGeom prst="rect">
            <a:avLst/>
          </a:prstGeom>
          <a:noFill/>
          <a:ln w="9525">
            <a:solidFill>
              <a:schemeClr val="tx1"/>
            </a:solidFill>
            <a:miter lim="800000"/>
            <a:headEnd/>
            <a:tailEnd/>
          </a:ln>
        </p:spPr>
      </p:pic>
      <p:pic>
        <p:nvPicPr>
          <p:cNvPr id="14" name="Picture 13" descr="cover_image"/>
          <p:cNvPicPr/>
          <p:nvPr/>
        </p:nvPicPr>
        <p:blipFill>
          <a:blip r:embed="rId7" cstate="print"/>
          <a:srcRect/>
          <a:stretch>
            <a:fillRect/>
          </a:stretch>
        </p:blipFill>
        <p:spPr bwMode="auto">
          <a:xfrm>
            <a:off x="609600" y="2667000"/>
            <a:ext cx="1371600" cy="1600200"/>
          </a:xfrm>
          <a:prstGeom prst="rect">
            <a:avLst/>
          </a:prstGeom>
          <a:noFill/>
          <a:ln w="9525">
            <a:solidFill>
              <a:schemeClr val="tx1"/>
            </a:solidFill>
            <a:miter lim="800000"/>
            <a:headEnd/>
            <a:tailEnd/>
          </a:ln>
        </p:spPr>
      </p:pic>
      <p:pic>
        <p:nvPicPr>
          <p:cNvPr id="15" name="Picture 14" descr="cover_image"/>
          <p:cNvPicPr/>
          <p:nvPr/>
        </p:nvPicPr>
        <p:blipFill>
          <a:blip r:embed="rId8" cstate="print"/>
          <a:srcRect/>
          <a:stretch>
            <a:fillRect/>
          </a:stretch>
        </p:blipFill>
        <p:spPr bwMode="auto">
          <a:xfrm>
            <a:off x="2057400" y="1066800"/>
            <a:ext cx="914400" cy="1371600"/>
          </a:xfrm>
          <a:prstGeom prst="rect">
            <a:avLst/>
          </a:prstGeom>
          <a:noFill/>
          <a:ln w="9525">
            <a:solidFill>
              <a:schemeClr val="tx1"/>
            </a:solidFill>
            <a:miter lim="800000"/>
            <a:headEnd/>
            <a:tailEnd/>
          </a:ln>
        </p:spPr>
      </p:pic>
      <p:pic>
        <p:nvPicPr>
          <p:cNvPr id="16" name="il_fi" descr="http://www.teachingbooks.net/content/ingram_images/7/0531300757.gif"/>
          <p:cNvPicPr/>
          <p:nvPr/>
        </p:nvPicPr>
        <p:blipFill>
          <a:blip r:embed="rId9" cstate="print"/>
          <a:srcRect/>
          <a:stretch>
            <a:fillRect/>
          </a:stretch>
        </p:blipFill>
        <p:spPr bwMode="auto">
          <a:xfrm>
            <a:off x="2514600" y="2743200"/>
            <a:ext cx="1828800" cy="1371600"/>
          </a:xfrm>
          <a:prstGeom prst="rect">
            <a:avLst/>
          </a:prstGeom>
          <a:noFill/>
          <a:ln w="9525">
            <a:solidFill>
              <a:schemeClr val="tx1"/>
            </a:solidFill>
            <a:miter lim="800000"/>
            <a:headEnd/>
            <a:tailEnd/>
          </a:ln>
        </p:spPr>
      </p:pic>
      <p:pic>
        <p:nvPicPr>
          <p:cNvPr id="17" name="Picture 16" descr="cover_image"/>
          <p:cNvPicPr/>
          <p:nvPr/>
        </p:nvPicPr>
        <p:blipFill>
          <a:blip r:embed="rId10" cstate="print"/>
          <a:srcRect/>
          <a:stretch>
            <a:fillRect/>
          </a:stretch>
        </p:blipFill>
        <p:spPr bwMode="auto">
          <a:xfrm>
            <a:off x="3352800" y="1371600"/>
            <a:ext cx="1447800" cy="1143000"/>
          </a:xfrm>
          <a:prstGeom prst="rect">
            <a:avLst/>
          </a:prstGeom>
          <a:noFill/>
          <a:ln w="9525">
            <a:solidFill>
              <a:schemeClr val="tx1"/>
            </a:solidFill>
            <a:miter lim="800000"/>
            <a:headEnd/>
            <a:tailEnd/>
          </a:ln>
        </p:spPr>
      </p:pic>
      <p:sp>
        <p:nvSpPr>
          <p:cNvPr id="18" name="TextBox 17"/>
          <p:cNvSpPr txBox="1"/>
          <p:nvPr/>
        </p:nvSpPr>
        <p:spPr>
          <a:xfrm>
            <a:off x="5410200" y="2590800"/>
            <a:ext cx="3505200" cy="800219"/>
          </a:xfrm>
          <a:prstGeom prst="rect">
            <a:avLst/>
          </a:prstGeom>
          <a:noFill/>
        </p:spPr>
        <p:txBody>
          <a:bodyPr wrap="square" rtlCol="0">
            <a:spAutoFit/>
          </a:bodyPr>
          <a:lstStyle/>
          <a:p>
            <a:r>
              <a:rPr lang="en-US" b="1" dirty="0" smtClean="0"/>
              <a:t>Songs</a:t>
            </a:r>
          </a:p>
          <a:p>
            <a:r>
              <a:rPr lang="en-US" sz="1400" dirty="0" smtClean="0">
                <a:hlinkClick r:id="rId11"/>
              </a:rPr>
              <a:t>“Yankee Doodle Boy” </a:t>
            </a:r>
            <a:r>
              <a:rPr lang="en-US" sz="1400" dirty="0" smtClean="0"/>
              <a:t>George M. Cohan</a:t>
            </a:r>
          </a:p>
          <a:p>
            <a:r>
              <a:rPr lang="en-US" sz="1400" dirty="0" smtClean="0">
                <a:hlinkClick r:id="rId12"/>
              </a:rPr>
              <a:t>“You’re a Grand Old Flag” </a:t>
            </a:r>
            <a:r>
              <a:rPr lang="en-US" sz="1400" dirty="0" smtClean="0"/>
              <a:t>George M. Cohan</a:t>
            </a:r>
          </a:p>
        </p:txBody>
      </p:sp>
      <p:pic>
        <p:nvPicPr>
          <p:cNvPr id="19" name="Picture 2"/>
          <p:cNvPicPr>
            <a:picLocks noChangeAspect="1" noChangeArrowheads="1"/>
          </p:cNvPicPr>
          <p:nvPr/>
        </p:nvPicPr>
        <p:blipFill>
          <a:blip r:embed="rId13" cstate="print"/>
          <a:srcRect/>
          <a:stretch>
            <a:fillRect/>
          </a:stretch>
        </p:blipFill>
        <p:spPr bwMode="auto">
          <a:xfrm>
            <a:off x="304800" y="4876800"/>
            <a:ext cx="1427993" cy="1676400"/>
          </a:xfrm>
          <a:prstGeom prst="rect">
            <a:avLst/>
          </a:prstGeom>
          <a:noFill/>
          <a:ln w="12700">
            <a:solidFill>
              <a:schemeClr val="tx1"/>
            </a:solidFill>
            <a:miter lim="800000"/>
            <a:headEnd/>
            <a:tailEnd/>
          </a:ln>
        </p:spPr>
      </p:pic>
      <p:pic>
        <p:nvPicPr>
          <p:cNvPr id="20" name="Picture 2"/>
          <p:cNvPicPr>
            <a:picLocks noChangeAspect="1" noChangeArrowheads="1"/>
          </p:cNvPicPr>
          <p:nvPr/>
        </p:nvPicPr>
        <p:blipFill>
          <a:blip r:embed="rId14" cstate="print"/>
          <a:srcRect/>
          <a:stretch>
            <a:fillRect/>
          </a:stretch>
        </p:blipFill>
        <p:spPr bwMode="auto">
          <a:xfrm>
            <a:off x="1905000" y="4953000"/>
            <a:ext cx="1447800" cy="1631910"/>
          </a:xfrm>
          <a:prstGeom prst="rect">
            <a:avLst/>
          </a:prstGeom>
          <a:noFill/>
          <a:ln w="12700">
            <a:solidFill>
              <a:schemeClr val="tx1"/>
            </a:solidFill>
            <a:miter lim="800000"/>
            <a:headEnd/>
            <a:tailEnd/>
          </a:ln>
        </p:spPr>
      </p:pic>
      <p:pic>
        <p:nvPicPr>
          <p:cNvPr id="21" name="Picture 2"/>
          <p:cNvPicPr>
            <a:picLocks noChangeAspect="1" noChangeArrowheads="1"/>
          </p:cNvPicPr>
          <p:nvPr/>
        </p:nvPicPr>
        <p:blipFill>
          <a:blip r:embed="rId15" cstate="print"/>
          <a:srcRect/>
          <a:stretch>
            <a:fillRect/>
          </a:stretch>
        </p:blipFill>
        <p:spPr bwMode="auto">
          <a:xfrm>
            <a:off x="3505200" y="4724400"/>
            <a:ext cx="1054100" cy="1849657"/>
          </a:xfrm>
          <a:prstGeom prst="rect">
            <a:avLst/>
          </a:prstGeom>
          <a:noFill/>
          <a:ln w="12700">
            <a:solidFill>
              <a:schemeClr val="tx1"/>
            </a:solidFill>
            <a:miter lim="800000"/>
            <a:headEnd/>
            <a:tailEnd/>
          </a:ln>
        </p:spPr>
      </p:pic>
      <p:pic>
        <p:nvPicPr>
          <p:cNvPr id="24" name="Picture 2"/>
          <p:cNvPicPr>
            <a:picLocks noChangeAspect="1" noChangeArrowheads="1"/>
          </p:cNvPicPr>
          <p:nvPr/>
        </p:nvPicPr>
        <p:blipFill>
          <a:blip r:embed="rId16" cstate="print"/>
          <a:srcRect/>
          <a:stretch>
            <a:fillRect/>
          </a:stretch>
        </p:blipFill>
        <p:spPr bwMode="auto">
          <a:xfrm>
            <a:off x="4724400" y="4800600"/>
            <a:ext cx="1298575" cy="1650873"/>
          </a:xfrm>
          <a:prstGeom prst="rect">
            <a:avLst/>
          </a:prstGeom>
          <a:noFill/>
          <a:ln w="12700">
            <a:solidFill>
              <a:schemeClr val="tx1"/>
            </a:solidFill>
            <a:miter lim="800000"/>
            <a:headEnd/>
            <a:tailEnd/>
          </a:ln>
        </p:spPr>
      </p:pic>
      <p:pic>
        <p:nvPicPr>
          <p:cNvPr id="29" name="Picture 2"/>
          <p:cNvPicPr>
            <a:picLocks noChangeAspect="1" noChangeArrowheads="1"/>
          </p:cNvPicPr>
          <p:nvPr/>
        </p:nvPicPr>
        <p:blipFill>
          <a:blip r:embed="rId17" cstate="print"/>
          <a:srcRect/>
          <a:stretch>
            <a:fillRect/>
          </a:stretch>
        </p:blipFill>
        <p:spPr bwMode="auto">
          <a:xfrm>
            <a:off x="6096000" y="5105400"/>
            <a:ext cx="1160540" cy="1511300"/>
          </a:xfrm>
          <a:prstGeom prst="rect">
            <a:avLst/>
          </a:prstGeom>
          <a:noFill/>
          <a:ln w="12700">
            <a:solidFill>
              <a:schemeClr val="tx1"/>
            </a:solidFill>
            <a:miter lim="800000"/>
            <a:headEnd/>
            <a:tailEnd/>
          </a:ln>
        </p:spPr>
      </p:pic>
      <p:pic>
        <p:nvPicPr>
          <p:cNvPr id="30" name="Picture 2"/>
          <p:cNvPicPr>
            <a:picLocks noChangeAspect="1" noChangeArrowheads="1"/>
          </p:cNvPicPr>
          <p:nvPr/>
        </p:nvPicPr>
        <p:blipFill>
          <a:blip r:embed="rId18" cstate="print"/>
          <a:srcRect/>
          <a:stretch>
            <a:fillRect/>
          </a:stretch>
        </p:blipFill>
        <p:spPr bwMode="auto">
          <a:xfrm>
            <a:off x="6705600" y="3505200"/>
            <a:ext cx="1892300" cy="1470207"/>
          </a:xfrm>
          <a:prstGeom prst="rect">
            <a:avLst/>
          </a:prstGeom>
          <a:noFill/>
          <a:ln w="12700">
            <a:solidFill>
              <a:schemeClr val="tx1"/>
            </a:solidFill>
            <a:miter lim="800000"/>
            <a:headEnd/>
            <a:tailEnd/>
          </a:ln>
        </p:spPr>
      </p:pic>
      <p:pic>
        <p:nvPicPr>
          <p:cNvPr id="31" name="Picture 2"/>
          <p:cNvPicPr>
            <a:picLocks noChangeAspect="1" noChangeArrowheads="1"/>
          </p:cNvPicPr>
          <p:nvPr/>
        </p:nvPicPr>
        <p:blipFill>
          <a:blip r:embed="rId19" cstate="print"/>
          <a:srcRect/>
          <a:stretch>
            <a:fillRect/>
          </a:stretch>
        </p:blipFill>
        <p:spPr bwMode="auto">
          <a:xfrm>
            <a:off x="7543800" y="5105400"/>
            <a:ext cx="1232150" cy="1577975"/>
          </a:xfrm>
          <a:prstGeom prst="rect">
            <a:avLst/>
          </a:prstGeom>
          <a:noFill/>
          <a:ln w="12700">
            <a:solidFill>
              <a:schemeClr val="tx1"/>
            </a:solidFill>
            <a:miter lim="800000"/>
            <a:headEnd/>
            <a:tailEnd/>
          </a:ln>
        </p:spPr>
      </p:pic>
      <p:sp>
        <p:nvSpPr>
          <p:cNvPr id="32" name="TextBox 31"/>
          <p:cNvSpPr txBox="1"/>
          <p:nvPr/>
        </p:nvSpPr>
        <p:spPr>
          <a:xfrm>
            <a:off x="5257800" y="3886200"/>
            <a:ext cx="1524000" cy="646331"/>
          </a:xfrm>
          <a:prstGeom prst="rect">
            <a:avLst/>
          </a:prstGeom>
          <a:noFill/>
        </p:spPr>
        <p:txBody>
          <a:bodyPr wrap="square" rtlCol="0">
            <a:spAutoFit/>
          </a:bodyPr>
          <a:lstStyle/>
          <a:p>
            <a:pPr algn="ctr"/>
            <a:r>
              <a:rPr lang="en-US" sz="3600" b="1" dirty="0" smtClean="0"/>
              <a:t>Art</a:t>
            </a:r>
            <a:endParaRPr lang="en-US" sz="3600" b="1" dirty="0"/>
          </a:p>
        </p:txBody>
      </p:sp>
      <p:pic>
        <p:nvPicPr>
          <p:cNvPr id="26" name="~PP567.WAV">
            <a:hlinkClick r:id="" action="ppaction://media"/>
          </p:cNvPr>
          <p:cNvPicPr>
            <a:picLocks noRot="1" noChangeAspect="1"/>
          </p:cNvPicPr>
          <p:nvPr>
            <a:wavAudioFile r:embed="rId1" name="~PP567.WAV"/>
          </p:nvPr>
        </p:nvPicPr>
        <p:blipFill>
          <a:blip r:embed="rId20" cstate="print"/>
          <a:stretch>
            <a:fillRect/>
          </a:stretch>
        </p:blipFill>
        <p:spPr>
          <a:xfrm>
            <a:off x="8696325" y="6410325"/>
            <a:ext cx="304800" cy="304800"/>
          </a:xfrm>
          <a:prstGeom prst="rect">
            <a:avLst/>
          </a:prstGeom>
        </p:spPr>
      </p:pic>
    </p:spTree>
  </p:cSld>
  <p:clrMapOvr>
    <a:masterClrMapping/>
  </p:clrMapOvr>
  <p:transition advTm="1239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26"/>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838200" y="533400"/>
            <a:ext cx="6629400" cy="5943600"/>
          </a:xfrm>
          <a:prstGeom prst="roundRect">
            <a:avLst/>
          </a:prstGeom>
          <a:solidFill>
            <a:schemeClr val="accent6">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828800" y="685800"/>
            <a:ext cx="1066800" cy="307777"/>
          </a:xfrm>
          <a:prstGeom prst="rect">
            <a:avLst/>
          </a:prstGeom>
          <a:noFill/>
        </p:spPr>
        <p:txBody>
          <a:bodyPr wrap="square" rtlCol="0">
            <a:spAutoFit/>
          </a:bodyPr>
          <a:lstStyle/>
          <a:p>
            <a:pPr algn="ctr"/>
            <a:r>
              <a:rPr lang="en-US" sz="1400" b="1" dirty="0" smtClean="0"/>
              <a:t>Read Aloud</a:t>
            </a:r>
            <a:endParaRPr lang="en-US" sz="1400" b="1" dirty="0"/>
          </a:p>
        </p:txBody>
      </p:sp>
      <p:sp>
        <p:nvSpPr>
          <p:cNvPr id="8" name="TextBox 7"/>
          <p:cNvSpPr txBox="1"/>
          <p:nvPr/>
        </p:nvSpPr>
        <p:spPr>
          <a:xfrm>
            <a:off x="4876800" y="3505200"/>
            <a:ext cx="1524000" cy="307777"/>
          </a:xfrm>
          <a:prstGeom prst="rect">
            <a:avLst/>
          </a:prstGeom>
          <a:noFill/>
        </p:spPr>
        <p:txBody>
          <a:bodyPr wrap="square" rtlCol="0">
            <a:spAutoFit/>
          </a:bodyPr>
          <a:lstStyle/>
          <a:p>
            <a:pPr algn="ctr"/>
            <a:r>
              <a:rPr lang="en-US" sz="1400" b="1" i="1" dirty="0" smtClean="0"/>
              <a:t>14 copies</a:t>
            </a:r>
            <a:endParaRPr lang="en-US" sz="1400" b="1" i="1" dirty="0"/>
          </a:p>
        </p:txBody>
      </p:sp>
      <p:cxnSp>
        <p:nvCxnSpPr>
          <p:cNvPr id="16" name="Straight Connector 15"/>
          <p:cNvCxnSpPr/>
          <p:nvPr/>
        </p:nvCxnSpPr>
        <p:spPr>
          <a:xfrm rot="5400000">
            <a:off x="1181100" y="3543300"/>
            <a:ext cx="5562600" cy="0"/>
          </a:xfrm>
          <a:prstGeom prst="line">
            <a:avLst/>
          </a:prstGeom>
          <a:ln w="44450">
            <a:solidFill>
              <a:schemeClr val="accent6">
                <a:lumMod val="50000"/>
              </a:schemeClr>
            </a:solidFill>
            <a:prstDash val="sysDash"/>
          </a:ln>
        </p:spPr>
        <p:style>
          <a:lnRef idx="1">
            <a:schemeClr val="accent1"/>
          </a:lnRef>
          <a:fillRef idx="0">
            <a:schemeClr val="accent1"/>
          </a:fillRef>
          <a:effectRef idx="0">
            <a:schemeClr val="accent1"/>
          </a:effectRef>
          <a:fontRef idx="minor">
            <a:schemeClr val="tx1"/>
          </a:fontRef>
        </p:style>
      </p:cxnSp>
      <p:grpSp>
        <p:nvGrpSpPr>
          <p:cNvPr id="2" name="Group 35"/>
          <p:cNvGrpSpPr/>
          <p:nvPr/>
        </p:nvGrpSpPr>
        <p:grpSpPr>
          <a:xfrm>
            <a:off x="2819400" y="152400"/>
            <a:ext cx="2590800" cy="381000"/>
            <a:chOff x="838200" y="3505200"/>
            <a:chExt cx="2590800" cy="381000"/>
          </a:xfrm>
          <a:solidFill>
            <a:schemeClr val="accent6">
              <a:lumMod val="75000"/>
            </a:schemeClr>
          </a:solidFill>
        </p:grpSpPr>
        <p:sp>
          <p:nvSpPr>
            <p:cNvPr id="3" name="Rounded Rectangle 2"/>
            <p:cNvSpPr/>
            <p:nvPr/>
          </p:nvSpPr>
          <p:spPr>
            <a:xfrm>
              <a:off x="838200" y="3505200"/>
              <a:ext cx="2590800" cy="381000"/>
            </a:xfrm>
            <a:prstGeom prst="roundRect">
              <a:avLst/>
            </a:prstGeom>
            <a:grp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990600" y="3505200"/>
              <a:ext cx="2286000" cy="369332"/>
            </a:xfrm>
            <a:prstGeom prst="rect">
              <a:avLst/>
            </a:prstGeom>
            <a:noFill/>
          </p:spPr>
          <p:txBody>
            <a:bodyPr wrap="square" rtlCol="0">
              <a:spAutoFit/>
            </a:bodyPr>
            <a:lstStyle/>
            <a:p>
              <a:pPr algn="ctr"/>
              <a:r>
                <a:rPr lang="en-US" b="1" dirty="0" smtClean="0"/>
                <a:t>Informational Text</a:t>
              </a:r>
              <a:endParaRPr lang="en-US" b="1" dirty="0"/>
            </a:p>
          </p:txBody>
        </p:sp>
      </p:grpSp>
      <p:pic>
        <p:nvPicPr>
          <p:cNvPr id="1026" name="Picture 2" descr="http://www.scholastic.com/content5/media/products/43/9780823411443_xlg.jpg"/>
          <p:cNvPicPr>
            <a:picLocks noChangeAspect="1" noChangeArrowheads="1"/>
          </p:cNvPicPr>
          <p:nvPr/>
        </p:nvPicPr>
        <p:blipFill>
          <a:blip r:embed="rId4" cstate="print"/>
          <a:srcRect t="12698" b="14286"/>
          <a:stretch>
            <a:fillRect/>
          </a:stretch>
        </p:blipFill>
        <p:spPr bwMode="auto">
          <a:xfrm>
            <a:off x="1371600" y="1143000"/>
            <a:ext cx="1828800" cy="1463040"/>
          </a:xfrm>
          <a:prstGeom prst="rect">
            <a:avLst/>
          </a:prstGeom>
          <a:noFill/>
          <a:ln>
            <a:solidFill>
              <a:schemeClr val="accent1"/>
            </a:solidFill>
          </a:ln>
        </p:spPr>
      </p:pic>
      <p:pic>
        <p:nvPicPr>
          <p:cNvPr id="1030" name="Picture 6" descr="http://simania.co.il/bookimages/covers80/802484.jpg"/>
          <p:cNvPicPr>
            <a:picLocks noChangeAspect="1" noChangeArrowheads="1"/>
          </p:cNvPicPr>
          <p:nvPr/>
        </p:nvPicPr>
        <p:blipFill>
          <a:blip r:embed="rId5" cstate="print"/>
          <a:srcRect/>
          <a:stretch>
            <a:fillRect/>
          </a:stretch>
        </p:blipFill>
        <p:spPr bwMode="auto">
          <a:xfrm>
            <a:off x="1447800" y="2895600"/>
            <a:ext cx="1828800" cy="1529367"/>
          </a:xfrm>
          <a:prstGeom prst="rect">
            <a:avLst/>
          </a:prstGeom>
          <a:noFill/>
          <a:ln>
            <a:solidFill>
              <a:schemeClr val="accent1"/>
            </a:solidFill>
          </a:ln>
        </p:spPr>
      </p:pic>
      <p:pic>
        <p:nvPicPr>
          <p:cNvPr id="1032" name="Picture 8" descr="http://ecx.images-amazon.com/images/I/61ADN6A527L.jpg"/>
          <p:cNvPicPr>
            <a:picLocks noChangeAspect="1" noChangeArrowheads="1"/>
          </p:cNvPicPr>
          <p:nvPr/>
        </p:nvPicPr>
        <p:blipFill>
          <a:blip r:embed="rId6" cstate="print"/>
          <a:srcRect/>
          <a:stretch>
            <a:fillRect/>
          </a:stretch>
        </p:blipFill>
        <p:spPr bwMode="auto">
          <a:xfrm>
            <a:off x="1524000" y="4648200"/>
            <a:ext cx="1758696" cy="1447800"/>
          </a:xfrm>
          <a:prstGeom prst="rect">
            <a:avLst/>
          </a:prstGeom>
          <a:noFill/>
          <a:ln>
            <a:solidFill>
              <a:schemeClr val="accent1"/>
            </a:solidFill>
          </a:ln>
        </p:spPr>
      </p:pic>
      <p:pic>
        <p:nvPicPr>
          <p:cNvPr id="17" name="Picture 16" descr="cover_image"/>
          <p:cNvPicPr/>
          <p:nvPr/>
        </p:nvPicPr>
        <p:blipFill>
          <a:blip r:embed="rId7" cstate="print"/>
          <a:srcRect/>
          <a:stretch>
            <a:fillRect/>
          </a:stretch>
        </p:blipFill>
        <p:spPr bwMode="auto">
          <a:xfrm>
            <a:off x="5562600" y="5105400"/>
            <a:ext cx="838200" cy="1031846"/>
          </a:xfrm>
          <a:prstGeom prst="rect">
            <a:avLst/>
          </a:prstGeom>
          <a:noFill/>
          <a:ln w="9525">
            <a:solidFill>
              <a:schemeClr val="tx1"/>
            </a:solidFill>
            <a:miter lim="800000"/>
            <a:headEnd/>
            <a:tailEnd/>
          </a:ln>
        </p:spPr>
      </p:pic>
      <p:pic>
        <p:nvPicPr>
          <p:cNvPr id="18" name="Picture 17" descr="cover_image"/>
          <p:cNvPicPr/>
          <p:nvPr/>
        </p:nvPicPr>
        <p:blipFill>
          <a:blip r:embed="rId8" cstate="print"/>
          <a:srcRect/>
          <a:stretch>
            <a:fillRect/>
          </a:stretch>
        </p:blipFill>
        <p:spPr bwMode="auto">
          <a:xfrm>
            <a:off x="4572000" y="5105400"/>
            <a:ext cx="903739" cy="1057013"/>
          </a:xfrm>
          <a:prstGeom prst="rect">
            <a:avLst/>
          </a:prstGeom>
          <a:noFill/>
          <a:ln w="9525">
            <a:solidFill>
              <a:schemeClr val="tx1"/>
            </a:solidFill>
            <a:miter lim="800000"/>
            <a:headEnd/>
            <a:tailEnd/>
          </a:ln>
        </p:spPr>
      </p:pic>
      <p:pic>
        <p:nvPicPr>
          <p:cNvPr id="19" name="Picture 18" descr="laura ingalls wilder.bmp"/>
          <p:cNvPicPr/>
          <p:nvPr/>
        </p:nvPicPr>
        <p:blipFill>
          <a:blip r:embed="rId9" cstate="print"/>
          <a:stretch>
            <a:fillRect/>
          </a:stretch>
        </p:blipFill>
        <p:spPr>
          <a:xfrm>
            <a:off x="4191000" y="3962400"/>
            <a:ext cx="892810" cy="973123"/>
          </a:xfrm>
          <a:prstGeom prst="rect">
            <a:avLst/>
          </a:prstGeom>
          <a:ln>
            <a:solidFill>
              <a:schemeClr val="tx1"/>
            </a:solidFill>
          </a:ln>
        </p:spPr>
      </p:pic>
      <p:pic>
        <p:nvPicPr>
          <p:cNvPr id="20" name="Picture 19" descr="cover_image"/>
          <p:cNvPicPr/>
          <p:nvPr/>
        </p:nvPicPr>
        <p:blipFill>
          <a:blip r:embed="rId10" cstate="print"/>
          <a:srcRect/>
          <a:stretch>
            <a:fillRect/>
          </a:stretch>
        </p:blipFill>
        <p:spPr bwMode="auto">
          <a:xfrm>
            <a:off x="5181600" y="3962400"/>
            <a:ext cx="914400" cy="990600"/>
          </a:xfrm>
          <a:prstGeom prst="rect">
            <a:avLst/>
          </a:prstGeom>
          <a:noFill/>
          <a:ln w="9525">
            <a:solidFill>
              <a:schemeClr val="tx1"/>
            </a:solidFill>
            <a:miter lim="800000"/>
            <a:headEnd/>
            <a:tailEnd/>
          </a:ln>
        </p:spPr>
      </p:pic>
      <p:pic>
        <p:nvPicPr>
          <p:cNvPr id="21" name="Picture 20" descr="cover_image"/>
          <p:cNvPicPr/>
          <p:nvPr/>
        </p:nvPicPr>
        <p:blipFill>
          <a:blip r:embed="rId11" cstate="print"/>
          <a:srcRect/>
          <a:stretch>
            <a:fillRect/>
          </a:stretch>
        </p:blipFill>
        <p:spPr bwMode="auto">
          <a:xfrm>
            <a:off x="6172200" y="3962400"/>
            <a:ext cx="838200" cy="998290"/>
          </a:xfrm>
          <a:prstGeom prst="rect">
            <a:avLst/>
          </a:prstGeom>
          <a:noFill/>
          <a:ln w="9525">
            <a:solidFill>
              <a:schemeClr val="tx1"/>
            </a:solidFill>
            <a:miter lim="800000"/>
            <a:headEnd/>
            <a:tailEnd/>
          </a:ln>
        </p:spPr>
      </p:pic>
      <p:pic>
        <p:nvPicPr>
          <p:cNvPr id="22" name="Picture 21" descr="cover_image"/>
          <p:cNvPicPr/>
          <p:nvPr/>
        </p:nvPicPr>
        <p:blipFill>
          <a:blip r:embed="rId12" cstate="print"/>
          <a:srcRect/>
          <a:stretch>
            <a:fillRect/>
          </a:stretch>
        </p:blipFill>
        <p:spPr bwMode="auto">
          <a:xfrm>
            <a:off x="4495800" y="1143000"/>
            <a:ext cx="1295400" cy="1600200"/>
          </a:xfrm>
          <a:prstGeom prst="rect">
            <a:avLst/>
          </a:prstGeom>
          <a:noFill/>
          <a:ln w="9525">
            <a:solidFill>
              <a:schemeClr val="accent1"/>
            </a:solidFill>
            <a:miter lim="800000"/>
            <a:headEnd/>
            <a:tailEnd/>
          </a:ln>
        </p:spPr>
      </p:pic>
      <p:pic>
        <p:nvPicPr>
          <p:cNvPr id="23" name="Picture 22" descr="cover_image"/>
          <p:cNvPicPr/>
          <p:nvPr/>
        </p:nvPicPr>
        <p:blipFill>
          <a:blip r:embed="rId13" cstate="print"/>
          <a:srcRect/>
          <a:stretch>
            <a:fillRect/>
          </a:stretch>
        </p:blipFill>
        <p:spPr bwMode="auto">
          <a:xfrm>
            <a:off x="6019800" y="1447800"/>
            <a:ext cx="762000" cy="1143000"/>
          </a:xfrm>
          <a:prstGeom prst="rect">
            <a:avLst/>
          </a:prstGeom>
          <a:noFill/>
          <a:ln w="9525">
            <a:solidFill>
              <a:schemeClr val="accent1"/>
            </a:solidFill>
            <a:miter lim="800000"/>
            <a:headEnd/>
            <a:tailEnd/>
          </a:ln>
        </p:spPr>
      </p:pic>
      <p:cxnSp>
        <p:nvCxnSpPr>
          <p:cNvPr id="24" name="Straight Connector 23"/>
          <p:cNvCxnSpPr/>
          <p:nvPr/>
        </p:nvCxnSpPr>
        <p:spPr>
          <a:xfrm rot="10800000" flipV="1">
            <a:off x="3962400" y="3276599"/>
            <a:ext cx="3352800" cy="1"/>
          </a:xfrm>
          <a:prstGeom prst="line">
            <a:avLst/>
          </a:prstGeom>
          <a:ln w="44450">
            <a:solidFill>
              <a:schemeClr val="accent6">
                <a:lumMod val="50000"/>
              </a:schemeClr>
            </a:solidFill>
            <a:prstDash val="sysDash"/>
          </a:ln>
        </p:spPr>
        <p:style>
          <a:lnRef idx="1">
            <a:schemeClr val="accent1"/>
          </a:lnRef>
          <a:fillRef idx="0">
            <a:schemeClr val="accent1"/>
          </a:fillRef>
          <a:effectRef idx="0">
            <a:schemeClr val="accent1"/>
          </a:effectRef>
          <a:fontRef idx="minor">
            <a:schemeClr val="tx1"/>
          </a:fontRef>
        </p:style>
      </p:cxnSp>
      <p:pic>
        <p:nvPicPr>
          <p:cNvPr id="25" name="~PP2337.WAV">
            <a:hlinkClick r:id="" action="ppaction://media"/>
          </p:cNvPr>
          <p:cNvPicPr>
            <a:picLocks noRot="1" noChangeAspect="1"/>
          </p:cNvPicPr>
          <p:nvPr>
            <a:wavAudioFile r:embed="rId1" name="~PP2337.WAV"/>
          </p:nvPr>
        </p:nvPicPr>
        <p:blipFill>
          <a:blip r:embed="rId14" cstate="print"/>
          <a:stretch>
            <a:fillRect/>
          </a:stretch>
        </p:blipFill>
        <p:spPr>
          <a:xfrm>
            <a:off x="8696325" y="6410325"/>
            <a:ext cx="304800" cy="304800"/>
          </a:xfrm>
          <a:prstGeom prst="rect">
            <a:avLst/>
          </a:prstGeom>
        </p:spPr>
      </p:pic>
    </p:spTree>
  </p:cSld>
  <p:clrMapOvr>
    <a:masterClrMapping/>
  </p:clrMapOvr>
  <p:transition advTm="566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25"/>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85800" y="3352800"/>
            <a:ext cx="4495800" cy="646331"/>
          </a:xfrm>
          <a:prstGeom prst="rect">
            <a:avLst/>
          </a:prstGeom>
          <a:noFill/>
        </p:spPr>
        <p:txBody>
          <a:bodyPr wrap="square" rtlCol="0">
            <a:spAutoFit/>
          </a:bodyPr>
          <a:lstStyle/>
          <a:p>
            <a:r>
              <a:rPr lang="en-US" sz="3600" b="1" dirty="0" smtClean="0"/>
              <a:t>E-Resources</a:t>
            </a:r>
            <a:r>
              <a:rPr lang="en-US" sz="3600" dirty="0" smtClean="0"/>
              <a:t> </a:t>
            </a:r>
            <a:endParaRPr lang="en-US" sz="3600" dirty="0"/>
          </a:p>
        </p:txBody>
      </p:sp>
      <p:sp>
        <p:nvSpPr>
          <p:cNvPr id="5" name="TextBox 4"/>
          <p:cNvSpPr txBox="1"/>
          <p:nvPr/>
        </p:nvSpPr>
        <p:spPr>
          <a:xfrm>
            <a:off x="990600" y="4038600"/>
            <a:ext cx="6934200" cy="2308324"/>
          </a:xfrm>
          <a:prstGeom prst="rect">
            <a:avLst/>
          </a:prstGeom>
          <a:noFill/>
        </p:spPr>
        <p:txBody>
          <a:bodyPr wrap="square" rtlCol="0">
            <a:spAutoFit/>
          </a:bodyPr>
          <a:lstStyle/>
          <a:p>
            <a:pPr marL="285750" indent="-285750">
              <a:buFont typeface="Arial" panose="020B0604020202020204" pitchFamily="34" charset="0"/>
              <a:buChar char="•"/>
            </a:pPr>
            <a:r>
              <a:rPr lang="en-US" dirty="0" smtClean="0"/>
              <a:t>Liberty’s Kids Videos </a:t>
            </a:r>
          </a:p>
          <a:p>
            <a:r>
              <a:rPr lang="en-US" dirty="0">
                <a:hlinkClick r:id="rId4"/>
              </a:rPr>
              <a:t>https://</a:t>
            </a:r>
            <a:r>
              <a:rPr lang="en-US" dirty="0" smtClean="0">
                <a:hlinkClick r:id="rId4"/>
              </a:rPr>
              <a:t>www.youtube.com/results?search_query=liberty%27s+kids</a:t>
            </a:r>
            <a:r>
              <a:rPr lang="en-US" dirty="0" smtClean="0"/>
              <a:t> </a:t>
            </a:r>
          </a:p>
          <a:p>
            <a:endParaRPr lang="en-US" dirty="0"/>
          </a:p>
          <a:p>
            <a:pPr marL="285750" indent="-285750">
              <a:buFont typeface="Arial" panose="020B0604020202020204" pitchFamily="34" charset="0"/>
              <a:buChar char="•"/>
            </a:pPr>
            <a:r>
              <a:rPr lang="en-US" dirty="0" smtClean="0"/>
              <a:t>Washington DC Tour Video</a:t>
            </a:r>
          </a:p>
          <a:p>
            <a:r>
              <a:rPr lang="en-US" dirty="0">
                <a:hlinkClick r:id="rId5"/>
              </a:rPr>
              <a:t>https://</a:t>
            </a:r>
            <a:r>
              <a:rPr lang="en-US" dirty="0" smtClean="0">
                <a:hlinkClick r:id="rId5"/>
              </a:rPr>
              <a:t>www.youtube.com/watch?v=QTZQ9bta31w&amp;app=desktop</a:t>
            </a:r>
            <a:endParaRPr lang="en-US" dirty="0" smtClean="0"/>
          </a:p>
          <a:p>
            <a:endParaRPr lang="en-US" dirty="0"/>
          </a:p>
          <a:p>
            <a:pPr marL="285750" indent="-285750">
              <a:buFont typeface="Arial" panose="020B0604020202020204" pitchFamily="34" charset="0"/>
              <a:buChar char="•"/>
            </a:pPr>
            <a:r>
              <a:rPr lang="en-US" dirty="0" smtClean="0"/>
              <a:t>Brain Pop Jr: </a:t>
            </a:r>
          </a:p>
          <a:p>
            <a:r>
              <a:rPr lang="en-US" dirty="0" smtClean="0"/>
              <a:t>George Washington , Abraham Lincoln, Martin Luther King Jr. </a:t>
            </a:r>
            <a:endParaRPr lang="en-US" dirty="0"/>
          </a:p>
        </p:txBody>
      </p:sp>
      <p:pic>
        <p:nvPicPr>
          <p:cNvPr id="14338" name="Picture 2" descr="https://biblio.laurentian.ca/subjectguides/sites/default/files/pictures/computer_mouse_with_globe_0.jpg"/>
          <p:cNvPicPr>
            <a:picLocks noChangeAspect="1" noChangeArrowheads="1"/>
          </p:cNvPicPr>
          <p:nvPr/>
        </p:nvPicPr>
        <p:blipFill>
          <a:blip r:embed="rId6" cstate="print"/>
          <a:srcRect/>
          <a:stretch>
            <a:fillRect/>
          </a:stretch>
        </p:blipFill>
        <p:spPr bwMode="auto">
          <a:xfrm>
            <a:off x="1676400" y="533400"/>
            <a:ext cx="5264727" cy="2895600"/>
          </a:xfrm>
          <a:prstGeom prst="rect">
            <a:avLst/>
          </a:prstGeom>
          <a:noFill/>
        </p:spPr>
      </p:pic>
      <p:pic>
        <p:nvPicPr>
          <p:cNvPr id="6" name="~PP716.WAV">
            <a:hlinkClick r:id="" action="ppaction://media"/>
          </p:cNvPr>
          <p:cNvPicPr>
            <a:picLocks noRot="1" noChangeAspect="1"/>
          </p:cNvPicPr>
          <p:nvPr>
            <a:wavAudioFile r:embed="rId1" name="~PP716.WAV"/>
          </p:nvPr>
        </p:nvPicPr>
        <p:blipFill>
          <a:blip r:embed="rId7" cstate="print"/>
          <a:stretch>
            <a:fillRect/>
          </a:stretch>
        </p:blipFill>
        <p:spPr>
          <a:xfrm>
            <a:off x="8696325" y="6410325"/>
            <a:ext cx="304800" cy="304800"/>
          </a:xfrm>
          <a:prstGeom prst="rect">
            <a:avLst/>
          </a:prstGeom>
        </p:spPr>
      </p:pic>
    </p:spTree>
  </p:cSld>
  <p:clrMapOvr>
    <a:masterClrMapping/>
  </p:clrMapOvr>
  <p:transition advTm="2686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 10"/>
          <p:cNvGraphicFramePr>
            <a:graphicFrameLocks noGrp="1"/>
          </p:cNvGraphicFramePr>
          <p:nvPr>
            <p:extLst>
              <p:ext uri="{D42A27DB-BD31-4B8C-83A1-F6EECF244321}">
                <p14:modId xmlns="" xmlns:p14="http://schemas.microsoft.com/office/powerpoint/2010/main" val="3052493876"/>
              </p:ext>
            </p:extLst>
          </p:nvPr>
        </p:nvGraphicFramePr>
        <p:xfrm>
          <a:off x="381000" y="457200"/>
          <a:ext cx="8458200" cy="5491480"/>
        </p:xfrm>
        <a:graphic>
          <a:graphicData uri="http://schemas.openxmlformats.org/drawingml/2006/table">
            <a:tbl>
              <a:tblPr firstRow="1" bandRow="1">
                <a:tableStyleId>{5C22544A-7EE6-4342-B048-85BDC9FD1C3A}</a:tableStyleId>
              </a:tblPr>
              <a:tblGrid>
                <a:gridCol w="878065"/>
                <a:gridCol w="2747331"/>
                <a:gridCol w="2089604"/>
                <a:gridCol w="2743200"/>
              </a:tblGrid>
              <a:tr h="370840">
                <a:tc>
                  <a:txBody>
                    <a:bodyPr/>
                    <a:lstStyle/>
                    <a:p>
                      <a:r>
                        <a:rPr lang="en-US" dirty="0" smtClean="0"/>
                        <a:t>Week</a:t>
                      </a:r>
                      <a:endParaRPr lang="en-US" dirty="0"/>
                    </a:p>
                  </a:txBody>
                  <a:tcPr/>
                </a:tc>
                <a:tc>
                  <a:txBody>
                    <a:bodyPr/>
                    <a:lstStyle/>
                    <a:p>
                      <a:r>
                        <a:rPr lang="en-US" dirty="0" smtClean="0"/>
                        <a:t>Standards</a:t>
                      </a:r>
                      <a:endParaRPr lang="en-US" dirty="0"/>
                    </a:p>
                  </a:txBody>
                  <a:tcPr/>
                </a:tc>
                <a:tc>
                  <a:txBody>
                    <a:bodyPr/>
                    <a:lstStyle/>
                    <a:p>
                      <a:r>
                        <a:rPr lang="en-US" dirty="0" smtClean="0"/>
                        <a:t>Texts</a:t>
                      </a:r>
                      <a:endParaRPr lang="en-US" dirty="0"/>
                    </a:p>
                  </a:txBody>
                  <a:tcPr/>
                </a:tc>
                <a:tc>
                  <a:txBody>
                    <a:bodyPr/>
                    <a:lstStyle/>
                    <a:p>
                      <a:r>
                        <a:rPr lang="en-US" dirty="0" smtClean="0"/>
                        <a:t>Suggested Activity</a:t>
                      </a:r>
                      <a:r>
                        <a:rPr lang="en-US" baseline="0" dirty="0" smtClean="0"/>
                        <a:t> </a:t>
                      </a:r>
                      <a:endParaRPr lang="en-US" dirty="0"/>
                    </a:p>
                  </a:txBody>
                  <a:tcPr/>
                </a:tc>
              </a:tr>
              <a:tr h="370840">
                <a:tc>
                  <a:txBody>
                    <a:bodyPr/>
                    <a:lstStyle/>
                    <a:p>
                      <a:pPr algn="ctr"/>
                      <a:r>
                        <a:rPr lang="en-US" sz="3200" dirty="0" smtClean="0"/>
                        <a:t>1</a:t>
                      </a:r>
                      <a:endParaRPr lang="en-US" sz="3200" dirty="0"/>
                    </a:p>
                  </a:txBody>
                  <a:tcPr/>
                </a:tc>
                <a:tc>
                  <a:txBody>
                    <a:bodyPr/>
                    <a:lstStyle/>
                    <a:p>
                      <a:r>
                        <a:rPr lang="en-US" sz="1200" b="1" dirty="0" smtClean="0"/>
                        <a:t>RI.1.3</a:t>
                      </a:r>
                      <a:r>
                        <a:rPr lang="en-US" sz="1200" dirty="0" smtClean="0"/>
                        <a:t>-</a:t>
                      </a:r>
                      <a:r>
                        <a:rPr lang="en-US" sz="1200" baseline="0" dirty="0" smtClean="0"/>
                        <a:t> Describe the connection between two individuals, events, ideas, or pieces of information in a text. </a:t>
                      </a:r>
                    </a:p>
                    <a:p>
                      <a:r>
                        <a:rPr lang="en-US" sz="1200" b="1" baseline="0" dirty="0" smtClean="0"/>
                        <a:t>RL.1.5</a:t>
                      </a:r>
                      <a:r>
                        <a:rPr lang="en-US" sz="1200" baseline="0" dirty="0" smtClean="0"/>
                        <a:t>- Explain major differences between books that tell stories and books that give information, drawing on a wide reading of a range of text types. </a:t>
                      </a:r>
                    </a:p>
                    <a:p>
                      <a:r>
                        <a:rPr lang="en-US" sz="1200" b="1" baseline="0" dirty="0" smtClean="0"/>
                        <a:t>W.1.3</a:t>
                      </a:r>
                      <a:r>
                        <a:rPr lang="en-US" sz="1200" baseline="0" dirty="0" smtClean="0"/>
                        <a:t>-Write narratives in which  they recount two or more appropriately sequenced events, include some details regarding what happened , use temporal words to signal event order, and provide some sense of closure. </a:t>
                      </a:r>
                      <a:endParaRPr lang="en-US" sz="1200" dirty="0"/>
                    </a:p>
                  </a:txBody>
                  <a:tcPr/>
                </a:tc>
                <a:tc>
                  <a:txBody>
                    <a:bodyPr/>
                    <a:lstStyle/>
                    <a:p>
                      <a:endParaRPr lang="en-US" sz="1200" dirty="0" smtClean="0"/>
                    </a:p>
                    <a:p>
                      <a:endParaRPr lang="en-US" sz="1200" dirty="0" smtClean="0"/>
                    </a:p>
                    <a:p>
                      <a:endParaRPr lang="en-US" sz="1200" dirty="0" smtClean="0"/>
                    </a:p>
                    <a:p>
                      <a:endParaRPr lang="en-US" sz="1200" dirty="0" smtClean="0"/>
                    </a:p>
                    <a:p>
                      <a:endParaRPr lang="en-US" sz="1200" dirty="0" smtClean="0"/>
                    </a:p>
                    <a:p>
                      <a:endParaRPr lang="en-US" sz="1200" dirty="0" smtClean="0"/>
                    </a:p>
                    <a:p>
                      <a:endParaRPr lang="en-US" sz="1200" dirty="0" smtClean="0"/>
                    </a:p>
                    <a:p>
                      <a:endParaRPr lang="en-US" sz="1200" dirty="0" smtClean="0"/>
                    </a:p>
                    <a:p>
                      <a:endParaRPr lang="en-US" sz="1200" dirty="0" smtClean="0"/>
                    </a:p>
                    <a:p>
                      <a:endParaRPr lang="en-US" sz="1200" dirty="0" smtClean="0"/>
                    </a:p>
                    <a:p>
                      <a:endParaRPr lang="en-US" sz="1200" dirty="0" smtClean="0"/>
                    </a:p>
                    <a:p>
                      <a:r>
                        <a:rPr lang="en-US" sz="1200" b="1" dirty="0" smtClean="0"/>
                        <a:t>Song: </a:t>
                      </a:r>
                      <a:r>
                        <a:rPr lang="en-US" sz="1200" dirty="0" smtClean="0"/>
                        <a:t>“Yankee Doodle Boy” George M. Cohan</a:t>
                      </a:r>
                      <a:endParaRPr lang="en-US" sz="1200" dirty="0"/>
                    </a:p>
                  </a:txBody>
                  <a:tcPr/>
                </a:tc>
                <a:tc>
                  <a:txBody>
                    <a:bodyPr/>
                    <a:lstStyle/>
                    <a:p>
                      <a:pPr marL="0" indent="0">
                        <a:buFont typeface="Arial" panose="020B0604020202020204" pitchFamily="34" charset="0"/>
                        <a:buNone/>
                      </a:pPr>
                      <a:r>
                        <a:rPr lang="en-US" sz="1200" dirty="0" smtClean="0"/>
                        <a:t>Rl.1.3-</a:t>
                      </a:r>
                      <a:r>
                        <a:rPr lang="en-US" sz="1200" baseline="0" dirty="0" smtClean="0"/>
                        <a:t> Create classroom timeline.</a:t>
                      </a:r>
                    </a:p>
                    <a:p>
                      <a:endParaRPr lang="en-US" sz="1200" baseline="0" dirty="0" smtClean="0"/>
                    </a:p>
                    <a:p>
                      <a:r>
                        <a:rPr lang="en-US" sz="1200" baseline="0" dirty="0" smtClean="0"/>
                        <a:t>W.1.3- Students create their own timelines using personal experiences. </a:t>
                      </a:r>
                    </a:p>
                    <a:p>
                      <a:endParaRPr lang="en-US" sz="1200" baseline="0" dirty="0" smtClean="0"/>
                    </a:p>
                    <a:p>
                      <a:r>
                        <a:rPr lang="en-US" sz="1200" baseline="0" dirty="0" smtClean="0"/>
                        <a:t>RL.1.5- Discuss the difference/ authors purpose between the George Washington texts.</a:t>
                      </a:r>
                    </a:p>
                    <a:p>
                      <a:endParaRPr lang="en-US" sz="1200" baseline="0" dirty="0" smtClean="0"/>
                    </a:p>
                    <a:p>
                      <a:r>
                        <a:rPr lang="en-US" sz="1200" baseline="0" dirty="0" smtClean="0"/>
                        <a:t>Song: about George Washington</a:t>
                      </a:r>
                      <a:endParaRPr lang="en-US" sz="1200" dirty="0"/>
                    </a:p>
                  </a:txBody>
                  <a:tcPr/>
                </a:tc>
              </a:tr>
              <a:tr h="370840">
                <a:tc>
                  <a:txBody>
                    <a:bodyPr/>
                    <a:lstStyle/>
                    <a:p>
                      <a:pPr algn="ctr"/>
                      <a:r>
                        <a:rPr lang="en-US" sz="3200" dirty="0" smtClean="0"/>
                        <a:t>2&amp;3</a:t>
                      </a:r>
                      <a:endParaRPr lang="en-US" sz="3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baseline="0" dirty="0" smtClean="0"/>
                        <a:t>W.1.2-</a:t>
                      </a:r>
                      <a:r>
                        <a:rPr lang="en-US" sz="1200" baseline="0" dirty="0" smtClean="0"/>
                        <a:t>Write informative/explanatory texts in which they name a topic, supply from facts about the topic, and provide some sense of closure.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baseline="0" dirty="0" smtClean="0"/>
                        <a:t>RI.1.3-</a:t>
                      </a:r>
                      <a:r>
                        <a:rPr lang="en-US" sz="1200" baseline="0" dirty="0" smtClean="0"/>
                        <a:t> Describe the connection between two individuals, events, ideas, or pieces of information in a text.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baseline="0" dirty="0" smtClean="0"/>
                        <a:t>RL.1.5</a:t>
                      </a:r>
                      <a:r>
                        <a:rPr lang="en-US" sz="1200" baseline="0" dirty="0" smtClean="0"/>
                        <a:t>- Explain major differences between books that tell stories and books that give information, drawing on a wide reading of a range of text types.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baseline="0" dirty="0" smtClean="0"/>
                        <a:t>RI.1.8- </a:t>
                      </a:r>
                      <a:r>
                        <a:rPr lang="en-US" sz="1200" baseline="0" dirty="0" smtClean="0"/>
                        <a:t>Identify reasons an author gives to support points in a text.</a:t>
                      </a:r>
                      <a:endParaRPr lang="en-US" sz="1200" dirty="0"/>
                    </a:p>
                  </a:txBody>
                  <a:tcPr/>
                </a:tc>
                <a:tc>
                  <a:txBody>
                    <a:bodyPr/>
                    <a:lstStyle/>
                    <a:p>
                      <a:endParaRPr lang="en-US" sz="1200" dirty="0"/>
                    </a:p>
                    <a:p>
                      <a:endParaRPr lang="en-US" sz="1200" dirty="0"/>
                    </a:p>
                    <a:p>
                      <a:endParaRPr lang="en-US" sz="1200" dirty="0"/>
                    </a:p>
                    <a:p>
                      <a:endParaRPr lang="en-US" sz="1200" dirty="0" smtClean="0"/>
                    </a:p>
                    <a:p>
                      <a:endParaRPr lang="en-US" sz="1200" dirty="0"/>
                    </a:p>
                    <a:p>
                      <a:endParaRPr lang="en-US" sz="1200" dirty="0"/>
                    </a:p>
                    <a:p>
                      <a:endParaRPr lang="en-US" sz="1200" dirty="0"/>
                    </a:p>
                    <a:p>
                      <a:endParaRPr lang="en-US" sz="1200" dirty="0"/>
                    </a:p>
                    <a:p>
                      <a:endParaRPr lang="en-US" sz="1200" dirty="0"/>
                    </a:p>
                    <a:p>
                      <a:r>
                        <a:rPr lang="en-US" sz="1200" dirty="0" smtClean="0"/>
                        <a:t>                          (optional)</a:t>
                      </a:r>
                      <a:r>
                        <a:rPr lang="en-US" sz="1200" baseline="0" dirty="0" smtClean="0"/>
                        <a:t> </a:t>
                      </a:r>
                    </a:p>
                    <a:p>
                      <a:endParaRPr lang="en-US" sz="1200" baseline="0" dirty="0" smtClean="0"/>
                    </a:p>
                    <a:p>
                      <a:endParaRPr lang="en-US" sz="1200" baseline="0" dirty="0" smtClean="0"/>
                    </a:p>
                    <a:p>
                      <a:endParaRPr lang="en-US" sz="1200" baseline="0" dirty="0" smtClean="0"/>
                    </a:p>
                    <a:p>
                      <a:r>
                        <a:rPr lang="en-US" sz="1200" baseline="0" dirty="0" smtClean="0"/>
                        <a:t>                          (text talk) </a:t>
                      </a:r>
                      <a:endParaRPr lang="en-US" sz="1200" dirty="0"/>
                    </a:p>
                  </a:txBody>
                  <a:tcPr/>
                </a:tc>
                <a:tc>
                  <a:txBody>
                    <a:bodyPr/>
                    <a:lstStyle/>
                    <a:p>
                      <a:r>
                        <a:rPr lang="en-US" sz="1200" dirty="0" smtClean="0"/>
                        <a:t>W.1.2- Write to inform</a:t>
                      </a:r>
                      <a:r>
                        <a:rPr lang="en-US" sz="1200" baseline="0" dirty="0" smtClean="0"/>
                        <a:t> about George Washington/ Paul Revere </a:t>
                      </a:r>
                    </a:p>
                    <a:p>
                      <a:endParaRPr lang="en-US" sz="1200" baseline="0" dirty="0" smtClean="0"/>
                    </a:p>
                    <a:p>
                      <a:r>
                        <a:rPr lang="en-US" sz="1200" baseline="0" dirty="0" smtClean="0"/>
                        <a:t>RL.1.5- Create a T-chart (Ben Franklin and </a:t>
                      </a:r>
                      <a:r>
                        <a:rPr lang="en-US" sz="1200" baseline="0" dirty="0" err="1" smtClean="0"/>
                        <a:t>Hatmaker’s</a:t>
                      </a:r>
                      <a:r>
                        <a:rPr lang="en-US" sz="1200" baseline="0" dirty="0" smtClean="0"/>
                        <a:t> Story </a:t>
                      </a:r>
                    </a:p>
                    <a:p>
                      <a:endParaRPr lang="en-US" sz="1200" baseline="0" dirty="0" smtClean="0"/>
                    </a:p>
                    <a:p>
                      <a:r>
                        <a:rPr lang="en-US" sz="1200" baseline="0" dirty="0" smtClean="0"/>
                        <a:t>RI.1.3- Continue to makes connections  between books and timelines (check teacher created resources for timeline) </a:t>
                      </a:r>
                    </a:p>
                    <a:p>
                      <a:endParaRPr lang="en-US" sz="1200" baseline="0" dirty="0" smtClean="0"/>
                    </a:p>
                    <a:p>
                      <a:r>
                        <a:rPr lang="en-US" sz="1200" baseline="0" dirty="0" smtClean="0"/>
                        <a:t>RI.1.8-  Use  opening statement from biographies  and have students find points from the text that support the statement. </a:t>
                      </a:r>
                      <a:endParaRPr lang="en-US" sz="1200" dirty="0"/>
                    </a:p>
                  </a:txBody>
                  <a:tcPr/>
                </a:tc>
              </a:tr>
            </a:tbl>
          </a:graphicData>
        </a:graphic>
      </p:graphicFrame>
      <p:pic>
        <p:nvPicPr>
          <p:cNvPr id="7" name="Picture 6" descr="cover_image"/>
          <p:cNvPicPr/>
          <p:nvPr/>
        </p:nvPicPr>
        <p:blipFill>
          <a:blip r:embed="rId4" cstate="print"/>
          <a:srcRect/>
          <a:stretch>
            <a:fillRect/>
          </a:stretch>
        </p:blipFill>
        <p:spPr bwMode="auto">
          <a:xfrm>
            <a:off x="4080371" y="914400"/>
            <a:ext cx="609600" cy="838200"/>
          </a:xfrm>
          <a:prstGeom prst="rect">
            <a:avLst/>
          </a:prstGeom>
          <a:noFill/>
          <a:ln w="9525">
            <a:solidFill>
              <a:schemeClr val="tx1"/>
            </a:solidFill>
            <a:miter lim="800000"/>
            <a:headEnd/>
            <a:tailEnd/>
          </a:ln>
        </p:spPr>
      </p:pic>
      <p:pic>
        <p:nvPicPr>
          <p:cNvPr id="8" name="Picture 7" descr="http://simania.co.il/bookimages/covers80/802484.jpg"/>
          <p:cNvPicPr>
            <a:picLocks noChangeAspect="1" noChangeArrowheads="1"/>
          </p:cNvPicPr>
          <p:nvPr/>
        </p:nvPicPr>
        <p:blipFill>
          <a:blip r:embed="rId5" cstate="print"/>
          <a:srcRect/>
          <a:stretch>
            <a:fillRect/>
          </a:stretch>
        </p:blipFill>
        <p:spPr bwMode="auto">
          <a:xfrm>
            <a:off x="4838700" y="924648"/>
            <a:ext cx="685800" cy="764684"/>
          </a:xfrm>
          <a:prstGeom prst="rect">
            <a:avLst/>
          </a:prstGeom>
          <a:noFill/>
          <a:ln>
            <a:solidFill>
              <a:schemeClr val="accent1"/>
            </a:solidFill>
          </a:ln>
        </p:spPr>
      </p:pic>
      <p:pic>
        <p:nvPicPr>
          <p:cNvPr id="9" name="Picture 8" descr="cover_image"/>
          <p:cNvPicPr/>
          <p:nvPr/>
        </p:nvPicPr>
        <p:blipFill>
          <a:blip r:embed="rId6" cstate="print"/>
          <a:srcRect/>
          <a:stretch>
            <a:fillRect/>
          </a:stretch>
        </p:blipFill>
        <p:spPr bwMode="auto">
          <a:xfrm>
            <a:off x="4419600" y="1801091"/>
            <a:ext cx="838200" cy="914400"/>
          </a:xfrm>
          <a:prstGeom prst="rect">
            <a:avLst/>
          </a:prstGeom>
          <a:noFill/>
          <a:ln w="9525">
            <a:solidFill>
              <a:schemeClr val="tx1"/>
            </a:solidFill>
            <a:miter lim="800000"/>
            <a:headEnd/>
            <a:tailEnd/>
          </a:ln>
        </p:spPr>
      </p:pic>
      <p:pic>
        <p:nvPicPr>
          <p:cNvPr id="12" name="Picture 11" descr="http://ecx.images-amazon.com/images/I/61ADN6A527L.jpg"/>
          <p:cNvPicPr>
            <a:picLocks noChangeAspect="1" noChangeArrowheads="1"/>
          </p:cNvPicPr>
          <p:nvPr/>
        </p:nvPicPr>
        <p:blipFill>
          <a:blip r:embed="rId7" cstate="print"/>
          <a:srcRect/>
          <a:stretch>
            <a:fillRect/>
          </a:stretch>
        </p:blipFill>
        <p:spPr bwMode="auto">
          <a:xfrm>
            <a:off x="4105269" y="3276600"/>
            <a:ext cx="879348" cy="723900"/>
          </a:xfrm>
          <a:prstGeom prst="rect">
            <a:avLst/>
          </a:prstGeom>
          <a:noFill/>
          <a:ln>
            <a:solidFill>
              <a:schemeClr val="accent1"/>
            </a:solidFill>
          </a:ln>
        </p:spPr>
      </p:pic>
      <p:pic>
        <p:nvPicPr>
          <p:cNvPr id="13" name="il_fi" descr="http://www.teachingbooks.net/content/ingram_images/7/0531300757.gif"/>
          <p:cNvPicPr/>
          <p:nvPr/>
        </p:nvPicPr>
        <p:blipFill>
          <a:blip r:embed="rId8" cstate="print"/>
          <a:srcRect/>
          <a:stretch>
            <a:fillRect/>
          </a:stretch>
        </p:blipFill>
        <p:spPr bwMode="auto">
          <a:xfrm>
            <a:off x="4105269" y="4342325"/>
            <a:ext cx="762000" cy="685800"/>
          </a:xfrm>
          <a:prstGeom prst="rect">
            <a:avLst/>
          </a:prstGeom>
          <a:noFill/>
          <a:ln w="9525">
            <a:solidFill>
              <a:schemeClr val="tx1"/>
            </a:solidFill>
            <a:miter lim="800000"/>
            <a:headEnd/>
            <a:tailEnd/>
          </a:ln>
        </p:spPr>
      </p:pic>
      <p:pic>
        <p:nvPicPr>
          <p:cNvPr id="14" name="Picture 13" descr="cover_image"/>
          <p:cNvPicPr/>
          <p:nvPr/>
        </p:nvPicPr>
        <p:blipFill>
          <a:blip r:embed="rId9" cstate="print"/>
          <a:srcRect/>
          <a:stretch>
            <a:fillRect/>
          </a:stretch>
        </p:blipFill>
        <p:spPr bwMode="auto">
          <a:xfrm>
            <a:off x="5181600" y="3352800"/>
            <a:ext cx="614928" cy="647700"/>
          </a:xfrm>
          <a:prstGeom prst="rect">
            <a:avLst/>
          </a:prstGeom>
          <a:noFill/>
          <a:ln w="9525">
            <a:solidFill>
              <a:schemeClr val="tx1"/>
            </a:solidFill>
            <a:miter lim="800000"/>
            <a:headEnd/>
            <a:tailEnd/>
          </a:ln>
        </p:spPr>
      </p:pic>
      <p:pic>
        <p:nvPicPr>
          <p:cNvPr id="16" name="Picture 15" descr="http://www.scholastic.com/content5/media/products/43/9780823411443_xlg.jpg"/>
          <p:cNvPicPr>
            <a:picLocks noChangeAspect="1" noChangeArrowheads="1"/>
          </p:cNvPicPr>
          <p:nvPr/>
        </p:nvPicPr>
        <p:blipFill>
          <a:blip r:embed="rId10" cstate="print"/>
          <a:srcRect t="12698" b="14286"/>
          <a:stretch>
            <a:fillRect/>
          </a:stretch>
        </p:blipFill>
        <p:spPr bwMode="auto">
          <a:xfrm>
            <a:off x="5045909" y="4342325"/>
            <a:ext cx="779526" cy="623621"/>
          </a:xfrm>
          <a:prstGeom prst="rect">
            <a:avLst/>
          </a:prstGeom>
          <a:noFill/>
          <a:ln>
            <a:solidFill>
              <a:schemeClr val="accent1"/>
            </a:solidFill>
          </a:ln>
        </p:spPr>
      </p:pic>
      <p:pic>
        <p:nvPicPr>
          <p:cNvPr id="17" name="Picture 16" descr="cover_image"/>
          <p:cNvPicPr/>
          <p:nvPr/>
        </p:nvPicPr>
        <p:blipFill>
          <a:blip r:embed="rId11" cstate="print"/>
          <a:srcRect/>
          <a:stretch>
            <a:fillRect/>
          </a:stretch>
        </p:blipFill>
        <p:spPr bwMode="auto">
          <a:xfrm>
            <a:off x="4174230" y="5105399"/>
            <a:ext cx="741426" cy="809273"/>
          </a:xfrm>
          <a:prstGeom prst="rect">
            <a:avLst/>
          </a:prstGeom>
          <a:noFill/>
          <a:ln w="9525">
            <a:solidFill>
              <a:schemeClr val="tx1"/>
            </a:solidFill>
            <a:miter lim="800000"/>
            <a:headEnd/>
            <a:tailEnd/>
          </a:ln>
        </p:spPr>
      </p:pic>
      <p:pic>
        <p:nvPicPr>
          <p:cNvPr id="15" name="~PP1457.WAV">
            <a:hlinkClick r:id="" action="ppaction://media"/>
          </p:cNvPr>
          <p:cNvPicPr>
            <a:picLocks noRot="1" noChangeAspect="1"/>
          </p:cNvPicPr>
          <p:nvPr>
            <a:wavAudioFile r:embed="rId1" name="~PP1457.WAV"/>
          </p:nvPr>
        </p:nvPicPr>
        <p:blipFill>
          <a:blip r:embed="rId12" cstate="print"/>
          <a:stretch>
            <a:fillRect/>
          </a:stretch>
        </p:blipFill>
        <p:spPr>
          <a:xfrm>
            <a:off x="8696325" y="6410325"/>
            <a:ext cx="304800" cy="304800"/>
          </a:xfrm>
          <a:prstGeom prst="rect">
            <a:avLst/>
          </a:prstGeom>
        </p:spPr>
      </p:pic>
    </p:spTree>
    <p:extLst>
      <p:ext uri="{BB962C8B-B14F-4D97-AF65-F5344CB8AC3E}">
        <p14:creationId xmlns="" xmlns:p14="http://schemas.microsoft.com/office/powerpoint/2010/main" val="3930511711"/>
      </p:ext>
    </p:extLst>
  </p:cSld>
  <p:clrMapOvr>
    <a:masterClrMapping/>
  </p:clrMapOvr>
  <p:transition advTm="16433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15"/>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 xmlns:p14="http://schemas.microsoft.com/office/powerpoint/2010/main" val="2718647290"/>
              </p:ext>
            </p:extLst>
          </p:nvPr>
        </p:nvGraphicFramePr>
        <p:xfrm>
          <a:off x="499258" y="258906"/>
          <a:ext cx="8305800" cy="6324600"/>
        </p:xfrm>
        <a:graphic>
          <a:graphicData uri="http://schemas.openxmlformats.org/drawingml/2006/table">
            <a:tbl>
              <a:tblPr firstRow="1" bandRow="1">
                <a:tableStyleId>{5C22544A-7EE6-4342-B048-85BDC9FD1C3A}</a:tableStyleId>
              </a:tblPr>
              <a:tblGrid>
                <a:gridCol w="773240"/>
                <a:gridCol w="3265360"/>
                <a:gridCol w="2209800"/>
                <a:gridCol w="2057400"/>
              </a:tblGrid>
              <a:tr h="370840">
                <a:tc>
                  <a:txBody>
                    <a:bodyPr/>
                    <a:lstStyle/>
                    <a:p>
                      <a:pPr algn="ctr"/>
                      <a:r>
                        <a:rPr lang="en-US" sz="1800" dirty="0" smtClean="0"/>
                        <a:t>Week</a:t>
                      </a:r>
                      <a:endParaRPr lang="en-US" sz="1800" dirty="0"/>
                    </a:p>
                  </a:txBody>
                  <a:tcPr/>
                </a:tc>
                <a:tc>
                  <a:txBody>
                    <a:bodyPr/>
                    <a:lstStyle/>
                    <a:p>
                      <a:r>
                        <a:rPr lang="en-US" sz="1800" dirty="0" smtClean="0"/>
                        <a:t>Standards</a:t>
                      </a:r>
                      <a:endParaRPr lang="en-US" sz="1800" dirty="0"/>
                    </a:p>
                  </a:txBody>
                  <a:tcPr/>
                </a:tc>
                <a:tc>
                  <a:txBody>
                    <a:bodyPr/>
                    <a:lstStyle/>
                    <a:p>
                      <a:r>
                        <a:rPr lang="en-US" sz="1800" dirty="0" smtClean="0"/>
                        <a:t>Texts</a:t>
                      </a:r>
                      <a:endParaRPr lang="en-US" sz="1800" dirty="0"/>
                    </a:p>
                  </a:txBody>
                  <a:tcPr/>
                </a:tc>
                <a:tc>
                  <a:txBody>
                    <a:bodyPr/>
                    <a:lstStyle/>
                    <a:p>
                      <a:r>
                        <a:rPr lang="en-US" sz="1800" dirty="0" smtClean="0"/>
                        <a:t>Suggested Activity</a:t>
                      </a:r>
                      <a:r>
                        <a:rPr lang="en-US" sz="1800" baseline="0" dirty="0" smtClean="0"/>
                        <a:t> </a:t>
                      </a:r>
                      <a:endParaRPr lang="en-US" sz="1800" dirty="0"/>
                    </a:p>
                  </a:txBody>
                  <a:tcPr/>
                </a:tc>
              </a:tr>
              <a:tr h="370840">
                <a:tc>
                  <a:txBody>
                    <a:bodyPr/>
                    <a:lstStyle/>
                    <a:p>
                      <a:pPr algn="ctr"/>
                      <a:r>
                        <a:rPr lang="en-US" sz="3200" dirty="0" smtClean="0"/>
                        <a:t>4</a:t>
                      </a:r>
                      <a:endParaRPr lang="en-US" sz="3200" dirty="0"/>
                    </a:p>
                  </a:txBody>
                  <a:tcPr/>
                </a:tc>
                <a:tc>
                  <a:txBody>
                    <a:bodyPr/>
                    <a:lstStyle/>
                    <a:p>
                      <a:r>
                        <a:rPr lang="en-US" sz="1200" b="1" dirty="0" smtClean="0"/>
                        <a:t>RL.1.6</a:t>
                      </a:r>
                      <a:r>
                        <a:rPr lang="en-US" sz="1200" dirty="0" smtClean="0"/>
                        <a:t>- Identify who is telling the story at various points in the text. </a:t>
                      </a:r>
                    </a:p>
                    <a:p>
                      <a:r>
                        <a:rPr lang="en-US" sz="1200" b="1" dirty="0" smtClean="0"/>
                        <a:t>RL.1.2-</a:t>
                      </a:r>
                      <a:r>
                        <a:rPr lang="en-US" sz="1200" baseline="0" dirty="0" smtClean="0"/>
                        <a:t> Retell stories, including key details, and demonstrate understanding of the their central message or lesson. </a:t>
                      </a:r>
                    </a:p>
                    <a:p>
                      <a:r>
                        <a:rPr lang="en-US" sz="1200" b="1" baseline="0" dirty="0" smtClean="0"/>
                        <a:t>L.1.4a: </a:t>
                      </a:r>
                      <a:r>
                        <a:rPr lang="en-US" sz="1200" baseline="0" dirty="0" smtClean="0"/>
                        <a:t>Use sentence-level context as a clue to the meaning of a word or phrase. </a:t>
                      </a:r>
                    </a:p>
                    <a:p>
                      <a:r>
                        <a:rPr lang="en-US" sz="1200" b="1" baseline="0" dirty="0" smtClean="0"/>
                        <a:t>L.1.1h: </a:t>
                      </a:r>
                      <a:r>
                        <a:rPr lang="en-US" sz="1200" baseline="0" dirty="0" smtClean="0"/>
                        <a:t>use determiners (</a:t>
                      </a:r>
                      <a:r>
                        <a:rPr lang="en-US" sz="1200" baseline="0" dirty="0" err="1" smtClean="0"/>
                        <a:t>e.g</a:t>
                      </a:r>
                      <a:r>
                        <a:rPr lang="en-US" sz="1200" baseline="0" dirty="0" smtClean="0"/>
                        <a:t>, articles and demonstratives, when to use A vs. An) </a:t>
                      </a:r>
                      <a:endParaRPr lang="en-US" sz="1200" dirty="0"/>
                    </a:p>
                  </a:txBody>
                  <a:tcPr/>
                </a:tc>
                <a:tc>
                  <a:txBody>
                    <a:bodyPr/>
                    <a:lstStyle/>
                    <a:p>
                      <a:endParaRPr lang="en-US" sz="1200" dirty="0" smtClean="0"/>
                    </a:p>
                    <a:p>
                      <a:endParaRPr lang="en-US" sz="1200" dirty="0" smtClean="0"/>
                    </a:p>
                    <a:p>
                      <a:endParaRPr lang="en-US" sz="1200" dirty="0" smtClean="0"/>
                    </a:p>
                    <a:p>
                      <a:endParaRPr lang="en-US" sz="1200" dirty="0" smtClean="0"/>
                    </a:p>
                    <a:p>
                      <a:endParaRPr lang="en-US" sz="1200" dirty="0" smtClean="0"/>
                    </a:p>
                    <a:p>
                      <a:r>
                        <a:rPr lang="en-US" sz="1200" dirty="0" smtClean="0"/>
                        <a:t>                          (text talk) </a:t>
                      </a:r>
                    </a:p>
                    <a:p>
                      <a:r>
                        <a:rPr lang="en-US" sz="1200" dirty="0" smtClean="0"/>
                        <a:t>  </a:t>
                      </a:r>
                      <a:endParaRPr lang="en-US" sz="1200" dirty="0"/>
                    </a:p>
                  </a:txBody>
                  <a:tcPr/>
                </a:tc>
                <a:tc>
                  <a:txBody>
                    <a:bodyPr/>
                    <a:lstStyle/>
                    <a:p>
                      <a:r>
                        <a:rPr lang="en-US" sz="1200" dirty="0" smtClean="0"/>
                        <a:t>RL.1.2- Little House</a:t>
                      </a:r>
                      <a:r>
                        <a:rPr lang="en-US" sz="1200" baseline="0" dirty="0" smtClean="0"/>
                        <a:t> in the Big Woods (use the mini stories Pa tells the girls at the end of some chapters). </a:t>
                      </a:r>
                    </a:p>
                    <a:p>
                      <a:r>
                        <a:rPr lang="en-US" sz="1200" baseline="0" dirty="0" smtClean="0"/>
                        <a:t>L.1.4a- Text talk words from chapter 2 of Little House in the Big Woods. </a:t>
                      </a:r>
                      <a:endParaRPr lang="en-US" sz="1200" dirty="0"/>
                    </a:p>
                  </a:txBody>
                  <a:tcPr/>
                </a:tc>
              </a:tr>
              <a:tr h="370840">
                <a:tc>
                  <a:txBody>
                    <a:bodyPr/>
                    <a:lstStyle/>
                    <a:p>
                      <a:pPr algn="ctr"/>
                      <a:r>
                        <a:rPr lang="en-US" sz="3200" dirty="0" smtClean="0"/>
                        <a:t>5</a:t>
                      </a:r>
                      <a:endParaRPr lang="en-US" sz="3200" dirty="0"/>
                    </a:p>
                  </a:txBody>
                  <a:tcPr/>
                </a:tc>
                <a:tc>
                  <a:txBody>
                    <a:bodyPr/>
                    <a:lstStyle/>
                    <a:p>
                      <a:r>
                        <a:rPr lang="en-US" sz="1200" b="1" dirty="0" smtClean="0"/>
                        <a:t>RL.1.1</a:t>
                      </a:r>
                      <a:r>
                        <a:rPr lang="en-US" sz="1200" dirty="0" smtClean="0"/>
                        <a:t>:</a:t>
                      </a:r>
                      <a:r>
                        <a:rPr lang="en-US" sz="1200" baseline="0" dirty="0" smtClean="0"/>
                        <a:t> Ask and answer questions about key details in a text.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baseline="0" dirty="0" smtClean="0"/>
                        <a:t>L.1.4c</a:t>
                      </a:r>
                      <a:r>
                        <a:rPr lang="en-US" sz="1200" baseline="0" dirty="0" smtClean="0"/>
                        <a:t>: Identify frequently  occurring root words and their inflectional forms.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baseline="0" dirty="0" smtClean="0"/>
                        <a:t>L.1.6: </a:t>
                      </a:r>
                      <a:r>
                        <a:rPr lang="en-US" sz="1200" baseline="0" dirty="0" smtClean="0"/>
                        <a:t>Use words and phrases acquired through conversations, reading and being read to, and responding to texts, including using frequently occurring conjunctions to signal simple relationships.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baseline="0" dirty="0" smtClean="0"/>
                        <a:t>SL.1.2: </a:t>
                      </a:r>
                      <a:r>
                        <a:rPr lang="en-US" sz="1200" baseline="0" dirty="0" smtClean="0"/>
                        <a:t>Ask and answer questions about key details in a text read aloud or information presented orally or through other media. </a:t>
                      </a:r>
                      <a:endParaRPr lang="en-US" sz="1200" dirty="0"/>
                    </a:p>
                  </a:txBody>
                  <a:tcPr/>
                </a:tc>
                <a:tc>
                  <a:txBody>
                    <a:bodyPr/>
                    <a:lstStyle/>
                    <a:p>
                      <a:endParaRPr lang="en-US" sz="1200" dirty="0" smtClean="0"/>
                    </a:p>
                    <a:p>
                      <a:endParaRPr lang="en-US" sz="1200" dirty="0" smtClean="0"/>
                    </a:p>
                    <a:p>
                      <a:endParaRPr lang="en-US" sz="1200" dirty="0" smtClean="0"/>
                    </a:p>
                    <a:p>
                      <a:endParaRPr lang="en-US" sz="1200" dirty="0" smtClean="0"/>
                    </a:p>
                    <a:p>
                      <a:r>
                        <a:rPr lang="en-US" sz="1200" dirty="0" smtClean="0"/>
                        <a:t>                         </a:t>
                      </a:r>
                    </a:p>
                    <a:p>
                      <a:endParaRPr lang="en-US" sz="1200" dirty="0" smtClean="0"/>
                    </a:p>
                    <a:p>
                      <a:r>
                        <a:rPr lang="en-US" sz="1200" dirty="0" smtClean="0"/>
                        <a:t>                                       (text talk ) </a:t>
                      </a:r>
                    </a:p>
                    <a:p>
                      <a:endParaRPr lang="en-US" sz="1200" dirty="0" smtClean="0"/>
                    </a:p>
                    <a:p>
                      <a:endParaRPr lang="en-US" sz="1200" dirty="0" smtClean="0"/>
                    </a:p>
                    <a:p>
                      <a:r>
                        <a:rPr lang="en-US" sz="1200" dirty="0" smtClean="0"/>
                        <a:t>                               </a:t>
                      </a:r>
                    </a:p>
                    <a:p>
                      <a:endParaRPr lang="en-US" sz="1200" dirty="0" smtClean="0"/>
                    </a:p>
                    <a:p>
                      <a:r>
                        <a:rPr lang="en-US" sz="1200" dirty="0" smtClean="0"/>
                        <a:t> (photo) </a:t>
                      </a:r>
                      <a:endParaRPr lang="en-US" sz="1200" dirty="0"/>
                    </a:p>
                  </a:txBody>
                  <a:tcPr/>
                </a:tc>
                <a:tc>
                  <a:txBody>
                    <a:bodyPr/>
                    <a:lstStyle/>
                    <a:p>
                      <a:r>
                        <a:rPr lang="en-US" sz="1200" dirty="0" smtClean="0"/>
                        <a:t>L.1.6 and </a:t>
                      </a:r>
                      <a:r>
                        <a:rPr lang="en-US" sz="1200" b="0" baseline="0" dirty="0" smtClean="0"/>
                        <a:t>L.1.4c</a:t>
                      </a:r>
                      <a:r>
                        <a:rPr lang="en-US" sz="1200" dirty="0" smtClean="0"/>
                        <a:t>: Testing</a:t>
                      </a:r>
                      <a:r>
                        <a:rPr lang="en-US" sz="1200" baseline="0" dirty="0" smtClean="0"/>
                        <a:t> the Ice text talk words contain root words that can be identified. </a:t>
                      </a:r>
                    </a:p>
                    <a:p>
                      <a:r>
                        <a:rPr lang="en-US" sz="1200" baseline="0" dirty="0" smtClean="0"/>
                        <a:t>SL.1.2: Martin Luther King Jr. Photo</a:t>
                      </a:r>
                      <a:endParaRPr lang="en-US" sz="1200" dirty="0" smtClean="0"/>
                    </a:p>
                  </a:txBody>
                  <a:tcPr/>
                </a:tc>
              </a:tr>
              <a:tr h="1930400">
                <a:tc>
                  <a:txBody>
                    <a:bodyPr/>
                    <a:lstStyle/>
                    <a:p>
                      <a:pPr algn="ctr"/>
                      <a:r>
                        <a:rPr lang="en-US" sz="3200" dirty="0" smtClean="0"/>
                        <a:t>6</a:t>
                      </a:r>
                      <a:endParaRPr lang="en-US" sz="3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baseline="0" dirty="0" smtClean="0"/>
                        <a:t>RI.1.1: </a:t>
                      </a:r>
                      <a:r>
                        <a:rPr lang="en-US" sz="1200" baseline="0" dirty="0" smtClean="0"/>
                        <a:t>Ask and answer questions about key details in a text.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baseline="0" dirty="0" smtClean="0"/>
                        <a:t>RI.1.5:  </a:t>
                      </a:r>
                      <a:r>
                        <a:rPr lang="en-US" sz="1200" baseline="0" dirty="0" smtClean="0"/>
                        <a:t>Use various text features to locate facts and information </a:t>
                      </a:r>
                    </a:p>
                    <a:p>
                      <a:r>
                        <a:rPr lang="en-US" sz="1200" b="1" dirty="0" smtClean="0"/>
                        <a:t>W.1.1: </a:t>
                      </a:r>
                      <a:r>
                        <a:rPr lang="en-US" sz="1200" dirty="0" smtClean="0"/>
                        <a:t>Write opinion pieces in which they introduce the</a:t>
                      </a:r>
                      <a:r>
                        <a:rPr lang="en-US" sz="1200" baseline="0" dirty="0" smtClean="0"/>
                        <a:t> topic or name  the book they are writing  about, state an opinion, and provide some sense of closure. </a:t>
                      </a:r>
                      <a:endParaRPr lang="en-US" sz="1200" dirty="0"/>
                    </a:p>
                  </a:txBody>
                  <a:tcPr/>
                </a:tc>
                <a:tc>
                  <a:txBody>
                    <a:bodyPr/>
                    <a:lstStyle/>
                    <a:p>
                      <a:pPr algn="r"/>
                      <a:endParaRPr lang="en-US" sz="1200" dirty="0" smtClean="0"/>
                    </a:p>
                    <a:p>
                      <a:pPr algn="r"/>
                      <a:endParaRPr lang="en-US" sz="1200" dirty="0" smtClean="0"/>
                    </a:p>
                    <a:p>
                      <a:pPr algn="r"/>
                      <a:endParaRPr lang="en-US" sz="1200" dirty="0" smtClean="0"/>
                    </a:p>
                    <a:p>
                      <a:pPr algn="r"/>
                      <a:endParaRPr lang="en-US" sz="1200" dirty="0" smtClean="0"/>
                    </a:p>
                    <a:p>
                      <a:pPr algn="r"/>
                      <a:endParaRPr lang="en-US" sz="1200" dirty="0" smtClean="0"/>
                    </a:p>
                    <a:p>
                      <a:pPr algn="r"/>
                      <a:endParaRPr lang="en-US" sz="1200" dirty="0" smtClean="0"/>
                    </a:p>
                    <a:p>
                      <a:pPr algn="r"/>
                      <a:endParaRPr lang="en-US" sz="1200" dirty="0" smtClean="0"/>
                    </a:p>
                    <a:p>
                      <a:pPr algn="l"/>
                      <a:r>
                        <a:rPr lang="en-US" sz="1200" dirty="0" smtClean="0"/>
                        <a:t>                           (text talk)  </a:t>
                      </a:r>
                    </a:p>
                  </a:txBody>
                  <a:tcPr/>
                </a:tc>
                <a:tc>
                  <a:txBody>
                    <a:bodyPr/>
                    <a:lstStyle/>
                    <a:p>
                      <a:r>
                        <a:rPr lang="en-US" sz="1200" dirty="0" smtClean="0"/>
                        <a:t>RI.1.5</a:t>
                      </a:r>
                      <a:r>
                        <a:rPr lang="en-US" sz="1200" baseline="0" dirty="0" smtClean="0"/>
                        <a:t>: Model how  to use the index in Pocahontas  to find answers to questions.  Independently, students can use the index in Jackie Robinson to find answers to questions. </a:t>
                      </a:r>
                    </a:p>
                    <a:p>
                      <a:endParaRPr lang="en-US" sz="1200" baseline="0" dirty="0" smtClean="0"/>
                    </a:p>
                    <a:p>
                      <a:r>
                        <a:rPr lang="en-US" sz="1200" b="0" baseline="0" dirty="0" smtClean="0"/>
                        <a:t>W.1.1</a:t>
                      </a:r>
                      <a:r>
                        <a:rPr lang="en-US" sz="1200" b="1" baseline="0" dirty="0" smtClean="0"/>
                        <a:t>: </a:t>
                      </a:r>
                      <a:r>
                        <a:rPr lang="en-US" sz="1200" baseline="0" dirty="0" smtClean="0"/>
                        <a:t>Listen to the voiceover for suggested prompts</a:t>
                      </a:r>
                      <a:endParaRPr lang="en-US" sz="1200" dirty="0"/>
                    </a:p>
                  </a:txBody>
                  <a:tcPr/>
                </a:tc>
              </a:tr>
            </a:tbl>
          </a:graphicData>
        </a:graphic>
      </p:graphicFrame>
      <p:pic>
        <p:nvPicPr>
          <p:cNvPr id="3" name="Picture 2" descr="laura ingalls wilder.bmp"/>
          <p:cNvPicPr/>
          <p:nvPr/>
        </p:nvPicPr>
        <p:blipFill>
          <a:blip r:embed="rId4" cstate="print"/>
          <a:stretch>
            <a:fillRect/>
          </a:stretch>
        </p:blipFill>
        <p:spPr>
          <a:xfrm>
            <a:off x="4724400" y="685801"/>
            <a:ext cx="710584" cy="761999"/>
          </a:xfrm>
          <a:prstGeom prst="rect">
            <a:avLst/>
          </a:prstGeom>
          <a:ln>
            <a:solidFill>
              <a:schemeClr val="tx1"/>
            </a:solidFill>
          </a:ln>
        </p:spPr>
      </p:pic>
      <p:pic>
        <p:nvPicPr>
          <p:cNvPr id="4" name="Picture 3" descr="cover_image"/>
          <p:cNvPicPr/>
          <p:nvPr/>
        </p:nvPicPr>
        <p:blipFill>
          <a:blip r:embed="rId5" cstate="print"/>
          <a:srcRect/>
          <a:stretch>
            <a:fillRect/>
          </a:stretch>
        </p:blipFill>
        <p:spPr bwMode="auto">
          <a:xfrm>
            <a:off x="5538489" y="698912"/>
            <a:ext cx="609600" cy="876300"/>
          </a:xfrm>
          <a:prstGeom prst="rect">
            <a:avLst/>
          </a:prstGeom>
          <a:noFill/>
          <a:ln w="9525">
            <a:solidFill>
              <a:schemeClr val="tx1"/>
            </a:solidFill>
            <a:miter lim="800000"/>
            <a:headEnd/>
            <a:tailEnd/>
          </a:ln>
        </p:spPr>
      </p:pic>
      <p:pic>
        <p:nvPicPr>
          <p:cNvPr id="5" name="Picture 4" descr="cover_image"/>
          <p:cNvPicPr/>
          <p:nvPr/>
        </p:nvPicPr>
        <p:blipFill>
          <a:blip r:embed="rId6" cstate="print"/>
          <a:srcRect/>
          <a:stretch>
            <a:fillRect/>
          </a:stretch>
        </p:blipFill>
        <p:spPr bwMode="auto">
          <a:xfrm>
            <a:off x="4652158" y="4762500"/>
            <a:ext cx="786784" cy="838200"/>
          </a:xfrm>
          <a:prstGeom prst="rect">
            <a:avLst/>
          </a:prstGeom>
          <a:noFill/>
          <a:ln w="9525">
            <a:solidFill>
              <a:schemeClr val="tx1"/>
            </a:solidFill>
            <a:miter lim="800000"/>
            <a:headEnd/>
            <a:tailEnd/>
          </a:ln>
        </p:spPr>
      </p:pic>
      <p:pic>
        <p:nvPicPr>
          <p:cNvPr id="6" name="Picture 5" descr="cover_image"/>
          <p:cNvPicPr/>
          <p:nvPr/>
        </p:nvPicPr>
        <p:blipFill>
          <a:blip r:embed="rId7" cstate="print"/>
          <a:srcRect/>
          <a:stretch>
            <a:fillRect/>
          </a:stretch>
        </p:blipFill>
        <p:spPr bwMode="auto">
          <a:xfrm>
            <a:off x="5869431" y="2413929"/>
            <a:ext cx="707390" cy="982807"/>
          </a:xfrm>
          <a:prstGeom prst="rect">
            <a:avLst/>
          </a:prstGeom>
          <a:noFill/>
          <a:ln w="9525">
            <a:solidFill>
              <a:schemeClr val="tx1"/>
            </a:solidFill>
            <a:miter lim="800000"/>
            <a:headEnd/>
            <a:tailEnd/>
          </a:ln>
        </p:spPr>
      </p:pic>
      <p:pic>
        <p:nvPicPr>
          <p:cNvPr id="16" name="Picture 15" descr="cover_image"/>
          <p:cNvPicPr/>
          <p:nvPr/>
        </p:nvPicPr>
        <p:blipFill>
          <a:blip r:embed="rId8" cstate="print"/>
          <a:srcRect/>
          <a:stretch>
            <a:fillRect/>
          </a:stretch>
        </p:blipFill>
        <p:spPr bwMode="auto">
          <a:xfrm>
            <a:off x="4691877" y="2438399"/>
            <a:ext cx="800100" cy="982807"/>
          </a:xfrm>
          <a:prstGeom prst="rect">
            <a:avLst/>
          </a:prstGeom>
          <a:noFill/>
          <a:ln w="9525">
            <a:solidFill>
              <a:schemeClr val="accent1"/>
            </a:solidFill>
            <a:miter lim="800000"/>
            <a:headEnd/>
            <a:tailEnd/>
          </a:ln>
        </p:spPr>
      </p:pic>
      <p:pic>
        <p:nvPicPr>
          <p:cNvPr id="17" name="Picture 16"/>
          <p:cNvPicPr>
            <a:picLocks noChangeAspect="1" noChangeArrowheads="1"/>
          </p:cNvPicPr>
          <p:nvPr/>
        </p:nvPicPr>
        <p:blipFill>
          <a:blip r:embed="rId9" cstate="print"/>
          <a:srcRect/>
          <a:stretch>
            <a:fillRect/>
          </a:stretch>
        </p:blipFill>
        <p:spPr bwMode="auto">
          <a:xfrm>
            <a:off x="4618159" y="3614781"/>
            <a:ext cx="894839" cy="695238"/>
          </a:xfrm>
          <a:prstGeom prst="rect">
            <a:avLst/>
          </a:prstGeom>
          <a:noFill/>
          <a:ln w="12700">
            <a:solidFill>
              <a:schemeClr val="tx1"/>
            </a:solidFill>
            <a:miter lim="800000"/>
            <a:headEnd/>
            <a:tailEnd/>
          </a:ln>
        </p:spPr>
      </p:pic>
      <p:pic>
        <p:nvPicPr>
          <p:cNvPr id="18" name="Picture 17" descr="cover_image"/>
          <p:cNvPicPr/>
          <p:nvPr/>
        </p:nvPicPr>
        <p:blipFill>
          <a:blip r:embed="rId10" cstate="print"/>
          <a:srcRect/>
          <a:stretch>
            <a:fillRect/>
          </a:stretch>
        </p:blipFill>
        <p:spPr bwMode="auto">
          <a:xfrm>
            <a:off x="5538489" y="4762500"/>
            <a:ext cx="892672" cy="1143000"/>
          </a:xfrm>
          <a:prstGeom prst="rect">
            <a:avLst/>
          </a:prstGeom>
          <a:noFill/>
          <a:ln w="9525">
            <a:solidFill>
              <a:schemeClr val="accent1"/>
            </a:solidFill>
            <a:miter lim="800000"/>
            <a:headEnd/>
            <a:tailEnd/>
          </a:ln>
        </p:spPr>
      </p:pic>
      <p:pic>
        <p:nvPicPr>
          <p:cNvPr id="19" name="Picture 18" descr="cover_image"/>
          <p:cNvPicPr/>
          <p:nvPr/>
        </p:nvPicPr>
        <p:blipFill>
          <a:blip r:embed="rId11" cstate="print"/>
          <a:srcRect/>
          <a:stretch>
            <a:fillRect/>
          </a:stretch>
        </p:blipFill>
        <p:spPr bwMode="auto">
          <a:xfrm>
            <a:off x="5768075" y="3962400"/>
            <a:ext cx="876300" cy="647700"/>
          </a:xfrm>
          <a:prstGeom prst="rect">
            <a:avLst/>
          </a:prstGeom>
          <a:noFill/>
          <a:ln w="9525">
            <a:solidFill>
              <a:schemeClr val="tx1"/>
            </a:solidFill>
            <a:miter lim="800000"/>
            <a:headEnd/>
            <a:tailEnd/>
          </a:ln>
        </p:spPr>
      </p:pic>
      <p:cxnSp>
        <p:nvCxnSpPr>
          <p:cNvPr id="21" name="Straight Arrow Connector 20"/>
          <p:cNvCxnSpPr/>
          <p:nvPr/>
        </p:nvCxnSpPr>
        <p:spPr>
          <a:xfrm flipV="1">
            <a:off x="5879125" y="3421206"/>
            <a:ext cx="0" cy="33818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12" name="~PP212.WAV">
            <a:hlinkClick r:id="" action="ppaction://media"/>
          </p:cNvPr>
          <p:cNvPicPr>
            <a:picLocks noRot="1" noChangeAspect="1"/>
          </p:cNvPicPr>
          <p:nvPr>
            <a:wavAudioFile r:embed="rId1" name="~PP212.WAV"/>
          </p:nvPr>
        </p:nvPicPr>
        <p:blipFill>
          <a:blip r:embed="rId12" cstate="print"/>
          <a:stretch>
            <a:fillRect/>
          </a:stretch>
        </p:blipFill>
        <p:spPr>
          <a:xfrm>
            <a:off x="8696325" y="6410325"/>
            <a:ext cx="304800" cy="304800"/>
          </a:xfrm>
          <a:prstGeom prst="rect">
            <a:avLst/>
          </a:prstGeom>
        </p:spPr>
      </p:pic>
    </p:spTree>
    <p:extLst>
      <p:ext uri="{BB962C8B-B14F-4D97-AF65-F5344CB8AC3E}">
        <p14:creationId xmlns="" xmlns:p14="http://schemas.microsoft.com/office/powerpoint/2010/main" val="2622328672"/>
      </p:ext>
    </p:extLst>
  </p:cSld>
  <p:clrMapOvr>
    <a:masterClrMapping/>
  </p:clrMapOvr>
  <p:transition advTm="15007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12"/>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2048</TotalTime>
  <Words>1909</Words>
  <Application>Microsoft Office PowerPoint</Application>
  <PresentationFormat>On-screen Show (4:3)</PresentationFormat>
  <Paragraphs>186</Paragraphs>
  <Slides>13</Slides>
  <Notes>13</Notes>
  <HiddenSlides>0</HiddenSlides>
  <MMClips>13</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Slide 1</vt:lpstr>
      <vt:lpstr>Slide 2</vt:lpstr>
      <vt:lpstr>Slide 3</vt:lpstr>
      <vt:lpstr>Slide 4</vt:lpstr>
      <vt:lpstr>Slide 5</vt:lpstr>
      <vt:lpstr>Slide 6</vt:lpstr>
      <vt:lpstr>Slide 7</vt:lpstr>
      <vt:lpstr>Slide 8</vt:lpstr>
      <vt:lpstr>Slide 9</vt:lpstr>
      <vt:lpstr>Slide 10</vt:lpstr>
      <vt:lpstr>Assessment </vt:lpstr>
      <vt:lpstr>Lesson Resources</vt:lpstr>
      <vt:lpstr>Slide 13</vt:lpstr>
    </vt:vector>
  </TitlesOfParts>
  <Company>RPS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st</dc:creator>
  <cp:lastModifiedBy>st</cp:lastModifiedBy>
  <cp:revision>147</cp:revision>
  <dcterms:created xsi:type="dcterms:W3CDTF">2014-09-19T19:39:37Z</dcterms:created>
  <dcterms:modified xsi:type="dcterms:W3CDTF">2015-01-26T17:12:23Z</dcterms:modified>
</cp:coreProperties>
</file>