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3" r:id="rId2"/>
    <p:sldId id="256" r:id="rId3"/>
    <p:sldId id="282" r:id="rId4"/>
    <p:sldId id="257" r:id="rId5"/>
    <p:sldId id="258" r:id="rId6"/>
    <p:sldId id="259" r:id="rId7"/>
    <p:sldId id="260" r:id="rId8"/>
    <p:sldId id="261" r:id="rId9"/>
    <p:sldId id="262" r:id="rId10"/>
    <p:sldId id="263" r:id="rId11"/>
    <p:sldId id="265" r:id="rId12"/>
    <p:sldId id="266" r:id="rId13"/>
    <p:sldId id="267" r:id="rId14"/>
    <p:sldId id="268" r:id="rId15"/>
    <p:sldId id="270" r:id="rId16"/>
    <p:sldId id="272" r:id="rId17"/>
    <p:sldId id="273" r:id="rId18"/>
    <p:sldId id="274" r:id="rId19"/>
    <p:sldId id="275" r:id="rId20"/>
    <p:sldId id="276" r:id="rId21"/>
    <p:sldId id="277" r:id="rId22"/>
    <p:sldId id="278" r:id="rId23"/>
    <p:sldId id="279" r:id="rId24"/>
    <p:sldId id="280" r:id="rId25"/>
    <p:sldId id="281"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669025-E549-4EEA-B298-88EFBE487884}" type="datetimeFigureOut">
              <a:rPr lang="en-US" smtClean="0"/>
              <a:pPr/>
              <a:t>10/10/2013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4C477B-9B54-4F98-ACC7-F386C636F90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C477B-9B54-4F98-ACC7-F386C636F90E}"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6685DB-C464-4027-9410-2D71AABE988B}" type="datetimeFigureOut">
              <a:rPr lang="en-US" smtClean="0"/>
              <a:pPr/>
              <a:t>10/10/2013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685DB-C464-4027-9410-2D71AABE988B}" type="datetimeFigureOut">
              <a:rPr lang="en-US" smtClean="0"/>
              <a:pPr/>
              <a:t>10/10/2013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685DB-C464-4027-9410-2D71AABE988B}" type="datetimeFigureOut">
              <a:rPr lang="en-US" smtClean="0"/>
              <a:pPr/>
              <a:t>10/10/2013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685DB-C464-4027-9410-2D71AABE988B}" type="datetimeFigureOut">
              <a:rPr lang="en-US" smtClean="0"/>
              <a:pPr/>
              <a:t>10/10/2013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685DB-C464-4027-9410-2D71AABE988B}" type="datetimeFigureOut">
              <a:rPr lang="en-US" smtClean="0"/>
              <a:pPr/>
              <a:t>10/10/2013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6685DB-C464-4027-9410-2D71AABE988B}" type="datetimeFigureOut">
              <a:rPr lang="en-US" smtClean="0"/>
              <a:pPr/>
              <a:t>10/10/2013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6685DB-C464-4027-9410-2D71AABE988B}" type="datetimeFigureOut">
              <a:rPr lang="en-US" smtClean="0"/>
              <a:pPr/>
              <a:t>10/10/2013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685DB-C464-4027-9410-2D71AABE988B}" type="datetimeFigureOut">
              <a:rPr lang="en-US" smtClean="0"/>
              <a:pPr/>
              <a:t>10/10/2013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685DB-C464-4027-9410-2D71AABE988B}" type="datetimeFigureOut">
              <a:rPr lang="en-US" smtClean="0"/>
              <a:pPr/>
              <a:t>10/10/2013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685DB-C464-4027-9410-2D71AABE988B}" type="datetimeFigureOut">
              <a:rPr lang="en-US" smtClean="0"/>
              <a:pPr/>
              <a:t>10/10/2013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685DB-C464-4027-9410-2D71AABE988B}" type="datetimeFigureOut">
              <a:rPr lang="en-US" smtClean="0"/>
              <a:pPr/>
              <a:t>10/10/2013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685DB-C464-4027-9410-2D71AABE988B}" type="datetimeFigureOut">
              <a:rPr lang="en-US" smtClean="0"/>
              <a:pPr/>
              <a:t>10/10/2013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C0A9C-E39B-49C7-8C32-95C7631796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kidsbiology.com/"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kids.nationalgeographic.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mic Sans MS" pitchFamily="66" charset="0"/>
              </a:rPr>
              <a:t>First Grade:  Unit 2</a:t>
            </a:r>
            <a:endParaRPr lang="en-US" dirty="0">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457200" y="1600200"/>
            <a:ext cx="8229600" cy="3809999"/>
          </a:xfrm>
        </p:spPr>
        <p:txBody>
          <a:bodyPr>
            <a:normAutofit fontScale="92500" lnSpcReduction="10000"/>
          </a:bodyPr>
          <a:lstStyle/>
          <a:p>
            <a:pPr algn="ctr">
              <a:buNone/>
            </a:pPr>
            <a:r>
              <a:rPr lang="en-US" sz="4400" dirty="0" smtClean="0">
                <a:solidFill>
                  <a:srgbClr val="00B050"/>
                </a:solidFill>
                <a:effectLst>
                  <a:outerShdw blurRad="38100" dist="38100" dir="2700000" algn="tl">
                    <a:srgbClr val="000000">
                      <a:alpha val="43137"/>
                    </a:srgbClr>
                  </a:outerShdw>
                </a:effectLst>
                <a:latin typeface="Comic Sans MS" pitchFamily="66" charset="0"/>
              </a:rPr>
              <a:t>The Amazing Animal World</a:t>
            </a:r>
            <a:endParaRPr lang="en-US" sz="4400" dirty="0">
              <a:solidFill>
                <a:srgbClr val="00B050"/>
              </a:solidFill>
              <a:effectLst>
                <a:outerShdw blurRad="38100" dist="38100" dir="2700000" algn="tl">
                  <a:srgbClr val="000000">
                    <a:alpha val="43137"/>
                  </a:srgbClr>
                </a:outerShdw>
              </a:effectLst>
              <a:latin typeface="Comic Sans MS" pitchFamily="66" charset="0"/>
            </a:endParaRPr>
          </a:p>
          <a:p>
            <a:pPr algn="ctr">
              <a:buNone/>
            </a:pPr>
            <a:r>
              <a:rPr lang="en-US" dirty="0" smtClean="0">
                <a:latin typeface="Comic Sans MS" pitchFamily="66" charset="0"/>
              </a:rPr>
              <a:t>Investigating Animals:  </a:t>
            </a:r>
          </a:p>
          <a:p>
            <a:pPr algn="ctr">
              <a:buNone/>
            </a:pPr>
            <a:r>
              <a:rPr lang="en-US" dirty="0" smtClean="0">
                <a:latin typeface="Comic Sans MS" pitchFamily="66" charset="0"/>
              </a:rPr>
              <a:t>Using Nonfiction </a:t>
            </a:r>
          </a:p>
          <a:p>
            <a:pPr algn="ctr">
              <a:buNone/>
            </a:pPr>
            <a:r>
              <a:rPr lang="en-US" dirty="0" smtClean="0">
                <a:latin typeface="Comic Sans MS" pitchFamily="66" charset="0"/>
              </a:rPr>
              <a:t>for Inquiry-Based Research </a:t>
            </a:r>
          </a:p>
          <a:p>
            <a:pPr algn="ctr">
              <a:buNone/>
            </a:pPr>
            <a:r>
              <a:rPr lang="en-US" dirty="0" smtClean="0">
                <a:latin typeface="Comic Sans MS" pitchFamily="66" charset="0"/>
              </a:rPr>
              <a:t>(W.1.7)</a:t>
            </a:r>
          </a:p>
          <a:p>
            <a:pPr algn="ctr">
              <a:buNone/>
            </a:pPr>
            <a:endParaRPr lang="en-US" dirty="0" smtClean="0">
              <a:latin typeface="Comic Sans MS" pitchFamily="66" charset="0"/>
            </a:endParaRPr>
          </a:p>
          <a:p>
            <a:pPr algn="ctr">
              <a:buNone/>
            </a:pPr>
            <a:r>
              <a:rPr lang="en-US" sz="2800" dirty="0" smtClean="0">
                <a:latin typeface="Comic Sans MS" pitchFamily="66" charset="0"/>
              </a:rPr>
              <a:t>Animal Fact Cards for Student Research</a:t>
            </a:r>
            <a:endParaRPr lang="en-US" sz="2800" dirty="0">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267200" cy="923330"/>
          </a:xfrm>
          <a:prstGeom prst="rect">
            <a:avLst/>
          </a:prstGeom>
          <a:noFill/>
        </p:spPr>
        <p:txBody>
          <a:bodyPr wrap="square" rtlCol="0">
            <a:spAutoFit/>
          </a:bodyPr>
          <a:lstStyle/>
          <a:p>
            <a:pPr algn="ctr"/>
            <a:r>
              <a:rPr lang="en-US" sz="5400" dirty="0" smtClean="0">
                <a:latin typeface="Comic Sans MS" pitchFamily="66" charset="0"/>
              </a:rPr>
              <a:t>Cheetah</a:t>
            </a:r>
            <a:endParaRPr lang="en-US" sz="5400" dirty="0">
              <a:latin typeface="Comic Sans MS" pitchFamily="66" charset="0"/>
            </a:endParaRPr>
          </a:p>
        </p:txBody>
      </p:sp>
      <p:sp>
        <p:nvSpPr>
          <p:cNvPr id="1027" name="Rectangle 3"/>
          <p:cNvSpPr>
            <a:spLocks noChangeArrowheads="1"/>
          </p:cNvSpPr>
          <p:nvPr/>
        </p:nvSpPr>
        <p:spPr bwMode="auto">
          <a:xfrm>
            <a:off x="5029200" y="1664731"/>
            <a:ext cx="4114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latin typeface="Comic Sans MS" pitchFamily="66" charset="0"/>
              </a:rPr>
              <a:t>	A cheetah is a spotted cat with a long tail.  Cheetahs live and hunt in Africa and the Middle East.  Cheetahs are carnivores who eat other small animals.  Cheetahs can run 70 miles  per hour. They are the fastest mammals on earth.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8195" name="Picture 3" descr="C:\Documents and Settings\yolguin\Local Settings\Temporary Internet Files\Content.IE5\WMMVIVNF\MP900406609[1].jpg"/>
          <p:cNvPicPr>
            <a:picLocks noChangeAspect="1" noChangeArrowheads="1"/>
          </p:cNvPicPr>
          <p:nvPr/>
        </p:nvPicPr>
        <p:blipFill>
          <a:blip r:embed="rId2" cstate="print"/>
          <a:srcRect/>
          <a:stretch>
            <a:fillRect/>
          </a:stretch>
        </p:blipFill>
        <p:spPr bwMode="auto">
          <a:xfrm>
            <a:off x="228600" y="2133600"/>
            <a:ext cx="4686300" cy="3124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267200" cy="923330"/>
          </a:xfrm>
          <a:prstGeom prst="rect">
            <a:avLst/>
          </a:prstGeom>
          <a:noFill/>
        </p:spPr>
        <p:txBody>
          <a:bodyPr wrap="square" rtlCol="0">
            <a:spAutoFit/>
          </a:bodyPr>
          <a:lstStyle/>
          <a:p>
            <a:pPr algn="ctr"/>
            <a:r>
              <a:rPr lang="en-US" sz="5400" dirty="0" smtClean="0">
                <a:latin typeface="Comic Sans MS" pitchFamily="66" charset="0"/>
              </a:rPr>
              <a:t>Mole</a:t>
            </a:r>
            <a:endParaRPr lang="en-US" sz="5400" dirty="0">
              <a:latin typeface="Comic Sans MS" pitchFamily="66" charset="0"/>
            </a:endParaRPr>
          </a:p>
        </p:txBody>
      </p:sp>
      <p:sp>
        <p:nvSpPr>
          <p:cNvPr id="1027" name="Rectangle 3"/>
          <p:cNvSpPr>
            <a:spLocks noChangeArrowheads="1"/>
          </p:cNvSpPr>
          <p:nvPr/>
        </p:nvSpPr>
        <p:spPr bwMode="auto">
          <a:xfrm>
            <a:off x="4800600" y="1207532"/>
            <a:ext cx="4114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latin typeface="Comic Sans MS" pitchFamily="66" charset="0"/>
              </a:rPr>
              <a:t>	Moles live in tunnels under the ground. They have soft fur and small </a:t>
            </a:r>
            <a:r>
              <a:rPr lang="en-US" sz="2400" dirty="0">
                <a:latin typeface="Comic Sans MS" pitchFamily="66" charset="0"/>
              </a:rPr>
              <a:t>eyes. </a:t>
            </a:r>
            <a:r>
              <a:rPr lang="en-US" sz="2400" dirty="0" smtClean="0">
                <a:latin typeface="Comic Sans MS" pitchFamily="66" charset="0"/>
              </a:rPr>
              <a:t>They  </a:t>
            </a:r>
            <a:r>
              <a:rPr lang="en-US" sz="2400" dirty="0">
                <a:latin typeface="Comic Sans MS" pitchFamily="66" charset="0"/>
              </a:rPr>
              <a:t>have </a:t>
            </a:r>
            <a:r>
              <a:rPr lang="en-US" sz="2400" dirty="0" smtClean="0">
                <a:latin typeface="Comic Sans MS" pitchFamily="66" charset="0"/>
              </a:rPr>
              <a:t>no </a:t>
            </a:r>
            <a:r>
              <a:rPr lang="en-US" sz="2400" dirty="0">
                <a:latin typeface="Comic Sans MS" pitchFamily="66" charset="0"/>
              </a:rPr>
              <a:t>ears and </a:t>
            </a:r>
            <a:r>
              <a:rPr lang="en-US" sz="2400" dirty="0" smtClean="0">
                <a:latin typeface="Comic Sans MS" pitchFamily="66" charset="0"/>
              </a:rPr>
              <a:t>cannot see very well, but can hear and touch. Moles live in the woods.  Moles eat earthworms, bugs,  </a:t>
            </a:r>
            <a:r>
              <a:rPr lang="en-US" sz="2400" dirty="0">
                <a:latin typeface="Comic Sans MS" pitchFamily="66" charset="0"/>
              </a:rPr>
              <a:t>and </a:t>
            </a:r>
            <a:r>
              <a:rPr lang="en-US" sz="2400" dirty="0" smtClean="0">
                <a:latin typeface="Comic Sans MS" pitchFamily="66" charset="0"/>
              </a:rPr>
              <a:t>flies. They </a:t>
            </a:r>
            <a:r>
              <a:rPr kumimoji="0" lang="en-US" sz="240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use their nose to travel underground.</a:t>
            </a:r>
            <a:endParaRPr kumimoji="0" lang="en-US" sz="240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Comic Sans MS" pitchFamily="66" charset="0"/>
            </a:endParaRPr>
          </a:p>
        </p:txBody>
      </p:sp>
      <p:pic>
        <p:nvPicPr>
          <p:cNvPr id="13314" name="Picture 2" descr="http://t0.gstatic.com/images?q=tbn:ANd9GcRDyhE1dDGx43XZJHjvyPIzD1ZBbzB4CfdvQ2NMZCpWYYzgiKMA"/>
          <p:cNvPicPr>
            <a:picLocks noChangeAspect="1" noChangeArrowheads="1"/>
          </p:cNvPicPr>
          <p:nvPr/>
        </p:nvPicPr>
        <p:blipFill>
          <a:blip r:embed="rId2" cstate="print"/>
          <a:srcRect/>
          <a:stretch>
            <a:fillRect/>
          </a:stretch>
        </p:blipFill>
        <p:spPr bwMode="auto">
          <a:xfrm>
            <a:off x="990600" y="2286000"/>
            <a:ext cx="3571152" cy="31527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267200" cy="923330"/>
          </a:xfrm>
          <a:prstGeom prst="rect">
            <a:avLst/>
          </a:prstGeom>
          <a:noFill/>
        </p:spPr>
        <p:txBody>
          <a:bodyPr wrap="square" rtlCol="0">
            <a:spAutoFit/>
          </a:bodyPr>
          <a:lstStyle/>
          <a:p>
            <a:pPr algn="ctr"/>
            <a:r>
              <a:rPr lang="en-US" sz="5400" dirty="0" smtClean="0">
                <a:latin typeface="Comic Sans MS" pitchFamily="66" charset="0"/>
              </a:rPr>
              <a:t>Alligator</a:t>
            </a:r>
            <a:endParaRPr lang="en-US" sz="5400" dirty="0">
              <a:latin typeface="Comic Sans MS" pitchFamily="66" charset="0"/>
            </a:endParaRPr>
          </a:p>
        </p:txBody>
      </p:sp>
      <p:sp>
        <p:nvSpPr>
          <p:cNvPr id="1027" name="Rectangle 3"/>
          <p:cNvSpPr>
            <a:spLocks noChangeArrowheads="1"/>
          </p:cNvSpPr>
          <p:nvPr/>
        </p:nvSpPr>
        <p:spPr bwMode="auto">
          <a:xfrm>
            <a:off x="4800600" y="1468397"/>
            <a:ext cx="43434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dirty="0" smtClean="0">
                <a:latin typeface="Comic Sans MS" pitchFamily="66" charset="0"/>
              </a:rPr>
              <a:t>	Alligators </a:t>
            </a:r>
            <a:r>
              <a:rPr lang="en-US" sz="2400" dirty="0">
                <a:latin typeface="Comic Sans MS" pitchFamily="66" charset="0"/>
              </a:rPr>
              <a:t>are </a:t>
            </a:r>
            <a:r>
              <a:rPr lang="en-US" sz="2400" dirty="0" smtClean="0">
                <a:latin typeface="Comic Sans MS" pitchFamily="66" charset="0"/>
              </a:rPr>
              <a:t>large </a:t>
            </a:r>
            <a:r>
              <a:rPr lang="en-US" sz="2400" dirty="0">
                <a:latin typeface="Comic Sans MS" pitchFamily="66" charset="0"/>
              </a:rPr>
              <a:t>reptiles with four small legs and a </a:t>
            </a:r>
            <a:r>
              <a:rPr lang="en-US" sz="2400" dirty="0" smtClean="0">
                <a:latin typeface="Comic Sans MS" pitchFamily="66" charset="0"/>
              </a:rPr>
              <a:t> </a:t>
            </a:r>
            <a:r>
              <a:rPr lang="en-US" sz="2400" dirty="0">
                <a:latin typeface="Comic Sans MS" pitchFamily="66" charset="0"/>
              </a:rPr>
              <a:t>long tail</a:t>
            </a:r>
            <a:r>
              <a:rPr lang="en-US" sz="2400" dirty="0" smtClean="0">
                <a:latin typeface="Comic Sans MS" pitchFamily="66" charset="0"/>
              </a:rPr>
              <a:t>. Most alligators are found in the Southeast part of the United States. They </a:t>
            </a:r>
            <a:r>
              <a:rPr lang="en-US" sz="2400" dirty="0">
                <a:latin typeface="Comic Sans MS" pitchFamily="66" charset="0"/>
              </a:rPr>
              <a:t>are nocturnal and </a:t>
            </a:r>
            <a:r>
              <a:rPr lang="en-US" sz="2400" dirty="0" smtClean="0">
                <a:latin typeface="Comic Sans MS" pitchFamily="66" charset="0"/>
              </a:rPr>
              <a:t>eat </a:t>
            </a:r>
            <a:r>
              <a:rPr lang="en-US" sz="2400" dirty="0">
                <a:latin typeface="Comic Sans MS" pitchFamily="66" charset="0"/>
              </a:rPr>
              <a:t>fish, birds</a:t>
            </a:r>
            <a:r>
              <a:rPr lang="en-US" sz="2400" dirty="0" smtClean="0">
                <a:latin typeface="Comic Sans MS" pitchFamily="66" charset="0"/>
              </a:rPr>
              <a:t>, and turtles. </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They use their nose to breathe under the water.</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12291" name="Picture 3" descr="C:\Documents and Settings\yolguin\Local Settings\Temporary Internet Files\Content.IE5\Z9OF38BM\MP900314286[1].jpg"/>
          <p:cNvPicPr>
            <a:picLocks noChangeAspect="1" noChangeArrowheads="1"/>
          </p:cNvPicPr>
          <p:nvPr/>
        </p:nvPicPr>
        <p:blipFill>
          <a:blip r:embed="rId2" cstate="print"/>
          <a:srcRect/>
          <a:stretch>
            <a:fillRect/>
          </a:stretch>
        </p:blipFill>
        <p:spPr bwMode="auto">
          <a:xfrm>
            <a:off x="0" y="2590800"/>
            <a:ext cx="4886107" cy="2133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267200" cy="923330"/>
          </a:xfrm>
          <a:prstGeom prst="rect">
            <a:avLst/>
          </a:prstGeom>
          <a:noFill/>
        </p:spPr>
        <p:txBody>
          <a:bodyPr wrap="square" rtlCol="0">
            <a:spAutoFit/>
          </a:bodyPr>
          <a:lstStyle/>
          <a:p>
            <a:pPr algn="ctr"/>
            <a:r>
              <a:rPr lang="en-US" sz="5400" dirty="0" smtClean="0">
                <a:latin typeface="Comic Sans MS" pitchFamily="66" charset="0"/>
              </a:rPr>
              <a:t>Jackrabbit</a:t>
            </a:r>
            <a:endParaRPr lang="en-US" sz="5400" dirty="0">
              <a:latin typeface="Comic Sans MS" pitchFamily="66" charset="0"/>
            </a:endParaRPr>
          </a:p>
        </p:txBody>
      </p:sp>
      <p:sp>
        <p:nvSpPr>
          <p:cNvPr id="1027" name="Rectangle 3"/>
          <p:cNvSpPr>
            <a:spLocks noChangeArrowheads="1"/>
          </p:cNvSpPr>
          <p:nvPr/>
        </p:nvSpPr>
        <p:spPr bwMode="auto">
          <a:xfrm>
            <a:off x="5029200" y="1544597"/>
            <a:ext cx="4114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dirty="0" smtClean="0">
                <a:latin typeface="Comic Sans MS" pitchFamily="66" charset="0"/>
              </a:rPr>
              <a:t>	Jackrabbits are not  rabbits, but are hares. They have tall back legs and long ears.  Jackrabbits live in the western United States in deserts, forests, and farms. They eat grass and vegetables.  The jackrabbit can use its </a:t>
            </a:r>
            <a:r>
              <a:rPr lang="en-US" sz="2400" dirty="0" smtClean="0">
                <a:latin typeface="Comic Sans MS" pitchFamily="66" charset="0"/>
                <a:ea typeface="Calibri" pitchFamily="34" charset="0"/>
                <a:cs typeface="Times New Roman" pitchFamily="18" charset="0"/>
              </a:rPr>
              <a:t> ears to keep it cool.</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11266" name="Picture 2" descr="http://www.justanimal.org/images/jackrabbit-6.jpg"/>
          <p:cNvPicPr>
            <a:picLocks noChangeAspect="1" noChangeArrowheads="1"/>
          </p:cNvPicPr>
          <p:nvPr/>
        </p:nvPicPr>
        <p:blipFill>
          <a:blip r:embed="rId2" cstate="print"/>
          <a:srcRect/>
          <a:stretch>
            <a:fillRect/>
          </a:stretch>
        </p:blipFill>
        <p:spPr bwMode="auto">
          <a:xfrm>
            <a:off x="533400" y="1981200"/>
            <a:ext cx="4144433" cy="31083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14400"/>
            <a:ext cx="6248400" cy="923330"/>
          </a:xfrm>
          <a:prstGeom prst="rect">
            <a:avLst/>
          </a:prstGeom>
          <a:noFill/>
        </p:spPr>
        <p:txBody>
          <a:bodyPr wrap="square" rtlCol="0">
            <a:spAutoFit/>
          </a:bodyPr>
          <a:lstStyle/>
          <a:p>
            <a:pPr algn="ctr"/>
            <a:r>
              <a:rPr lang="en-US" sz="5400" dirty="0" smtClean="0">
                <a:latin typeface="Comic Sans MS" pitchFamily="66" charset="0"/>
              </a:rPr>
              <a:t>Humpback Whale</a:t>
            </a:r>
            <a:endParaRPr lang="en-US" sz="5400" dirty="0">
              <a:latin typeface="Comic Sans MS" pitchFamily="66" charset="0"/>
            </a:endParaRPr>
          </a:p>
        </p:txBody>
      </p:sp>
      <p:sp>
        <p:nvSpPr>
          <p:cNvPr id="1027" name="Rectangle 3"/>
          <p:cNvSpPr>
            <a:spLocks noChangeArrowheads="1"/>
          </p:cNvSpPr>
          <p:nvPr/>
        </p:nvSpPr>
        <p:spPr bwMode="auto">
          <a:xfrm>
            <a:off x="4800600" y="2149019"/>
            <a:ext cx="4114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The humpback whale</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is a large black whale. It weighs 70,000 pounds.  It has large flippers and a fin that looks like a hump when they dive.  They are found in oceans around the world.  Humpback whales eat krill and small fish.  They can hear sounds hundreds of miles away. </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10244" name="Picture 4" descr="http://3.bp.blogspot.com/-uDKMRhocRm8/TtF2CgaGtnI/AAAAAAAADqs/JgLqhlVGtm4/s1600/humpback-whales.jpg"/>
          <p:cNvPicPr>
            <a:picLocks noChangeAspect="1" noChangeArrowheads="1"/>
          </p:cNvPicPr>
          <p:nvPr/>
        </p:nvPicPr>
        <p:blipFill>
          <a:blip r:embed="rId2" cstate="print"/>
          <a:srcRect/>
          <a:stretch>
            <a:fillRect/>
          </a:stretch>
        </p:blipFill>
        <p:spPr bwMode="auto">
          <a:xfrm>
            <a:off x="457199" y="2133600"/>
            <a:ext cx="4298989" cy="3352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267200" cy="923330"/>
          </a:xfrm>
          <a:prstGeom prst="rect">
            <a:avLst/>
          </a:prstGeom>
          <a:noFill/>
        </p:spPr>
        <p:txBody>
          <a:bodyPr wrap="square" rtlCol="0">
            <a:spAutoFit/>
          </a:bodyPr>
          <a:lstStyle/>
          <a:p>
            <a:pPr algn="ctr"/>
            <a:r>
              <a:rPr lang="en-US" sz="5400" dirty="0" smtClean="0">
                <a:latin typeface="Comic Sans MS" pitchFamily="66" charset="0"/>
              </a:rPr>
              <a:t>Scorpion</a:t>
            </a:r>
            <a:endParaRPr lang="en-US" sz="5400" dirty="0">
              <a:latin typeface="Comic Sans MS" pitchFamily="66" charset="0"/>
            </a:endParaRPr>
          </a:p>
        </p:txBody>
      </p:sp>
      <p:sp>
        <p:nvSpPr>
          <p:cNvPr id="1027" name="Rectangle 3"/>
          <p:cNvSpPr>
            <a:spLocks noChangeArrowheads="1"/>
          </p:cNvSpPr>
          <p:nvPr/>
        </p:nvSpPr>
        <p:spPr bwMode="auto">
          <a:xfrm>
            <a:off x="5029200" y="1588532"/>
            <a:ext cx="4114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dirty="0" smtClean="0">
                <a:latin typeface="Comic Sans MS" pitchFamily="66" charset="0"/>
              </a:rPr>
              <a:t>	Scorpions are have eight legs. They live in the desert and eat insects. </a:t>
            </a:r>
            <a:r>
              <a:rPr lang="en-US" sz="2400" dirty="0" smtClean="0">
                <a:latin typeface="Comic Sans MS" pitchFamily="66" charset="0"/>
                <a:cs typeface="Times New Roman" pitchFamily="18" charset="0"/>
              </a:rPr>
              <a:t>Scorpions</a:t>
            </a:r>
            <a:r>
              <a:rPr kumimoji="0" lang="en-US" sz="240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can sting with their tail.</a:t>
            </a:r>
            <a:r>
              <a:rPr lang="en-US" sz="2400" dirty="0">
                <a:latin typeface="Comic Sans MS" pitchFamily="66" charset="0"/>
              </a:rPr>
              <a:t> </a:t>
            </a:r>
            <a:r>
              <a:rPr lang="en-US" sz="2400" dirty="0" smtClean="0">
                <a:latin typeface="Comic Sans MS" pitchFamily="66" charset="0"/>
              </a:rPr>
              <a:t>They  use their poison to kill prey and to defend themselves from predators.  They are nocturnal and can survive being in a freezer overnight.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Comic Sans MS" pitchFamily="66" charset="0"/>
            </a:endParaRPr>
          </a:p>
        </p:txBody>
      </p:sp>
      <p:pic>
        <p:nvPicPr>
          <p:cNvPr id="27652" name="Picture 4" descr="scorpion-ecard-2-kids.jpg"/>
          <p:cNvPicPr>
            <a:picLocks noChangeAspect="1" noChangeArrowheads="1"/>
          </p:cNvPicPr>
          <p:nvPr/>
        </p:nvPicPr>
        <p:blipFill>
          <a:blip r:embed="rId2" cstate="print"/>
          <a:srcRect/>
          <a:stretch>
            <a:fillRect/>
          </a:stretch>
        </p:blipFill>
        <p:spPr bwMode="auto">
          <a:xfrm>
            <a:off x="381000" y="2057400"/>
            <a:ext cx="4476750" cy="28575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267200" cy="923330"/>
          </a:xfrm>
          <a:prstGeom prst="rect">
            <a:avLst/>
          </a:prstGeom>
          <a:noFill/>
        </p:spPr>
        <p:txBody>
          <a:bodyPr wrap="square" rtlCol="0">
            <a:spAutoFit/>
          </a:bodyPr>
          <a:lstStyle/>
          <a:p>
            <a:pPr algn="ctr"/>
            <a:r>
              <a:rPr lang="en-US" sz="5400" dirty="0" smtClean="0">
                <a:latin typeface="Comic Sans MS" pitchFamily="66" charset="0"/>
              </a:rPr>
              <a:t>Skunk</a:t>
            </a:r>
            <a:endParaRPr lang="en-US" sz="5400" dirty="0">
              <a:latin typeface="Comic Sans MS" pitchFamily="66" charset="0"/>
            </a:endParaRPr>
          </a:p>
        </p:txBody>
      </p:sp>
      <p:sp>
        <p:nvSpPr>
          <p:cNvPr id="1027" name="Rectangle 3"/>
          <p:cNvSpPr>
            <a:spLocks noChangeArrowheads="1"/>
          </p:cNvSpPr>
          <p:nvPr/>
        </p:nvSpPr>
        <p:spPr bwMode="auto">
          <a:xfrm>
            <a:off x="4724400" y="1828800"/>
            <a:ext cx="4114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400" dirty="0" smtClean="0">
                <a:latin typeface="Comic Sans MS" pitchFamily="66" charset="0"/>
              </a:rPr>
              <a:t>	Skunks are small black and white mammals.  They eat fruit and plants, insects, worms, eggs, reptiles, and fish.  Skunks live in North and South America.  They spray a bad smell.</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29698" name="Picture 2" descr="C:\Documents and Settings\yolguin\Local Settings\Temporary Internet Files\Content.IE5\7E19QKSI\MP900422477[1].jpg"/>
          <p:cNvPicPr>
            <a:picLocks noChangeAspect="1" noChangeArrowheads="1"/>
          </p:cNvPicPr>
          <p:nvPr/>
        </p:nvPicPr>
        <p:blipFill>
          <a:blip r:embed="rId2" cstate="print"/>
          <a:srcRect/>
          <a:stretch>
            <a:fillRect/>
          </a:stretch>
        </p:blipFill>
        <p:spPr bwMode="auto">
          <a:xfrm>
            <a:off x="685800" y="1905000"/>
            <a:ext cx="3942308" cy="39655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5181600" cy="923330"/>
          </a:xfrm>
          <a:prstGeom prst="rect">
            <a:avLst/>
          </a:prstGeom>
          <a:noFill/>
        </p:spPr>
        <p:txBody>
          <a:bodyPr wrap="square" rtlCol="0">
            <a:spAutoFit/>
          </a:bodyPr>
          <a:lstStyle/>
          <a:p>
            <a:pPr algn="ctr"/>
            <a:r>
              <a:rPr lang="en-US" sz="5400" dirty="0" smtClean="0">
                <a:latin typeface="Comic Sans MS" pitchFamily="66" charset="0"/>
              </a:rPr>
              <a:t>Horned Lizard</a:t>
            </a:r>
            <a:endParaRPr lang="en-US" sz="5400" dirty="0">
              <a:latin typeface="Comic Sans MS" pitchFamily="66" charset="0"/>
            </a:endParaRPr>
          </a:p>
        </p:txBody>
      </p:sp>
      <p:sp>
        <p:nvSpPr>
          <p:cNvPr id="1027" name="Rectangle 3"/>
          <p:cNvSpPr>
            <a:spLocks noChangeArrowheads="1"/>
          </p:cNvSpPr>
          <p:nvPr/>
        </p:nvSpPr>
        <p:spPr bwMode="auto">
          <a:xfrm>
            <a:off x="5029200" y="2333684"/>
            <a:ext cx="4114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latin typeface="Comic Sans MS" pitchFamily="66" charset="0"/>
              </a:rPr>
              <a:t>	The Horned Lizard has horns all over its body. If they are scared, they squirt blood out of their eyes. They eat ants. Horned Lizards live in the desert in North America and Mexico. </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30722" name="Picture 2" descr="http://www.tpwd.state.tx.us/learning/texas_nature_trackers/horned_lizard/images/03b_lrg_horned_lizard_full.jpg"/>
          <p:cNvPicPr>
            <a:picLocks noChangeAspect="1" noChangeArrowheads="1"/>
          </p:cNvPicPr>
          <p:nvPr/>
        </p:nvPicPr>
        <p:blipFill>
          <a:blip r:embed="rId2" cstate="print"/>
          <a:srcRect/>
          <a:stretch>
            <a:fillRect/>
          </a:stretch>
        </p:blipFill>
        <p:spPr bwMode="auto">
          <a:xfrm>
            <a:off x="762000" y="2133600"/>
            <a:ext cx="4174933" cy="28876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5181600" cy="923330"/>
          </a:xfrm>
          <a:prstGeom prst="rect">
            <a:avLst/>
          </a:prstGeom>
          <a:noFill/>
        </p:spPr>
        <p:txBody>
          <a:bodyPr wrap="square" rtlCol="0">
            <a:spAutoFit/>
          </a:bodyPr>
          <a:lstStyle/>
          <a:p>
            <a:pPr algn="ctr"/>
            <a:r>
              <a:rPr lang="en-US" sz="5400" dirty="0" smtClean="0">
                <a:latin typeface="Comic Sans MS" pitchFamily="66" charset="0"/>
              </a:rPr>
              <a:t>Eagle</a:t>
            </a:r>
            <a:endParaRPr lang="en-US" sz="5400" dirty="0">
              <a:latin typeface="Comic Sans MS" pitchFamily="66" charset="0"/>
            </a:endParaRPr>
          </a:p>
        </p:txBody>
      </p:sp>
      <p:sp>
        <p:nvSpPr>
          <p:cNvPr id="1027" name="Rectangle 3"/>
          <p:cNvSpPr>
            <a:spLocks noChangeArrowheads="1"/>
          </p:cNvSpPr>
          <p:nvPr/>
        </p:nvSpPr>
        <p:spPr bwMode="auto">
          <a:xfrm>
            <a:off x="5029200" y="1533435"/>
            <a:ext cx="4114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Bald Eagles are not really bald.  They live in North America.  Baby eagles are called</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eaglets. They are born gray then turn brown.  The eagle can </a:t>
            </a:r>
            <a:r>
              <a:rPr lang="en-US" sz="2400" dirty="0" smtClean="0">
                <a:latin typeface="Comic Sans MS" pitchFamily="66" charset="0"/>
                <a:ea typeface="Calibri" pitchFamily="34" charset="0"/>
                <a:cs typeface="Times New Roman" pitchFamily="18" charset="0"/>
              </a:rPr>
              <a:t>stretch it’s wings to 8 feet. </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It hunts small animals with it’s feet called talons.</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31746" name="Picture 2" descr="C:\Documents and Settings\yolguin\Local Settings\Temporary Internet Files\Content.IE5\7E19QKSI\MP900401080[1].jpg"/>
          <p:cNvPicPr>
            <a:picLocks noChangeAspect="1" noChangeArrowheads="1"/>
          </p:cNvPicPr>
          <p:nvPr/>
        </p:nvPicPr>
        <p:blipFill>
          <a:blip r:embed="rId3" cstate="print"/>
          <a:srcRect/>
          <a:stretch>
            <a:fillRect/>
          </a:stretch>
        </p:blipFill>
        <p:spPr bwMode="auto">
          <a:xfrm>
            <a:off x="685800" y="2057400"/>
            <a:ext cx="4230753" cy="2819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800600" cy="923330"/>
          </a:xfrm>
          <a:prstGeom prst="rect">
            <a:avLst/>
          </a:prstGeom>
          <a:noFill/>
        </p:spPr>
        <p:txBody>
          <a:bodyPr wrap="square" rtlCol="0">
            <a:spAutoFit/>
          </a:bodyPr>
          <a:lstStyle/>
          <a:p>
            <a:pPr algn="ctr"/>
            <a:r>
              <a:rPr lang="en-US" sz="5400" dirty="0" smtClean="0">
                <a:latin typeface="Comic Sans MS" pitchFamily="66" charset="0"/>
              </a:rPr>
              <a:t>Bush Baby</a:t>
            </a:r>
            <a:endParaRPr lang="en-US" sz="5400" dirty="0">
              <a:latin typeface="Comic Sans MS" pitchFamily="66" charset="0"/>
            </a:endParaRPr>
          </a:p>
        </p:txBody>
      </p:sp>
      <p:sp>
        <p:nvSpPr>
          <p:cNvPr id="1027" name="Rectangle 3"/>
          <p:cNvSpPr>
            <a:spLocks noChangeArrowheads="1"/>
          </p:cNvSpPr>
          <p:nvPr/>
        </p:nvSpPr>
        <p:spPr bwMode="auto">
          <a:xfrm>
            <a:off x="5029200" y="1348770"/>
            <a:ext cx="4114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The Bush Baby </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lives in the African forests.  They are </a:t>
            </a:r>
            <a:r>
              <a:rPr lang="en-US" sz="2400" dirty="0" smtClean="0">
                <a:latin typeface="Comic Sans MS" pitchFamily="66" charset="0"/>
              </a:rPr>
              <a:t> gray or brown animals with large eyes and ears, long back legs, soft fur, and long tails. </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They have very  big eyes to see clearly at night. </a:t>
            </a:r>
            <a:r>
              <a:rPr lang="en-US" sz="2400" dirty="0" smtClean="0">
                <a:latin typeface="Comic Sans MS" pitchFamily="66" charset="0"/>
                <a:ea typeface="Calibri" pitchFamily="34" charset="0"/>
                <a:cs typeface="Times New Roman" pitchFamily="18" charset="0"/>
              </a:rPr>
              <a:t> The Bush Baby eats  fruits, insects, and small birds.</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34818" name="Picture 2" descr="http://t1.gstatic.com/images?q=tbn:ANd9GcQmIWc79ktyHJ1AjZop_j3z71KEbBXol00hx5TVfTMyC7H-eICN"/>
          <p:cNvPicPr>
            <a:picLocks noChangeAspect="1" noChangeArrowheads="1"/>
          </p:cNvPicPr>
          <p:nvPr/>
        </p:nvPicPr>
        <p:blipFill>
          <a:blip r:embed="rId2" cstate="print"/>
          <a:srcRect/>
          <a:stretch>
            <a:fillRect/>
          </a:stretch>
        </p:blipFill>
        <p:spPr bwMode="auto">
          <a:xfrm>
            <a:off x="1600200" y="1981200"/>
            <a:ext cx="3124200" cy="335851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AutoShape 17"/>
          <p:cNvSpPr>
            <a:spLocks noChangeShapeType="1"/>
          </p:cNvSpPr>
          <p:nvPr/>
        </p:nvSpPr>
        <p:spPr bwMode="auto">
          <a:xfrm>
            <a:off x="4267200" y="914400"/>
            <a:ext cx="45719" cy="5943600"/>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0" name="AutoShape 16"/>
          <p:cNvSpPr>
            <a:spLocks noChangeShapeType="1"/>
          </p:cNvSpPr>
          <p:nvPr/>
        </p:nvSpPr>
        <p:spPr bwMode="auto">
          <a:xfrm flipV="1">
            <a:off x="609599" y="3859212"/>
            <a:ext cx="7848601" cy="45719"/>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9" name="Text Box 15"/>
          <p:cNvSpPr txBox="1">
            <a:spLocks noChangeArrowheads="1"/>
          </p:cNvSpPr>
          <p:nvPr/>
        </p:nvSpPr>
        <p:spPr bwMode="auto">
          <a:xfrm>
            <a:off x="457200" y="1219200"/>
            <a:ext cx="37338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COVERING </a:t>
            </a:r>
            <a:r>
              <a:rPr kumimoji="0" lang="en-US"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0" marR="0" lvl="0" indent="0"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 Look like this:</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1038" name="Text Box 14"/>
          <p:cNvSpPr txBox="1">
            <a:spLocks noChangeArrowheads="1"/>
          </p:cNvSpPr>
          <p:nvPr/>
        </p:nvSpPr>
        <p:spPr bwMode="auto">
          <a:xfrm>
            <a:off x="4343400" y="1203325"/>
            <a:ext cx="4191000" cy="4730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DIET </a:t>
            </a:r>
            <a:r>
              <a:rPr kumimoji="0" lang="en-US"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 eat this:</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1037" name="Text Box 13"/>
          <p:cNvSpPr txBox="1">
            <a:spLocks noChangeArrowheads="1"/>
          </p:cNvSpPr>
          <p:nvPr/>
        </p:nvSpPr>
        <p:spPr bwMode="auto">
          <a:xfrm>
            <a:off x="2381250" y="533400"/>
            <a:ext cx="3867150" cy="609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Animal Name:</a:t>
            </a:r>
            <a:endParaRPr kumimoji="0" lang="en-US" sz="1400" b="0" i="0" u="none" strike="noStrike" cap="none" normalizeH="0" baseline="0" dirty="0" smtClean="0">
              <a:ln>
                <a:noFill/>
              </a:ln>
              <a:solidFill>
                <a:schemeClr val="tx1"/>
              </a:solidFill>
              <a:effectLst/>
              <a:latin typeface="Comic Sans MS" pitchFamily="66" charset="0"/>
            </a:endParaRPr>
          </a:p>
        </p:txBody>
      </p:sp>
      <p:sp>
        <p:nvSpPr>
          <p:cNvPr id="1036" name="Text Box 12"/>
          <p:cNvSpPr txBox="1">
            <a:spLocks noChangeArrowheads="1"/>
          </p:cNvSpPr>
          <p:nvPr/>
        </p:nvSpPr>
        <p:spPr bwMode="auto">
          <a:xfrm>
            <a:off x="457201" y="3960813"/>
            <a:ext cx="3733800" cy="4587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HABITAT</a:t>
            </a:r>
            <a:r>
              <a:rPr kumimoji="0" lang="en-US"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 live here:</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1035" name="Text Box 11"/>
          <p:cNvSpPr txBox="1">
            <a:spLocks noChangeArrowheads="1"/>
          </p:cNvSpPr>
          <p:nvPr/>
        </p:nvSpPr>
        <p:spPr bwMode="auto">
          <a:xfrm>
            <a:off x="4419600" y="3960813"/>
            <a:ext cx="4191000" cy="4587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INTERESTING FACTS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Something else about me:</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1032" name="AutoShape 8"/>
          <p:cNvSpPr>
            <a:spLocks noChangeShapeType="1"/>
          </p:cNvSpPr>
          <p:nvPr/>
        </p:nvSpPr>
        <p:spPr bwMode="auto">
          <a:xfrm>
            <a:off x="-284163" y="7356475"/>
            <a:ext cx="6584951" cy="0"/>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9" name="Text Box 5"/>
          <p:cNvSpPr txBox="1">
            <a:spLocks noChangeArrowheads="1"/>
          </p:cNvSpPr>
          <p:nvPr/>
        </p:nvSpPr>
        <p:spPr bwMode="auto">
          <a:xfrm>
            <a:off x="3248025" y="7432675"/>
            <a:ext cx="3054350" cy="2682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INTERESTING FACTS     </a:t>
            </a:r>
            <a:r>
              <a:rPr kumimoji="0" lang="en-US"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Something else</a:t>
            </a: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about me:</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about me:</a:t>
            </a:r>
            <a:endParaRPr kumimoji="0" lang="en-US" sz="1800" b="0" i="0" u="none" strike="noStrike" cap="none" normalizeH="0" baseline="0" dirty="0" smtClean="0">
              <a:ln>
                <a:noFill/>
              </a:ln>
              <a:solidFill>
                <a:schemeClr val="tx1"/>
              </a:solidFill>
              <a:effectLst/>
              <a:latin typeface="Arial" pitchFamily="34" charset="0"/>
            </a:endParaRPr>
          </a:p>
        </p:txBody>
      </p:sp>
      <p:sp>
        <p:nvSpPr>
          <p:cNvPr id="1028" name="Text Box 4"/>
          <p:cNvSpPr txBox="1">
            <a:spLocks noChangeArrowheads="1"/>
          </p:cNvSpPr>
          <p:nvPr/>
        </p:nvSpPr>
        <p:spPr bwMode="auto">
          <a:xfrm>
            <a:off x="-419100" y="7432675"/>
            <a:ext cx="3128963" cy="2682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HABITAT                                    I live here:</a:t>
            </a:r>
            <a:endParaRPr kumimoji="0" lang="en-US" sz="1800" b="0" i="0" u="none" strike="noStrike" cap="none" normalizeH="0" baseline="0" dirty="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164068"/>
            <a:ext cx="461697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dirty="0" smtClean="0">
                <a:latin typeface="Comic Sans MS" pitchFamily="66" charset="0"/>
              </a:rPr>
              <a:t>____________________’s   Field</a:t>
            </a:r>
            <a:r>
              <a:rPr lang="en-US" dirty="0" smtClean="0"/>
              <a:t> </a:t>
            </a:r>
            <a:r>
              <a:rPr lang="en-US" dirty="0" smtClean="0">
                <a:latin typeface="Comic Sans MS" pitchFamily="66" charset="0"/>
              </a:rPr>
              <a:t>Guide</a:t>
            </a:r>
            <a:endParaRPr lang="en-US" dirty="0">
              <a:latin typeface="Comic Sans M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800600" cy="923330"/>
          </a:xfrm>
          <a:prstGeom prst="rect">
            <a:avLst/>
          </a:prstGeom>
          <a:noFill/>
        </p:spPr>
        <p:txBody>
          <a:bodyPr wrap="square" rtlCol="0">
            <a:spAutoFit/>
          </a:bodyPr>
          <a:lstStyle/>
          <a:p>
            <a:pPr algn="ctr"/>
            <a:r>
              <a:rPr lang="en-US" sz="5400" dirty="0" smtClean="0">
                <a:latin typeface="Comic Sans MS" pitchFamily="66" charset="0"/>
              </a:rPr>
              <a:t>Gecko</a:t>
            </a:r>
            <a:endParaRPr lang="en-US" sz="5400" dirty="0">
              <a:latin typeface="Comic Sans MS" pitchFamily="66" charset="0"/>
            </a:endParaRPr>
          </a:p>
        </p:txBody>
      </p:sp>
      <p:sp>
        <p:nvSpPr>
          <p:cNvPr id="1027" name="Rectangle 3"/>
          <p:cNvSpPr>
            <a:spLocks noChangeArrowheads="1"/>
          </p:cNvSpPr>
          <p:nvPr/>
        </p:nvSpPr>
        <p:spPr bwMode="auto">
          <a:xfrm>
            <a:off x="5029200" y="1533435"/>
            <a:ext cx="4114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latin typeface="Comic Sans MS" pitchFamily="66" charset="0"/>
              </a:rPr>
              <a:t>	Geckos are reptiles and can live on all the continents except Antarctica. These colorful lizards can live almost anywhere.  They eat insects, fruit, and flower nectar.  </a:t>
            </a:r>
            <a:r>
              <a:rPr lang="en-US" sz="2400" dirty="0" smtClean="0">
                <a:latin typeface="Comic Sans MS" pitchFamily="66" charset="0"/>
                <a:ea typeface="Calibri" pitchFamily="34" charset="0"/>
                <a:cs typeface="Times New Roman" pitchFamily="18" charset="0"/>
              </a:rPr>
              <a:t>Geckos</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have sticky feet that help them climb.</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6146" name="Picture 2" descr="Photo: Green geckos"/>
          <p:cNvPicPr>
            <a:picLocks noChangeAspect="1" noChangeArrowheads="1"/>
          </p:cNvPicPr>
          <p:nvPr/>
        </p:nvPicPr>
        <p:blipFill>
          <a:blip r:embed="rId2" cstate="print"/>
          <a:srcRect/>
          <a:stretch>
            <a:fillRect/>
          </a:stretch>
        </p:blipFill>
        <p:spPr bwMode="auto">
          <a:xfrm>
            <a:off x="381000" y="1905000"/>
            <a:ext cx="4476750" cy="28575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800600" cy="923330"/>
          </a:xfrm>
          <a:prstGeom prst="rect">
            <a:avLst/>
          </a:prstGeom>
          <a:noFill/>
        </p:spPr>
        <p:txBody>
          <a:bodyPr wrap="square" rtlCol="0">
            <a:spAutoFit/>
          </a:bodyPr>
          <a:lstStyle/>
          <a:p>
            <a:pPr algn="ctr"/>
            <a:r>
              <a:rPr lang="en-US" sz="5400" dirty="0" smtClean="0">
                <a:latin typeface="Comic Sans MS" pitchFamily="66" charset="0"/>
              </a:rPr>
              <a:t>Chimpanzee</a:t>
            </a:r>
            <a:endParaRPr lang="en-US" sz="5400" dirty="0">
              <a:latin typeface="Comic Sans MS" pitchFamily="66" charset="0"/>
            </a:endParaRPr>
          </a:p>
        </p:txBody>
      </p:sp>
      <p:sp>
        <p:nvSpPr>
          <p:cNvPr id="1027" name="Rectangle 3"/>
          <p:cNvSpPr>
            <a:spLocks noChangeArrowheads="1"/>
          </p:cNvSpPr>
          <p:nvPr/>
        </p:nvSpPr>
        <p:spPr bwMode="auto">
          <a:xfrm>
            <a:off x="5029200" y="1348769"/>
            <a:ext cx="4114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dirty="0" smtClean="0">
                <a:latin typeface="Comic Sans MS" pitchFamily="66" charset="0"/>
              </a:rPr>
              <a:t>	Chimpanzees are mammals who live in Africa.  They are omnivores—they eat both plants and animals.  They use things like sticks, stones, and leaves to help them get food and water.  </a:t>
            </a:r>
            <a:r>
              <a:rPr kumimoji="0" lang="en-US" sz="240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Chimpanzees</a:t>
            </a:r>
            <a:r>
              <a:rPr kumimoji="0" lang="en-US" sz="240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feed themselves with their feet.</a:t>
            </a:r>
            <a:endParaRPr kumimoji="0" lang="en-US" sz="240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Comic Sans MS" pitchFamily="66" charset="0"/>
            </a:endParaRPr>
          </a:p>
        </p:txBody>
      </p:sp>
      <p:pic>
        <p:nvPicPr>
          <p:cNvPr id="36868" name="Picture 4" descr="http://www.animalcorner.co.uk/rainforests/graphics/chimpanzee.jpg"/>
          <p:cNvPicPr>
            <a:picLocks noChangeAspect="1" noChangeArrowheads="1"/>
          </p:cNvPicPr>
          <p:nvPr/>
        </p:nvPicPr>
        <p:blipFill>
          <a:blip r:embed="rId2" cstate="print"/>
          <a:srcRect/>
          <a:stretch>
            <a:fillRect/>
          </a:stretch>
        </p:blipFill>
        <p:spPr bwMode="auto">
          <a:xfrm>
            <a:off x="152400" y="2057400"/>
            <a:ext cx="4762500" cy="28575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990600"/>
            <a:ext cx="4953000" cy="923330"/>
          </a:xfrm>
          <a:prstGeom prst="rect">
            <a:avLst/>
          </a:prstGeom>
          <a:noFill/>
        </p:spPr>
        <p:txBody>
          <a:bodyPr wrap="square" rtlCol="0">
            <a:spAutoFit/>
          </a:bodyPr>
          <a:lstStyle/>
          <a:p>
            <a:pPr algn="ctr"/>
            <a:r>
              <a:rPr lang="en-US" sz="5400" dirty="0" smtClean="0">
                <a:latin typeface="Comic Sans MS" pitchFamily="66" charset="0"/>
              </a:rPr>
              <a:t>Water Strider</a:t>
            </a:r>
            <a:endParaRPr lang="en-US" sz="5400" dirty="0">
              <a:latin typeface="Comic Sans MS" pitchFamily="66" charset="0"/>
            </a:endParaRPr>
          </a:p>
        </p:txBody>
      </p:sp>
      <p:sp>
        <p:nvSpPr>
          <p:cNvPr id="1027" name="Rectangle 3"/>
          <p:cNvSpPr>
            <a:spLocks noChangeArrowheads="1"/>
          </p:cNvSpPr>
          <p:nvPr/>
        </p:nvSpPr>
        <p:spPr bwMode="auto">
          <a:xfrm>
            <a:off x="5029200" y="1718102"/>
            <a:ext cx="4114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dirty="0" smtClean="0">
                <a:latin typeface="Comic Sans MS" pitchFamily="66" charset="0"/>
              </a:rPr>
              <a:t>	The Water Strider (also known as the pond skater) is an insect that can run across the top of water. It lives on ponds and  streams. Water striders eat small insects that fall on top of the water.</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39938" name="Picture 2" descr="http://t1.gstatic.com/images?q=tbn:ANd9GcQCJJFpCZHSEOaoQOBT0UK-SyuruPnIGtu-R6bR59kOMEWZs761WA"/>
          <p:cNvPicPr>
            <a:picLocks noChangeAspect="1" noChangeArrowheads="1"/>
          </p:cNvPicPr>
          <p:nvPr/>
        </p:nvPicPr>
        <p:blipFill>
          <a:blip r:embed="rId2" cstate="print"/>
          <a:srcRect/>
          <a:stretch>
            <a:fillRect/>
          </a:stretch>
        </p:blipFill>
        <p:spPr bwMode="auto">
          <a:xfrm>
            <a:off x="304800" y="2133600"/>
            <a:ext cx="4650261" cy="26955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800600" cy="923330"/>
          </a:xfrm>
          <a:prstGeom prst="rect">
            <a:avLst/>
          </a:prstGeom>
          <a:noFill/>
        </p:spPr>
        <p:txBody>
          <a:bodyPr wrap="square" rtlCol="0">
            <a:spAutoFit/>
          </a:bodyPr>
          <a:lstStyle/>
          <a:p>
            <a:pPr algn="ctr"/>
            <a:r>
              <a:rPr lang="en-US" sz="5400" dirty="0" smtClean="0">
                <a:latin typeface="Comic Sans MS" pitchFamily="66" charset="0"/>
              </a:rPr>
              <a:t>Rattlesnake</a:t>
            </a:r>
            <a:endParaRPr lang="en-US" sz="5400" dirty="0">
              <a:latin typeface="Comic Sans MS" pitchFamily="66" charset="0"/>
            </a:endParaRPr>
          </a:p>
        </p:txBody>
      </p:sp>
      <p:sp>
        <p:nvSpPr>
          <p:cNvPr id="1027" name="Rectangle 3"/>
          <p:cNvSpPr>
            <a:spLocks noChangeArrowheads="1"/>
          </p:cNvSpPr>
          <p:nvPr/>
        </p:nvSpPr>
        <p:spPr bwMode="auto">
          <a:xfrm>
            <a:off x="5029200" y="1348770"/>
            <a:ext cx="4114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dirty="0" smtClean="0">
                <a:latin typeface="Comic Sans MS" pitchFamily="66" charset="0"/>
              </a:rPr>
              <a:t>	All rattlesnakes are brown, gray, or tan.  They live in deserts in the Western United States.  Rattlesnakes eat small animals, mice, and birds. </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They can eat something bigger than its head.  </a:t>
            </a:r>
            <a:r>
              <a:rPr lang="en-US" sz="2400" dirty="0" smtClean="0">
                <a:latin typeface="Comic Sans MS" pitchFamily="66" charset="0"/>
                <a:ea typeface="Calibri" pitchFamily="34" charset="0"/>
                <a:cs typeface="Times New Roman" pitchFamily="18" charset="0"/>
              </a:rPr>
              <a:t>They do not have ears and cannot hear most  sounds.</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3074" name="Picture 2" descr="rattlesnake-ecard.jpg"/>
          <p:cNvPicPr>
            <a:picLocks noChangeAspect="1" noChangeArrowheads="1"/>
          </p:cNvPicPr>
          <p:nvPr/>
        </p:nvPicPr>
        <p:blipFill>
          <a:blip r:embed="rId2" cstate="print"/>
          <a:srcRect/>
          <a:stretch>
            <a:fillRect/>
          </a:stretch>
        </p:blipFill>
        <p:spPr bwMode="auto">
          <a:xfrm>
            <a:off x="304800" y="2057400"/>
            <a:ext cx="4476750" cy="28575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800600" cy="923330"/>
          </a:xfrm>
          <a:prstGeom prst="rect">
            <a:avLst/>
          </a:prstGeom>
          <a:noFill/>
        </p:spPr>
        <p:txBody>
          <a:bodyPr wrap="square" rtlCol="0">
            <a:spAutoFit/>
          </a:bodyPr>
          <a:lstStyle/>
          <a:p>
            <a:pPr algn="ctr"/>
            <a:r>
              <a:rPr lang="en-US" sz="5400" dirty="0" smtClean="0">
                <a:latin typeface="Comic Sans MS" pitchFamily="66" charset="0"/>
              </a:rPr>
              <a:t>Archerfish</a:t>
            </a:r>
            <a:endParaRPr lang="en-US" sz="5400" dirty="0">
              <a:latin typeface="Comic Sans MS" pitchFamily="66" charset="0"/>
            </a:endParaRPr>
          </a:p>
        </p:txBody>
      </p:sp>
      <p:sp>
        <p:nvSpPr>
          <p:cNvPr id="1027" name="Rectangle 3"/>
          <p:cNvSpPr>
            <a:spLocks noChangeArrowheads="1"/>
          </p:cNvSpPr>
          <p:nvPr/>
        </p:nvSpPr>
        <p:spPr bwMode="auto">
          <a:xfrm>
            <a:off x="5029200" y="1718101"/>
            <a:ext cx="4114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dirty="0" smtClean="0">
                <a:latin typeface="Comic Sans MS" pitchFamily="66" charset="0"/>
              </a:rPr>
              <a:t>	Archerfish are silver fish with black stripes and can grow 8 inches long. </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They  shoot insects with a stream of water before they eat them.  Archerfish live in oceans or lakes in India and Southeast Asia. </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37890" name="Picture 2" descr="http://t0.gstatic.com/images?q=tbn:ANd9GcRF4-VQQgjXa3uJnSPHnVIgMpqIVFOPwjNsSKNgSUYBwJvue_0-Gg"/>
          <p:cNvPicPr>
            <a:picLocks noChangeAspect="1" noChangeArrowheads="1"/>
          </p:cNvPicPr>
          <p:nvPr/>
        </p:nvPicPr>
        <p:blipFill>
          <a:blip r:embed="rId2" cstate="print"/>
          <a:srcRect/>
          <a:stretch>
            <a:fillRect/>
          </a:stretch>
        </p:blipFill>
        <p:spPr bwMode="auto">
          <a:xfrm>
            <a:off x="457200" y="2057400"/>
            <a:ext cx="4094669" cy="306705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038600" cy="923330"/>
          </a:xfrm>
          <a:prstGeom prst="rect">
            <a:avLst/>
          </a:prstGeom>
          <a:noFill/>
        </p:spPr>
        <p:txBody>
          <a:bodyPr wrap="square" rtlCol="0">
            <a:spAutoFit/>
          </a:bodyPr>
          <a:lstStyle/>
          <a:p>
            <a:pPr algn="ctr"/>
            <a:r>
              <a:rPr lang="en-US" sz="5400" dirty="0" smtClean="0">
                <a:latin typeface="Comic Sans MS" pitchFamily="66" charset="0"/>
              </a:rPr>
              <a:t>Anteater</a:t>
            </a:r>
            <a:endParaRPr lang="en-US" sz="5400" dirty="0">
              <a:latin typeface="Comic Sans MS" pitchFamily="66" charset="0"/>
            </a:endParaRPr>
          </a:p>
        </p:txBody>
      </p:sp>
      <p:sp>
        <p:nvSpPr>
          <p:cNvPr id="1027" name="Rectangle 3"/>
          <p:cNvSpPr>
            <a:spLocks noChangeArrowheads="1"/>
          </p:cNvSpPr>
          <p:nvPr/>
        </p:nvSpPr>
        <p:spPr bwMode="auto">
          <a:xfrm>
            <a:off x="5029200" y="1718102"/>
            <a:ext cx="4114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dirty="0" smtClean="0">
                <a:latin typeface="Comic Sans MS" pitchFamily="66" charset="0"/>
              </a:rPr>
              <a:t>	Anteaters are nocturnal mammals who live in South America.  They have a long snout, a long tongue and claws for hunting ants and termites. </a:t>
            </a:r>
            <a:r>
              <a:rPr kumimoji="0" lang="en-US" sz="240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They can eat over 30,000 bugs a day.</a:t>
            </a:r>
            <a:endParaRPr kumimoji="0" lang="en-US" sz="240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Comic Sans MS" pitchFamily="66" charset="0"/>
            </a:endParaRPr>
          </a:p>
        </p:txBody>
      </p:sp>
      <p:pic>
        <p:nvPicPr>
          <p:cNvPr id="40962" name="Picture 2" descr="http://www.gusmcoy.com/wp-content/uploads/2010/10/Giant-anteater-405911-Copy.jpg"/>
          <p:cNvPicPr>
            <a:picLocks noChangeAspect="1" noChangeArrowheads="1"/>
          </p:cNvPicPr>
          <p:nvPr/>
        </p:nvPicPr>
        <p:blipFill>
          <a:blip r:embed="rId2" cstate="print"/>
          <a:srcRect/>
          <a:stretch>
            <a:fillRect/>
          </a:stretch>
        </p:blipFill>
        <p:spPr bwMode="auto">
          <a:xfrm>
            <a:off x="533400" y="1981200"/>
            <a:ext cx="4246321" cy="28384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Helpful Websites:</a:t>
            </a:r>
            <a:endParaRPr lang="en-US" dirty="0">
              <a:latin typeface="Comic Sans MS" pitchFamily="66" charset="0"/>
            </a:endParaRPr>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2514600" y="1828800"/>
            <a:ext cx="3257550" cy="1981200"/>
          </a:xfrm>
          <a:prstGeom prst="rect">
            <a:avLst/>
          </a:prstGeom>
          <a:noFill/>
          <a:ln w="9525">
            <a:noFill/>
            <a:miter lim="800000"/>
            <a:headEnd/>
            <a:tailEnd/>
          </a:ln>
        </p:spPr>
      </p:pic>
      <p:pic>
        <p:nvPicPr>
          <p:cNvPr id="1027" name="Picture 3">
            <a:hlinkClick r:id="rId4"/>
          </p:cNvPr>
          <p:cNvPicPr>
            <a:picLocks noChangeAspect="1" noChangeArrowheads="1"/>
          </p:cNvPicPr>
          <p:nvPr/>
        </p:nvPicPr>
        <p:blipFill>
          <a:blip r:embed="rId5" cstate="print"/>
          <a:srcRect/>
          <a:stretch>
            <a:fillRect/>
          </a:stretch>
        </p:blipFill>
        <p:spPr bwMode="auto">
          <a:xfrm>
            <a:off x="2819400" y="3505200"/>
            <a:ext cx="3047999" cy="225014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990600"/>
            <a:ext cx="2971800" cy="923330"/>
          </a:xfrm>
          <a:prstGeom prst="rect">
            <a:avLst/>
          </a:prstGeom>
          <a:noFill/>
        </p:spPr>
        <p:txBody>
          <a:bodyPr wrap="square" rtlCol="0">
            <a:spAutoFit/>
          </a:bodyPr>
          <a:lstStyle/>
          <a:p>
            <a:pPr algn="ctr"/>
            <a:r>
              <a:rPr lang="en-US" sz="5400" dirty="0" smtClean="0">
                <a:latin typeface="Comic Sans MS" pitchFamily="66" charset="0"/>
              </a:rPr>
              <a:t>Raccoon</a:t>
            </a:r>
            <a:endParaRPr lang="en-US" sz="5400" dirty="0">
              <a:latin typeface="Comic Sans MS" pitchFamily="66" charset="0"/>
            </a:endParaRPr>
          </a:p>
        </p:txBody>
      </p:sp>
      <p:sp>
        <p:nvSpPr>
          <p:cNvPr id="1027" name="Rectangle 3"/>
          <p:cNvSpPr>
            <a:spLocks noChangeArrowheads="1"/>
          </p:cNvSpPr>
          <p:nvPr/>
        </p:nvSpPr>
        <p:spPr bwMode="auto">
          <a:xfrm>
            <a:off x="4724400" y="838200"/>
            <a:ext cx="4267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Raccoons have a black</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mask and </a:t>
            </a:r>
            <a:r>
              <a:rPr lang="en-US" sz="2400" dirty="0" smtClean="0">
                <a:latin typeface="Comic Sans MS" pitchFamily="66" charset="0"/>
                <a:ea typeface="Calibri" pitchFamily="34" charset="0"/>
                <a:cs typeface="Times New Roman" pitchFamily="18" charset="0"/>
              </a:rPr>
              <a:t>a</a:t>
            </a: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ringed tail.  They can live almost anywhere in the United States,</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because</a:t>
            </a:r>
            <a:r>
              <a:rPr lang="en-US" sz="2400" dirty="0" smtClean="0">
                <a:latin typeface="Comic Sans MS" pitchFamily="66" charset="0"/>
              </a:rPr>
              <a:t> they will eat almost anything—fish, mice, insects, eggs, and  trash. Raccoons sometimes "wash" their food very fast by dunking it in water before eating. They are nocturnal which means they go out at night.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8" name="Picture 7"/>
          <p:cNvPicPr/>
          <p:nvPr/>
        </p:nvPicPr>
        <p:blipFill>
          <a:blip r:embed="rId2" cstate="print"/>
          <a:srcRect/>
          <a:stretch>
            <a:fillRect/>
          </a:stretch>
        </p:blipFill>
        <p:spPr bwMode="auto">
          <a:xfrm>
            <a:off x="533400" y="1905000"/>
            <a:ext cx="4038600" cy="304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990600"/>
            <a:ext cx="2971800" cy="923330"/>
          </a:xfrm>
          <a:prstGeom prst="rect">
            <a:avLst/>
          </a:prstGeom>
          <a:noFill/>
        </p:spPr>
        <p:txBody>
          <a:bodyPr wrap="square" rtlCol="0">
            <a:spAutoFit/>
          </a:bodyPr>
          <a:lstStyle/>
          <a:p>
            <a:pPr algn="ctr"/>
            <a:r>
              <a:rPr lang="en-US" sz="5400" dirty="0" smtClean="0">
                <a:latin typeface="Comic Sans MS" pitchFamily="66" charset="0"/>
              </a:rPr>
              <a:t>Starfish</a:t>
            </a:r>
            <a:endParaRPr lang="en-US" sz="5400" dirty="0">
              <a:latin typeface="Comic Sans MS" pitchFamily="66" charset="0"/>
            </a:endParaRPr>
          </a:p>
        </p:txBody>
      </p:sp>
      <p:sp>
        <p:nvSpPr>
          <p:cNvPr id="1027" name="Rectangle 3"/>
          <p:cNvSpPr>
            <a:spLocks noChangeArrowheads="1"/>
          </p:cNvSpPr>
          <p:nvPr/>
        </p:nvSpPr>
        <p:spPr bwMode="auto">
          <a:xfrm>
            <a:off x="4724400" y="1219200"/>
            <a:ext cx="39624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The Starfish, also called the sea star has five arms and looks like a star.</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Starfish can be many colors—white, green blue or red. </a:t>
            </a: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They live in the ocean like fish, but they are not a fish at all. </a:t>
            </a:r>
            <a:r>
              <a:rPr lang="en-US" sz="2400" dirty="0" smtClean="0">
                <a:latin typeface="Comic Sans MS" pitchFamily="66" charset="0"/>
                <a:ea typeface="Calibri" pitchFamily="34" charset="0"/>
                <a:cs typeface="Times New Roman" pitchFamily="18" charset="0"/>
              </a:rPr>
              <a:t>T</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hey eat clams and </a:t>
            </a:r>
            <a:r>
              <a:rPr lang="en-US" sz="2400" dirty="0" smtClean="0">
                <a:latin typeface="Comic Sans MS" pitchFamily="66" charset="0"/>
                <a:ea typeface="Calibri" pitchFamily="34" charset="0"/>
                <a:cs typeface="Times New Roman" pitchFamily="18" charset="0"/>
              </a:rPr>
              <a:t>oysters. </a:t>
            </a:r>
            <a:r>
              <a:rPr lang="en-US" sz="2400" dirty="0" smtClean="0">
                <a:latin typeface="Comic Sans MS" pitchFamily="66" charset="0"/>
              </a:rPr>
              <a:t>Sea stars have no brains and no blood.</a:t>
            </a: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16386" name="Picture 2" descr="Photo: A sea star seems to glow with its bright red color"/>
          <p:cNvPicPr>
            <a:picLocks noChangeAspect="1" noChangeArrowheads="1"/>
          </p:cNvPicPr>
          <p:nvPr/>
        </p:nvPicPr>
        <p:blipFill>
          <a:blip r:embed="rId2" cstate="print"/>
          <a:srcRect/>
          <a:stretch>
            <a:fillRect/>
          </a:stretch>
        </p:blipFill>
        <p:spPr bwMode="auto">
          <a:xfrm>
            <a:off x="304800" y="1981200"/>
            <a:ext cx="4343400" cy="32575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990600"/>
            <a:ext cx="2971800" cy="923330"/>
          </a:xfrm>
          <a:prstGeom prst="rect">
            <a:avLst/>
          </a:prstGeom>
          <a:noFill/>
        </p:spPr>
        <p:txBody>
          <a:bodyPr wrap="square" rtlCol="0">
            <a:spAutoFit/>
          </a:bodyPr>
          <a:lstStyle/>
          <a:p>
            <a:pPr algn="ctr"/>
            <a:r>
              <a:rPr lang="en-US" sz="5400" dirty="0" smtClean="0">
                <a:latin typeface="Comic Sans MS" pitchFamily="66" charset="0"/>
              </a:rPr>
              <a:t>Owl</a:t>
            </a:r>
            <a:endParaRPr lang="en-US" sz="5400" dirty="0">
              <a:latin typeface="Comic Sans MS" pitchFamily="66" charset="0"/>
            </a:endParaRPr>
          </a:p>
        </p:txBody>
      </p:sp>
      <p:sp>
        <p:nvSpPr>
          <p:cNvPr id="1027" name="Rectangle 3"/>
          <p:cNvSpPr>
            <a:spLocks noChangeArrowheads="1"/>
          </p:cNvSpPr>
          <p:nvPr/>
        </p:nvSpPr>
        <p:spPr bwMode="auto">
          <a:xfrm>
            <a:off x="4724400" y="1143000"/>
            <a:ext cx="3886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Owls are strong birds</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with flat faces, large eyes, and small beaks.  They live all over North and South America </a:t>
            </a:r>
            <a:r>
              <a:rPr lang="en-US" sz="2400" dirty="0" smtClean="0">
                <a:latin typeface="Comic Sans MS" pitchFamily="66" charset="0"/>
                <a:ea typeface="Calibri" pitchFamily="34" charset="0"/>
                <a:cs typeface="Times New Roman" pitchFamily="18" charset="0"/>
              </a:rPr>
              <a:t>and build their nests in trees. Owls hunt small mammals, insects, and other birds at night. </a:t>
            </a:r>
            <a:r>
              <a:rPr lang="en-US" sz="2400" dirty="0">
                <a:latin typeface="Comic Sans MS" pitchFamily="66" charset="0"/>
              </a:rPr>
              <a:t>T</a:t>
            </a:r>
            <a:r>
              <a:rPr lang="en-US" sz="2400" dirty="0" smtClean="0">
                <a:latin typeface="Comic Sans MS" pitchFamily="66" charset="0"/>
              </a:rPr>
              <a:t>hey can be heard singing, "</a:t>
            </a:r>
            <a:r>
              <a:rPr lang="en-US" sz="2400" dirty="0" err="1" smtClean="0">
                <a:latin typeface="Comic Sans MS" pitchFamily="66" charset="0"/>
              </a:rPr>
              <a:t>Hoo</a:t>
            </a:r>
            <a:r>
              <a:rPr lang="en-US" sz="2400" dirty="0" smtClean="0">
                <a:latin typeface="Comic Sans MS" pitchFamily="66" charset="0"/>
              </a:rPr>
              <a:t> </a:t>
            </a:r>
            <a:r>
              <a:rPr lang="en-US" sz="2400" dirty="0" err="1" smtClean="0">
                <a:latin typeface="Comic Sans MS" pitchFamily="66" charset="0"/>
              </a:rPr>
              <a:t>hoo</a:t>
            </a:r>
            <a:r>
              <a:rPr lang="en-US" sz="2400" dirty="0" smtClean="0">
                <a:latin typeface="Comic Sans MS" pitchFamily="66"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4098" name="Picture 2" descr="C:\Documents and Settings\yolguin\Local Settings\Temporary Internet Files\Content.IE5\Z9OF38BM\MP900438765[1].jpg"/>
          <p:cNvPicPr>
            <a:picLocks noChangeAspect="1" noChangeArrowheads="1"/>
          </p:cNvPicPr>
          <p:nvPr/>
        </p:nvPicPr>
        <p:blipFill>
          <a:blip r:embed="rId2" cstate="print"/>
          <a:srcRect/>
          <a:stretch>
            <a:fillRect/>
          </a:stretch>
        </p:blipFill>
        <p:spPr bwMode="auto">
          <a:xfrm>
            <a:off x="381000" y="1905000"/>
            <a:ext cx="4286402" cy="3733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267200" cy="923330"/>
          </a:xfrm>
          <a:prstGeom prst="rect">
            <a:avLst/>
          </a:prstGeom>
          <a:noFill/>
        </p:spPr>
        <p:txBody>
          <a:bodyPr wrap="square" rtlCol="0">
            <a:spAutoFit/>
          </a:bodyPr>
          <a:lstStyle/>
          <a:p>
            <a:pPr algn="ctr"/>
            <a:r>
              <a:rPr lang="en-US" sz="5400" dirty="0" smtClean="0">
                <a:latin typeface="Comic Sans MS" pitchFamily="66" charset="0"/>
              </a:rPr>
              <a:t>Grizzly Bear</a:t>
            </a:r>
            <a:endParaRPr lang="en-US" sz="5400" dirty="0">
              <a:latin typeface="Comic Sans MS" pitchFamily="66" charset="0"/>
            </a:endParaRPr>
          </a:p>
        </p:txBody>
      </p:sp>
      <p:sp>
        <p:nvSpPr>
          <p:cNvPr id="1027" name="Rectangle 3"/>
          <p:cNvSpPr>
            <a:spLocks noChangeArrowheads="1"/>
          </p:cNvSpPr>
          <p:nvPr/>
        </p:nvSpPr>
        <p:spPr bwMode="auto">
          <a:xfrm>
            <a:off x="4724400" y="1403865"/>
            <a:ext cx="38862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dirty="0" smtClean="0">
                <a:latin typeface="Comic Sans MS" pitchFamily="66" charset="0"/>
              </a:rPr>
              <a:t>	Grizzly bears are large bears with brown or black fur.  They can stand up to 8 feet tall. Grizzly bears live in the forests, tundra, </a:t>
            </a:r>
            <a:r>
              <a:rPr lang="en-US" sz="2400" dirty="0">
                <a:latin typeface="Comic Sans MS" pitchFamily="66" charset="0"/>
              </a:rPr>
              <a:t>and river </a:t>
            </a:r>
            <a:r>
              <a:rPr lang="en-US" sz="2400" dirty="0" smtClean="0">
                <a:latin typeface="Comic Sans MS" pitchFamily="66" charset="0"/>
              </a:rPr>
              <a:t>valleys of North America. Grizzly </a:t>
            </a:r>
            <a:r>
              <a:rPr lang="en-US" sz="2400" dirty="0">
                <a:latin typeface="Comic Sans MS" pitchFamily="66" charset="0"/>
              </a:rPr>
              <a:t>bears have a </a:t>
            </a:r>
            <a:r>
              <a:rPr lang="en-US" sz="2400" dirty="0" smtClean="0">
                <a:latin typeface="Comic Sans MS" pitchFamily="66" charset="0"/>
              </a:rPr>
              <a:t>great sense of smell. They smell </a:t>
            </a:r>
            <a:r>
              <a:rPr lang="en-US" sz="2400" dirty="0">
                <a:latin typeface="Comic Sans MS" pitchFamily="66" charset="0"/>
              </a:rPr>
              <a:t>food from miles </a:t>
            </a:r>
            <a:r>
              <a:rPr lang="en-US" sz="2400" dirty="0" smtClean="0">
                <a:latin typeface="Comic Sans MS" pitchFamily="66" charset="0"/>
              </a:rPr>
              <a:t>away.</a:t>
            </a: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5124" name="Picture 4" descr="Grizzly bear"/>
          <p:cNvPicPr>
            <a:picLocks noChangeAspect="1" noChangeArrowheads="1"/>
          </p:cNvPicPr>
          <p:nvPr/>
        </p:nvPicPr>
        <p:blipFill>
          <a:blip r:embed="rId2" cstate="print"/>
          <a:srcRect/>
          <a:stretch>
            <a:fillRect/>
          </a:stretch>
        </p:blipFill>
        <p:spPr bwMode="auto">
          <a:xfrm>
            <a:off x="0" y="2286000"/>
            <a:ext cx="4762500" cy="28575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267200" cy="923330"/>
          </a:xfrm>
          <a:prstGeom prst="rect">
            <a:avLst/>
          </a:prstGeom>
          <a:noFill/>
        </p:spPr>
        <p:txBody>
          <a:bodyPr wrap="square" rtlCol="0">
            <a:spAutoFit/>
          </a:bodyPr>
          <a:lstStyle/>
          <a:p>
            <a:pPr algn="ctr"/>
            <a:r>
              <a:rPr lang="en-US" sz="5400" dirty="0" smtClean="0">
                <a:latin typeface="Comic Sans MS" pitchFamily="66" charset="0"/>
              </a:rPr>
              <a:t>Tiger</a:t>
            </a:r>
            <a:endParaRPr lang="en-US" sz="5400" dirty="0">
              <a:latin typeface="Comic Sans MS" pitchFamily="66" charset="0"/>
            </a:endParaRPr>
          </a:p>
        </p:txBody>
      </p:sp>
      <p:sp>
        <p:nvSpPr>
          <p:cNvPr id="1027" name="Rectangle 3"/>
          <p:cNvSpPr>
            <a:spLocks noChangeArrowheads="1"/>
          </p:cNvSpPr>
          <p:nvPr/>
        </p:nvSpPr>
        <p:spPr bwMode="auto">
          <a:xfrm>
            <a:off x="4953000" y="946666"/>
            <a:ext cx="3886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The tiger is a cat with an orange</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body and black stripes.  Tigers are very strong and weigh up to 420 pounds. They live in Asia. Tigers are carnivores that hunt and eat other animals.  But, they can survive up to three weeks without food.</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6146" name="Picture 2" descr="C:\Documents and Settings\yolguin\Local Settings\Temporary Internet Files\Content.IE5\WJ170RKQ\MP900180718[1].jpg"/>
          <p:cNvPicPr>
            <a:picLocks noChangeAspect="1" noChangeArrowheads="1"/>
          </p:cNvPicPr>
          <p:nvPr/>
        </p:nvPicPr>
        <p:blipFill>
          <a:blip r:embed="rId2" cstate="print"/>
          <a:srcRect/>
          <a:stretch>
            <a:fillRect/>
          </a:stretch>
        </p:blipFill>
        <p:spPr bwMode="auto">
          <a:xfrm>
            <a:off x="304800" y="2362200"/>
            <a:ext cx="4641624" cy="304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838200"/>
            <a:ext cx="6934200" cy="923330"/>
          </a:xfrm>
          <a:prstGeom prst="rect">
            <a:avLst/>
          </a:prstGeom>
          <a:noFill/>
        </p:spPr>
        <p:txBody>
          <a:bodyPr wrap="square" rtlCol="0">
            <a:spAutoFit/>
          </a:bodyPr>
          <a:lstStyle/>
          <a:p>
            <a:pPr algn="ctr"/>
            <a:r>
              <a:rPr lang="en-US" sz="5400" dirty="0" smtClean="0">
                <a:latin typeface="Comic Sans MS" pitchFamily="66" charset="0"/>
              </a:rPr>
              <a:t>African Elephant</a:t>
            </a:r>
            <a:endParaRPr lang="en-US" sz="5400" dirty="0">
              <a:latin typeface="Comic Sans MS" pitchFamily="66" charset="0"/>
            </a:endParaRPr>
          </a:p>
        </p:txBody>
      </p:sp>
      <p:sp>
        <p:nvSpPr>
          <p:cNvPr id="1027" name="Rectangle 3"/>
          <p:cNvSpPr>
            <a:spLocks noChangeArrowheads="1"/>
          </p:cNvSpPr>
          <p:nvPr/>
        </p:nvSpPr>
        <p:spPr bwMode="auto">
          <a:xfrm>
            <a:off x="4648200" y="2057400"/>
            <a:ext cx="4114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African Elephants </a:t>
            </a:r>
            <a:r>
              <a:rPr lang="en-US" sz="2400" dirty="0" smtClean="0">
                <a:latin typeface="Comic Sans MS" pitchFamily="66" charset="0"/>
                <a:ea typeface="Calibri" pitchFamily="34" charset="0"/>
                <a:cs typeface="Times New Roman" pitchFamily="18" charset="0"/>
              </a:rPr>
              <a:t>live in Africa and weigh more than six tons.  They can eat 300 pounds of</a:t>
            </a:r>
            <a:r>
              <a:rPr lang="en-US" sz="2400" dirty="0" smtClean="0">
                <a:latin typeface="Comic Sans MS" pitchFamily="66" charset="0"/>
              </a:rPr>
              <a:t> roots, leaves, fruit, grass, and bark every day.  Elephants tusks help them like a tool. The elephant</a:t>
            </a: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uses it’s nose</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to take a bath.</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7171" name="Picture 3" descr="C:\Documents and Settings\yolguin\Local Settings\Temporary Internet Files\Content.IE5\WJ170RKQ\MP900427751[1].jpg"/>
          <p:cNvPicPr>
            <a:picLocks noChangeAspect="1" noChangeArrowheads="1"/>
          </p:cNvPicPr>
          <p:nvPr/>
        </p:nvPicPr>
        <p:blipFill>
          <a:blip r:embed="rId2" cstate="print"/>
          <a:srcRect/>
          <a:stretch>
            <a:fillRect/>
          </a:stretch>
        </p:blipFill>
        <p:spPr bwMode="auto">
          <a:xfrm>
            <a:off x="1219200" y="1828800"/>
            <a:ext cx="3095997" cy="454849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267200" cy="923330"/>
          </a:xfrm>
          <a:prstGeom prst="rect">
            <a:avLst/>
          </a:prstGeom>
          <a:noFill/>
        </p:spPr>
        <p:txBody>
          <a:bodyPr wrap="square" rtlCol="0">
            <a:spAutoFit/>
          </a:bodyPr>
          <a:lstStyle/>
          <a:p>
            <a:pPr algn="ctr"/>
            <a:r>
              <a:rPr lang="en-US" sz="5400" dirty="0" smtClean="0">
                <a:latin typeface="Comic Sans MS" pitchFamily="66" charset="0"/>
              </a:rPr>
              <a:t>Lion</a:t>
            </a:r>
            <a:endParaRPr lang="en-US" sz="5400" dirty="0">
              <a:latin typeface="Comic Sans MS" pitchFamily="66" charset="0"/>
            </a:endParaRPr>
          </a:p>
        </p:txBody>
      </p:sp>
      <p:sp>
        <p:nvSpPr>
          <p:cNvPr id="1027" name="Rectangle 3"/>
          <p:cNvSpPr>
            <a:spLocks noChangeArrowheads="1"/>
          </p:cNvSpPr>
          <p:nvPr/>
        </p:nvSpPr>
        <p:spPr bwMode="auto">
          <a:xfrm>
            <a:off x="5029200" y="1632465"/>
            <a:ext cx="4114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latin typeface="Comic Sans MS" pitchFamily="66" charset="0"/>
              </a:rPr>
              <a:t>	Lions are cats who live together in groups called prides.  They live in Africa. A lion will eat 15 pounds  of meat each day. The male lion has the mane and the female does not. A male lion’s roar can be heard up to five miles away.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Comic Sans MS" pitchFamily="66" charset="0"/>
            </a:endParaRPr>
          </a:p>
        </p:txBody>
      </p:sp>
      <p:pic>
        <p:nvPicPr>
          <p:cNvPr id="7170" name="Picture 2" descr="C:\Documents and Settings\yolguin\Local Settings\Temporary Internet Files\Content.IE5\7E19QKSI\MP900406698[1].jpg"/>
          <p:cNvPicPr>
            <a:picLocks noChangeAspect="1" noChangeArrowheads="1"/>
          </p:cNvPicPr>
          <p:nvPr/>
        </p:nvPicPr>
        <p:blipFill>
          <a:blip r:embed="rId2" cstate="print"/>
          <a:srcRect/>
          <a:stretch>
            <a:fillRect/>
          </a:stretch>
        </p:blipFill>
        <p:spPr bwMode="auto">
          <a:xfrm>
            <a:off x="304800" y="2057400"/>
            <a:ext cx="4572000" cy="304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105</Words>
  <Application>Microsoft Office PowerPoint</Application>
  <PresentationFormat>On-screen Show (4:3)</PresentationFormat>
  <Paragraphs>69</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First Grade:  Unit 2</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Helpful Websites:</vt:lpstr>
    </vt:vector>
  </TitlesOfParts>
  <Company>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dc:creator>
  <cp:lastModifiedBy>st</cp:lastModifiedBy>
  <cp:revision>37</cp:revision>
  <dcterms:created xsi:type="dcterms:W3CDTF">2012-05-22T15:05:58Z</dcterms:created>
  <dcterms:modified xsi:type="dcterms:W3CDTF">2013-10-10T18:19:06Z</dcterms:modified>
</cp:coreProperties>
</file>