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5" r:id="rId29"/>
    <p:sldId id="303" r:id="rId30"/>
    <p:sldId id="30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6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A02F-250B-4AB4-91E7-3752D34645DD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3680F-3D8B-412F-9D8B-4AA80468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680F-3D8B-412F-9D8B-4AA804687D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AE87-51E4-479A-8653-B81F29D59DF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131C-E76C-4E00-AE89-CE71A1D80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Fourth Grade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Domain Specific Words</a:t>
            </a:r>
            <a:br>
              <a:rPr lang="en-US" dirty="0" smtClean="0"/>
            </a:br>
            <a:r>
              <a:rPr lang="en-US" sz="3200" dirty="0" smtClean="0"/>
              <a:t>L thru 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317147">
            <a:off x="608725" y="364004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Work in Progress</a:t>
            </a:r>
            <a:endParaRPr lang="en-US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problem/solution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text structure that describes a problem and solution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RI.4.5</a:t>
            </a:r>
          </a:p>
          <a:p>
            <a:pPr algn="r"/>
            <a:r>
              <a:rPr lang="en-US" dirty="0" smtClean="0"/>
              <a:t>RI.5.5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 descr="http://crazyspeechworld.com/wp-content/uploads/2012/12/bear1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62200"/>
            <a:ext cx="5334000" cy="39659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procedure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way of doing something;</a:t>
            </a:r>
          </a:p>
          <a:p>
            <a:r>
              <a:rPr lang="en-US" sz="2800" dirty="0" smtClean="0"/>
              <a:t>a series of actions, usually</a:t>
            </a:r>
          </a:p>
          <a:p>
            <a:r>
              <a:rPr lang="en-US" sz="2800" dirty="0" smtClean="0"/>
              <a:t>carried out in a set order, to</a:t>
            </a:r>
          </a:p>
          <a:p>
            <a:r>
              <a:rPr lang="en-US" sz="2800" dirty="0" smtClean="0"/>
              <a:t>accomplish a particular goal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RI.4.3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2" name="Picture 2" descr="https://mcdn1.teacherspayteachers.com/thumbitem/Morning-Procedures-Poster-Freebie/original-28861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6953">
            <a:off x="4719415" y="1381505"/>
            <a:ext cx="3124200" cy="4157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https://s-media-cache-ak0.pinimg.com/236x/f4/4e/3a/f44e3a3bc5ed8eaf6518b73dd49ce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505200"/>
            <a:ext cx="1905828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progressive verb tense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600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Describe ongoing actions in the</a:t>
            </a:r>
          </a:p>
          <a:p>
            <a:r>
              <a:rPr lang="en-US" sz="2800" dirty="0" smtClean="0"/>
              <a:t>present, past or future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L.4.1b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298" name="Picture 2" descr="http://image.slidesharecdn.com/ch1-110117151138-phpapp01/95/chapter-1-overview-of-verb-tenses-3-728.jpg?cb=1295277249"/>
          <p:cNvPicPr>
            <a:picLocks noChangeAspect="1" noChangeArrowheads="1"/>
          </p:cNvPicPr>
          <p:nvPr/>
        </p:nvPicPr>
        <p:blipFill>
          <a:blip r:embed="rId3" cstate="print"/>
          <a:srcRect l="4396" t="19414" r="7692" b="23443"/>
          <a:stretch>
            <a:fillRect/>
          </a:stretch>
        </p:blipFill>
        <p:spPr bwMode="auto">
          <a:xfrm>
            <a:off x="1524000" y="3124200"/>
            <a:ext cx="6019800" cy="29346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pronunciation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L.4.4c</a:t>
            </a:r>
          </a:p>
          <a:p>
            <a:pPr algn="r"/>
            <a:r>
              <a:rPr lang="en-US" dirty="0" smtClean="0"/>
              <a:t>L.5.4c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1447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particular way that a word or phrase sounds when said out loud</a:t>
            </a:r>
            <a:endParaRPr lang="en-US" sz="2800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5863">
            <a:off x="1154710" y="3289819"/>
            <a:ext cx="2790334" cy="12277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343400"/>
            <a:ext cx="4259507" cy="1438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proverb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L.4.5b</a:t>
            </a:r>
          </a:p>
          <a:p>
            <a:pPr algn="r"/>
            <a:r>
              <a:rPr lang="en-US" dirty="0" smtClean="0"/>
              <a:t>L.5.5b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Short sentence that people often quote, because it gives advice or tells you something about life</a:t>
            </a:r>
            <a:endParaRPr lang="en-US" sz="2800" dirty="0"/>
          </a:p>
        </p:txBody>
      </p:sp>
      <p:pic>
        <p:nvPicPr>
          <p:cNvPr id="63490" name="Picture 2" descr="http://www.quotescover.com/wp-content/uploads/You-never-know-what-you__quotes-by-Russian-proverb-49.png"/>
          <p:cNvPicPr>
            <a:picLocks noChangeAspect="1" noChangeArrowheads="1"/>
          </p:cNvPicPr>
          <p:nvPr/>
        </p:nvPicPr>
        <p:blipFill>
          <a:blip r:embed="rId3" cstate="print"/>
          <a:srcRect l="20513" t="7692" r="20513" b="12821"/>
          <a:stretch>
            <a:fillRect/>
          </a:stretch>
        </p:blipFill>
        <p:spPr bwMode="auto">
          <a:xfrm>
            <a:off x="685800" y="2971800"/>
            <a:ext cx="2286000" cy="3081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4" name="Picture 6" descr="http://www.fvmontessori.com/wp-content/uploads/2011/01/misc_butterfly_drawings_proverb-350x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276600"/>
            <a:ext cx="461818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6" name="Picture 8" descr="https://encrypted-tbn3.gstatic.com/images?q=tbn:ANd9GcSBsGmbhR_emvjNV1Vvv8Pq3a0beFU9aQCPhJ7HGA_twWoC5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514600"/>
            <a:ext cx="1600200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quest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RL.4.9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1447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long and difficult search for something</a:t>
            </a:r>
            <a:endParaRPr lang="en-US" sz="2800" dirty="0"/>
          </a:p>
        </p:txBody>
      </p:sp>
      <p:pic>
        <p:nvPicPr>
          <p:cNvPr id="67586" name="Picture 2" descr="http://upload.wikimedia.org/wikipedia/commons/1/1f/Theodor_Kittelsen,_Soria_Moria.jpg"/>
          <p:cNvPicPr>
            <a:picLocks noChangeAspect="1" noChangeArrowheads="1"/>
          </p:cNvPicPr>
          <p:nvPr/>
        </p:nvPicPr>
        <p:blipFill>
          <a:blip r:embed="rId3" cstate="print"/>
          <a:srcRect r="1954" b="2128"/>
          <a:stretch>
            <a:fillRect/>
          </a:stretch>
        </p:blipFill>
        <p:spPr bwMode="auto">
          <a:xfrm>
            <a:off x="2057400" y="2362200"/>
            <a:ext cx="48768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quotation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W.4.2b, L.4.2b</a:t>
            </a:r>
          </a:p>
          <a:p>
            <a:pPr algn="r"/>
            <a:r>
              <a:rPr lang="en-US" dirty="0" smtClean="0"/>
              <a:t>W.5.2b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25146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Sentence or phrase</a:t>
            </a:r>
          </a:p>
          <a:p>
            <a:r>
              <a:rPr lang="en-US" sz="2800" dirty="0" smtClean="0"/>
              <a:t>taken from a book,</a:t>
            </a:r>
          </a:p>
          <a:p>
            <a:r>
              <a:rPr lang="en-US" sz="2800" dirty="0" smtClean="0"/>
              <a:t>poem, speech, or</a:t>
            </a:r>
          </a:p>
          <a:p>
            <a:r>
              <a:rPr lang="en-US" sz="2800" dirty="0" smtClean="0"/>
              <a:t>play, which is</a:t>
            </a:r>
          </a:p>
          <a:p>
            <a:r>
              <a:rPr lang="en-US" sz="2800" dirty="0" smtClean="0"/>
              <a:t>repeated by</a:t>
            </a:r>
          </a:p>
          <a:p>
            <a:r>
              <a:rPr lang="en-US" sz="2800" dirty="0" smtClean="0"/>
              <a:t>someone else</a:t>
            </a:r>
            <a:endParaRPr lang="en-US" sz="2800" dirty="0"/>
          </a:p>
        </p:txBody>
      </p:sp>
      <p:pic>
        <p:nvPicPr>
          <p:cNvPr id="30722" name="Picture 2" descr="http://pad1.whstatic.com/images/thumb/6/69/Quote-and-Cite-a-Poem-in-an-Essay-Using-MLA-Format-Step-5-Version-3.jpg/670px-Quote-and-Cite-a-Poem-in-an-Essay-Using-MLA-Format-Step-5-Versio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4770453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 flipV="1">
            <a:off x="2209800" y="3962400"/>
            <a:ext cx="25908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47800" y="4267200"/>
            <a:ext cx="3429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47800" y="4724400"/>
            <a:ext cx="15240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rate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RF.4.4b</a:t>
            </a:r>
          </a:p>
          <a:p>
            <a:pPr algn="r"/>
            <a:r>
              <a:rPr lang="en-US" dirty="0" smtClean="0"/>
              <a:t>RF.5.4b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1524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speed at which something happens</a:t>
            </a:r>
            <a:endParaRPr lang="en-US" sz="2800" dirty="0"/>
          </a:p>
        </p:txBody>
      </p:sp>
      <p:pic>
        <p:nvPicPr>
          <p:cNvPr id="69634" name="Picture 2" descr="http://media.caranddriver.com/images/10q1/324807/2011-audi-a8-speedometer-european-spec-photo-326123-s-1280x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14600"/>
            <a:ext cx="5181600" cy="316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relative pronoun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L.4.1a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16764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connects a clause or phrase to a noun or pronoun</a:t>
            </a:r>
            <a:endParaRPr lang="en-US" sz="2800" dirty="0"/>
          </a:p>
        </p:txBody>
      </p:sp>
      <p:pic>
        <p:nvPicPr>
          <p:cNvPr id="73730" name="Picture 2" descr="http://4thgradeela.weebly.com/uploads/2/0/7/7/20771340/5289752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6872321" cy="365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restatement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L.4.4a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1600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 repeat what has been said, usually in a slightly different form</a:t>
            </a:r>
            <a:endParaRPr lang="en-US" sz="2800" dirty="0"/>
          </a:p>
        </p:txBody>
      </p:sp>
      <p:pic>
        <p:nvPicPr>
          <p:cNvPr id="24580" name="Picture 4" descr="http://static.fjcdn.com/pictures/Sorry+i+ll+rephrase+creds+to+chainsawsuit_b6f825_46984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7381875" cy="265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Latin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Coming from the language, people, or culture of ancient Rome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L.4.4b</a:t>
            </a:r>
          </a:p>
          <a:p>
            <a:pPr algn="r"/>
            <a:r>
              <a:rPr lang="en-US" dirty="0" smtClean="0"/>
              <a:t>L.5.4b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6" name="Picture 4" descr="http://www.romanlife-romeitaly.com/image-files/roman-colosseum-night-rome-italy.jpg"/>
          <p:cNvPicPr>
            <a:picLocks noChangeAspect="1" noChangeArrowheads="1"/>
          </p:cNvPicPr>
          <p:nvPr/>
        </p:nvPicPr>
        <p:blipFill>
          <a:blip r:embed="rId3" cstate="print"/>
          <a:srcRect l="6000" t="5333" r="6000" b="12000"/>
          <a:stretch>
            <a:fillRect/>
          </a:stretch>
        </p:blipFill>
        <p:spPr bwMode="auto">
          <a:xfrm>
            <a:off x="5334000" y="2057400"/>
            <a:ext cx="3136491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8" name="Picture 6" descr="http://www.empirerome.com/military/photos/ancient-roman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0"/>
            <a:ext cx="4876800" cy="184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0" name="Picture 8" descr="https://www.bingocardcreator.com/images/languages/borrowed-latin-terms.gif"/>
          <p:cNvPicPr>
            <a:picLocks noChangeAspect="1" noChangeArrowheads="1"/>
          </p:cNvPicPr>
          <p:nvPr/>
        </p:nvPicPr>
        <p:blipFill>
          <a:blip r:embed="rId5" cstate="print"/>
          <a:srcRect t="18123" b="50809"/>
          <a:stretch>
            <a:fillRect/>
          </a:stretch>
        </p:blipFill>
        <p:spPr bwMode="auto">
          <a:xfrm>
            <a:off x="685800" y="2514600"/>
            <a:ext cx="3671888" cy="137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SL.4.1d</a:t>
            </a:r>
          </a:p>
          <a:p>
            <a:pPr algn="r"/>
            <a:r>
              <a:rPr lang="en-US" dirty="0" smtClean="0"/>
              <a:t>SL.5.1d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https://skiphenk.files.wordpress.com/2012/02/thi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4452"/>
            <a:ext cx="4572000" cy="56994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18288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 carefully to see that what was presented, either orally or written, was understood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810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review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role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SL.4.1b</a:t>
            </a:r>
          </a:p>
          <a:p>
            <a:pPr algn="r"/>
            <a:r>
              <a:rPr lang="en-US" dirty="0" smtClean="0"/>
              <a:t>SL.5.1b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524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particular position and function; a job to complete</a:t>
            </a:r>
          </a:p>
          <a:p>
            <a:endParaRPr lang="en-US" sz="2800" dirty="0"/>
          </a:p>
        </p:txBody>
      </p:sp>
      <p:pic>
        <p:nvPicPr>
          <p:cNvPr id="20482" name="Picture 2" descr="http://www.sparklebox.co.uk/previews/7901-7925/_wp_generated/pp33fcd710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4953000" cy="349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run-on sentence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L.4.1f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5240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two or more independent clauses (complete sentences) are joined without appropriate punctuation or conjunction</a:t>
            </a:r>
            <a:endParaRPr lang="en-US" sz="2800" dirty="0"/>
          </a:p>
        </p:txBody>
      </p:sp>
      <p:pic>
        <p:nvPicPr>
          <p:cNvPr id="18434" name="Picture 2" descr="http://www.toondoo.com/public/n/a/j/naj135/toons/cool-cartoon-5205640.png"/>
          <p:cNvPicPr>
            <a:picLocks noChangeAspect="1" noChangeArrowheads="1"/>
          </p:cNvPicPr>
          <p:nvPr/>
        </p:nvPicPr>
        <p:blipFill>
          <a:blip r:embed="rId3" cstate="print"/>
          <a:srcRect t="7668"/>
          <a:stretch>
            <a:fillRect/>
          </a:stretch>
        </p:blipFill>
        <p:spPr bwMode="auto">
          <a:xfrm>
            <a:off x="914400" y="3200400"/>
            <a:ext cx="7353300" cy="275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secondhand account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RI.4.6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52578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</a:rPr>
              <a:t>A </a:t>
            </a:r>
            <a:r>
              <a:rPr lang="en-US" sz="2800" b="1" dirty="0" smtClean="0">
                <a:solidFill>
                  <a:schemeClr val="dk1"/>
                </a:solidFill>
              </a:rPr>
              <a:t>secondhand account</a:t>
            </a:r>
            <a:r>
              <a:rPr lang="en-US" sz="2800" dirty="0" smtClean="0">
                <a:solidFill>
                  <a:schemeClr val="dk1"/>
                </a:solidFill>
              </a:rPr>
              <a:t> of an event or topic is </a:t>
            </a:r>
            <a:r>
              <a:rPr lang="en-US" sz="2800" b="1" i="1" dirty="0" smtClean="0">
                <a:solidFill>
                  <a:schemeClr val="dk1"/>
                </a:solidFill>
              </a:rPr>
              <a:t>based on an author’s research</a:t>
            </a:r>
            <a:r>
              <a:rPr lang="en-US" sz="2800" dirty="0" smtClean="0">
                <a:solidFill>
                  <a:schemeClr val="dk1"/>
                </a:solidFill>
              </a:rPr>
              <a:t>, rather than personal experience.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sensory detail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W.4.3d</a:t>
            </a:r>
          </a:p>
          <a:p>
            <a:pPr algn="r"/>
            <a:r>
              <a:rPr lang="en-US" dirty="0" smtClean="0"/>
              <a:t>W.5.3d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24400" y="25146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</a:rPr>
              <a:t>Words and/or phrases</a:t>
            </a:r>
          </a:p>
          <a:p>
            <a:r>
              <a:rPr lang="en-US" sz="2800" dirty="0" smtClean="0">
                <a:solidFill>
                  <a:schemeClr val="dk1"/>
                </a:solidFill>
              </a:rPr>
              <a:t>that connect the reader</a:t>
            </a:r>
          </a:p>
          <a:p>
            <a:r>
              <a:rPr lang="en-US" sz="2800" dirty="0" smtClean="0">
                <a:solidFill>
                  <a:schemeClr val="dk1"/>
                </a:solidFill>
              </a:rPr>
              <a:t>to the writer by drawing</a:t>
            </a:r>
          </a:p>
          <a:p>
            <a:r>
              <a:rPr lang="en-US" sz="2800" dirty="0" smtClean="0">
                <a:solidFill>
                  <a:schemeClr val="dk1"/>
                </a:solidFill>
              </a:rPr>
              <a:t>attention to the five</a:t>
            </a:r>
          </a:p>
          <a:p>
            <a:r>
              <a:rPr lang="en-US" sz="2800" dirty="0" smtClean="0">
                <a:solidFill>
                  <a:schemeClr val="dk1"/>
                </a:solidFill>
              </a:rPr>
              <a:t>senses-sight, sound,</a:t>
            </a:r>
          </a:p>
          <a:p>
            <a:r>
              <a:rPr lang="en-US" sz="2800" dirty="0" smtClean="0">
                <a:solidFill>
                  <a:schemeClr val="dk1"/>
                </a:solidFill>
              </a:rPr>
              <a:t>touch, smell, and taste</a:t>
            </a:r>
            <a:endParaRPr lang="en-US" sz="2800" dirty="0"/>
          </a:p>
        </p:txBody>
      </p:sp>
      <p:pic>
        <p:nvPicPr>
          <p:cNvPr id="14338" name="Picture 2" descr="https://mcdn1.teacherspayteachers.com/thumbitem/Sensory-Details-Poster-Writing-Tools-Narrative/original-42084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3526972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simile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L.4.5a</a:t>
            </a:r>
          </a:p>
          <a:p>
            <a:pPr algn="r"/>
            <a:r>
              <a:rPr lang="en-US" dirty="0" smtClean="0"/>
              <a:t>L.5.5a, RL.5.4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Expression which describes a person or thing as being similar to someone or something else using the words “like” or “as’</a:t>
            </a:r>
            <a:endParaRPr lang="en-US" sz="2800" dirty="0"/>
          </a:p>
        </p:txBody>
      </p:sp>
      <p:pic>
        <p:nvPicPr>
          <p:cNvPr id="76804" name="Picture 4" descr="https://www.surfexcel.pk/wp-content/uploads/sites/13/2015/01/26-Answ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2590800" cy="259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6" name="Picture 6" descr="http://makatura5robyncom.weebly.com/uploads/2/0/7/0/20702882/7444939.jpg?404"/>
          <p:cNvPicPr>
            <a:picLocks noChangeAspect="1" noChangeArrowheads="1"/>
          </p:cNvPicPr>
          <p:nvPr/>
        </p:nvPicPr>
        <p:blipFill>
          <a:blip r:embed="rId4" cstate="print"/>
          <a:srcRect l="15842" r="14851"/>
          <a:stretch>
            <a:fillRect/>
          </a:stretch>
        </p:blipFill>
        <p:spPr bwMode="auto">
          <a:xfrm>
            <a:off x="533400" y="3733800"/>
            <a:ext cx="2689188" cy="25067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2" name="Picture 2" descr="http://www.simileexamples.com/img/similes/20130822_221109_.jpg"/>
          <p:cNvPicPr>
            <a:picLocks noChangeAspect="1" noChangeArrowheads="1"/>
          </p:cNvPicPr>
          <p:nvPr/>
        </p:nvPicPr>
        <p:blipFill>
          <a:blip r:embed="rId5" cstate="print"/>
          <a:srcRect l="16000" t="16000" r="20000" b="16800"/>
          <a:stretch>
            <a:fillRect/>
          </a:stretch>
        </p:blipFill>
        <p:spPr bwMode="auto">
          <a:xfrm>
            <a:off x="2971800" y="2667000"/>
            <a:ext cx="2514600" cy="26403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subject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RI.4.9</a:t>
            </a:r>
          </a:p>
          <a:p>
            <a:pPr algn="r"/>
            <a:r>
              <a:rPr lang="en-US" dirty="0" smtClean="0"/>
              <a:t>RI.5.9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1600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topic of what is said, written, or studied</a:t>
            </a:r>
            <a:endParaRPr lang="en-US" sz="2800" dirty="0"/>
          </a:p>
        </p:txBody>
      </p:sp>
      <p:pic>
        <p:nvPicPr>
          <p:cNvPr id="10244" name="Picture 4" descr="http://ecx.images-amazon.com/images/I/515bDWcRDTL._SX258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05200"/>
            <a:ext cx="2971800" cy="297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http://ecx.images-amazon.com/images/I/61qhZ6K12BL._SX258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6852">
            <a:off x="5566724" y="2499343"/>
            <a:ext cx="2954177" cy="295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ecx.images-amazon.com/images/I/51t1XQpwqSL._SX258_BO1,204,203,20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438400"/>
            <a:ext cx="3003815" cy="3038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95400" y="5562600"/>
            <a:ext cx="11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3048000"/>
            <a:ext cx="117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hurricanes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5562600"/>
            <a:ext cx="134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summarize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RL.4.2, RI.4.2</a:t>
            </a:r>
          </a:p>
          <a:p>
            <a:pPr algn="r"/>
            <a:r>
              <a:rPr lang="en-US" dirty="0" smtClean="0"/>
              <a:t>RL.5.2, RI.5.2, W.5.8, SL.5.2, SL.5.3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s://professorowl.files.wordpress.com/2013/06/fotolia_35265232_xl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0"/>
            <a:ext cx="4279654" cy="4191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1524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tell in your own words what happened in the story</a:t>
            </a:r>
            <a:endParaRPr lang="en-US" sz="2800" dirty="0"/>
          </a:p>
        </p:txBody>
      </p:sp>
      <p:pic>
        <p:nvPicPr>
          <p:cNvPr id="8196" name="Picture 4" descr="http://languageartsgames.4you4free.com/summarize_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67000"/>
            <a:ext cx="537965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syllabication pattern 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Rules for dividing words into syllables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L.3.2f</a:t>
            </a:r>
          </a:p>
          <a:p>
            <a:pPr algn="r"/>
            <a:r>
              <a:rPr lang="en-US" dirty="0" smtClean="0"/>
              <a:t>RF.4.3a</a:t>
            </a:r>
          </a:p>
          <a:p>
            <a:pPr algn="r"/>
            <a:r>
              <a:rPr lang="en-US" dirty="0" smtClean="0"/>
              <a:t>RF.5.3a</a:t>
            </a:r>
          </a:p>
        </p:txBody>
      </p:sp>
      <p:pic>
        <p:nvPicPr>
          <p:cNvPr id="10242" name="Picture 2" descr="http://natemack3.weebly.com/uploads/1/4/7/6/14762002/_113423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3810000" cy="4933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synonym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L.4.5c</a:t>
            </a:r>
          </a:p>
          <a:p>
            <a:pPr algn="r"/>
            <a:r>
              <a:rPr lang="en-US" dirty="0" smtClean="0"/>
              <a:t>L.5.5c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word or expression which means the same as another word or expression</a:t>
            </a:r>
            <a:endParaRPr lang="en-US" sz="2800" dirty="0"/>
          </a:p>
        </p:txBody>
      </p:sp>
      <p:pic>
        <p:nvPicPr>
          <p:cNvPr id="4098" name="Picture 2" descr="http://3.bp.blogspot.com/-kix4vUkCGc0/UemqEtcI_iI/AAAAAAAAFNY/pL2iWpA_oIo/s1600/Synonym%2BWord%2BWall%2BCards%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5761583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metaphor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imaginative way of describing by referring one thing to something else which is the same in a particular way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L.4.5a</a:t>
            </a:r>
          </a:p>
          <a:p>
            <a:pPr algn="r"/>
            <a:r>
              <a:rPr lang="en-US" dirty="0" smtClean="0"/>
              <a:t>L.5.4a, RL.5.4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46" name="Picture 2" descr="http://poetryplease.wikispaces.com/file/view/st_metaphors.jpg/33280049/326x219/st_metaph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19400"/>
            <a:ext cx="4648200" cy="322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third person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RL.4.6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1447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the story is told from the point of view of someone NOT in the story</a:t>
            </a:r>
            <a:endParaRPr lang="en-US" sz="28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 l="28889" t="23111" r="34444" b="11111"/>
          <a:stretch>
            <a:fillRect/>
          </a:stretch>
        </p:blipFill>
        <p:spPr bwMode="auto">
          <a:xfrm>
            <a:off x="533400" y="2514600"/>
            <a:ext cx="2922373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116" name="Picture 4" descr="http://www.brianfloca.com/Images/PoppyStoriesPo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19600"/>
            <a:ext cx="1447800" cy="2160896"/>
          </a:xfrm>
          <a:prstGeom prst="rect">
            <a:avLst/>
          </a:prstGeom>
          <a:noFill/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 cstate="print"/>
          <a:srcRect l="37222" t="21556" r="32778" b="22444"/>
          <a:stretch>
            <a:fillRect/>
          </a:stretch>
        </p:blipFill>
        <p:spPr bwMode="auto">
          <a:xfrm>
            <a:off x="4648200" y="2514600"/>
            <a:ext cx="2808514" cy="3276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119" name="Picture 7" descr="http://ecx.images-amazon.com/images/I/515bDWcRDTL._SX258_BO1,204,203,20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196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modal auxiliary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conjunction with </a:t>
            </a:r>
            <a:r>
              <a:rPr lang="en-US" sz="2800" b="1" dirty="0" smtClean="0"/>
              <a:t>main verbs</a:t>
            </a:r>
            <a:r>
              <a:rPr lang="en-US" sz="2800" dirty="0" smtClean="0"/>
              <a:t> to express shades of time and mood; also called helping verbs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L.4.1c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multimedia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W.4.2a</a:t>
            </a:r>
          </a:p>
          <a:p>
            <a:pPr algn="r"/>
            <a:r>
              <a:rPr lang="en-US" dirty="0" smtClean="0"/>
              <a:t>W.5.2a, RL.5.7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http://otso.h.media.illinois.edu/wp-content/uploads/2013/12/multi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657600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6002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Computer programs and</a:t>
            </a:r>
          </a:p>
          <a:p>
            <a:r>
              <a:rPr lang="en-US" sz="2800" dirty="0" smtClean="0"/>
              <a:t>Products which involve sound,</a:t>
            </a:r>
          </a:p>
          <a:p>
            <a:r>
              <a:rPr lang="en-US" sz="2800" dirty="0" smtClean="0"/>
              <a:t>pictures, and film, as well as text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oral presentation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RL.4.7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4" name="Picture 2" descr="https://encrypted-tbn1.gstatic.com/images?q=tbn:ANd9GcQdzQUUBwPR45K5sODs8yPcWDBcpoCun11bCwOiyDrqj-aj-wQ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2819401" cy="44825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19050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Reading or presenting to a</a:t>
            </a:r>
          </a:p>
          <a:p>
            <a:r>
              <a:rPr lang="en-US" sz="2800" dirty="0" smtClean="0"/>
              <a:t>class or audience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9161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paraphrase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say or write what someone else has</a:t>
            </a:r>
          </a:p>
          <a:p>
            <a:r>
              <a:rPr lang="en-US" sz="2800" dirty="0" smtClean="0"/>
              <a:t>said or written in a different way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SL.4.2</a:t>
            </a:r>
          </a:p>
          <a:p>
            <a:pPr algn="r"/>
            <a:r>
              <a:rPr lang="en-US" dirty="0" smtClean="0"/>
              <a:t>W.5.8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3200400"/>
            <a:ext cx="30480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“Willy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Wonka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his 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delicious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candy. 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Children and adults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loved to eat 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4114800"/>
            <a:ext cx="4114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“Willy </a:t>
            </a:r>
            <a:r>
              <a:rPr lang="en-US" sz="2800" dirty="0" err="1" smtClean="0">
                <a:latin typeface="Comic Sans MS" pitchFamily="66" charset="0"/>
              </a:rPr>
              <a:t>Wonka</a:t>
            </a:r>
            <a:r>
              <a:rPr lang="en-US" sz="2800" dirty="0" smtClean="0">
                <a:latin typeface="Comic Sans MS" pitchFamily="66" charset="0"/>
              </a:rPr>
              <a:t> was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known throughout the world</a:t>
            </a:r>
            <a:r>
              <a:rPr lang="en-US" sz="2800" dirty="0" smtClean="0">
                <a:latin typeface="Comic Sans MS" pitchFamily="66" charset="0"/>
              </a:rPr>
              <a:t> because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people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enjoyed eating</a:t>
            </a:r>
            <a:r>
              <a:rPr lang="en-US" sz="2800" dirty="0" smtClean="0">
                <a:latin typeface="Comic Sans MS" pitchFamily="66" charset="0"/>
              </a:rPr>
              <a:t> the </a:t>
            </a:r>
            <a:r>
              <a:rPr lang="en-US" sz="2800" dirty="0" smtClean="0">
                <a:solidFill>
                  <a:srgbClr val="008000"/>
                </a:solidFill>
                <a:latin typeface="Comic Sans MS" pitchFamily="66" charset="0"/>
              </a:rPr>
              <a:t>tasty</a:t>
            </a:r>
            <a:r>
              <a:rPr lang="en-US" sz="2800" dirty="0" smtClean="0">
                <a:latin typeface="Comic Sans MS" pitchFamily="66" charset="0"/>
              </a:rPr>
              <a:t> candy he made.</a:t>
            </a:r>
            <a:endParaRPr lang="en-US" sz="28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49156" name="Picture 4" descr="http://vignette4.wikia.nocookie.net/charlieandthechocolatefactoryfilm/images/7/75/Charliechocolate.jpg/revision/latest?cb=20100405231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2117">
            <a:off x="6522519" y="1004911"/>
            <a:ext cx="1646474" cy="25641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09600" y="2819400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text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Paraphrase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prepositional phrase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6670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series of words that</a:t>
            </a:r>
          </a:p>
          <a:p>
            <a:r>
              <a:rPr lang="en-US" sz="2800" dirty="0" smtClean="0"/>
              <a:t>tell more about a noun,</a:t>
            </a:r>
          </a:p>
          <a:p>
            <a:r>
              <a:rPr lang="en-US" sz="2800" dirty="0" smtClean="0"/>
              <a:t>verb, or adjective</a:t>
            </a:r>
          </a:p>
          <a:p>
            <a:endParaRPr lang="en-US" sz="2800" dirty="0" smtClean="0"/>
          </a:p>
          <a:p>
            <a:r>
              <a:rPr lang="en-US" sz="2800" dirty="0" smtClean="0"/>
              <a:t>Prepositional phrases</a:t>
            </a:r>
          </a:p>
          <a:p>
            <a:r>
              <a:rPr lang="en-US" sz="2800" dirty="0" smtClean="0"/>
              <a:t>are made up of a</a:t>
            </a:r>
          </a:p>
          <a:p>
            <a:r>
              <a:rPr lang="en-US" sz="2800" dirty="0" smtClean="0"/>
              <a:t>preposition and its</a:t>
            </a:r>
          </a:p>
          <a:p>
            <a:r>
              <a:rPr lang="en-US" sz="2800" dirty="0" smtClean="0"/>
              <a:t>object. 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L.4.1e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4" name="Picture 4" descr="http://www.english-grammar-revolution.com/images/400xNxapple_caterpillar_preposition_smaller_forweb.jpg.pagespeed.ic.lUzRaodEF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4343400" cy="434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presentations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600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Formal talks, usually done orally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SL.4.5</a:t>
            </a:r>
          </a:p>
          <a:p>
            <a:pPr algn="r"/>
            <a:r>
              <a:rPr lang="en-US" dirty="0" smtClean="0"/>
              <a:t>SL.5.5</a:t>
            </a:r>
          </a:p>
        </p:txBody>
      </p:sp>
      <p:sp>
        <p:nvSpPr>
          <p:cNvPr id="15362" name="AutoShape 2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s://mycyberwall.co.za/sites/default/files/content/english/Grade%206/Language/Synonyms%20and%20Antonyms/authoriz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s://mycyberwall.co.za/sites/default/files/content/english/Grade%206/Language/Synonyms%20and%20Antonyms/public_priva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8" name="Picture 2" descr="http://english.republika.mk/wp-content/uploads/2014/08/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723900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591</Words>
  <Application>Microsoft Office PowerPoint</Application>
  <PresentationFormat>On-screen Show (4:3)</PresentationFormat>
  <Paragraphs>197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Fourth Grade  Domain Specific Words L thru Z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  Domain Specific Words A thru F</dc:title>
  <dc:creator>ST User</dc:creator>
  <cp:lastModifiedBy>ST User</cp:lastModifiedBy>
  <cp:revision>81</cp:revision>
  <dcterms:created xsi:type="dcterms:W3CDTF">2015-06-09T13:48:28Z</dcterms:created>
  <dcterms:modified xsi:type="dcterms:W3CDTF">2015-08-11T17:20:58Z</dcterms:modified>
</cp:coreProperties>
</file>