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BA02F-250B-4AB4-91E7-3752D34645DD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3680F-3D8B-412F-9D8B-4AA804687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AE87-51E4-479A-8653-B81F29D59DFC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2131C-E76C-4E00-AE89-CE71A1D80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AE87-51E4-479A-8653-B81F29D59DFC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2131C-E76C-4E00-AE89-CE71A1D80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AE87-51E4-479A-8653-B81F29D59DFC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2131C-E76C-4E00-AE89-CE71A1D80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AE87-51E4-479A-8653-B81F29D59DFC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2131C-E76C-4E00-AE89-CE71A1D80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AE87-51E4-479A-8653-B81F29D59DFC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2131C-E76C-4E00-AE89-CE71A1D80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AE87-51E4-479A-8653-B81F29D59DFC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2131C-E76C-4E00-AE89-CE71A1D80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AE87-51E4-479A-8653-B81F29D59DFC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2131C-E76C-4E00-AE89-CE71A1D80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AE87-51E4-479A-8653-B81F29D59DFC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2131C-E76C-4E00-AE89-CE71A1D80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AE87-51E4-479A-8653-B81F29D59DFC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2131C-E76C-4E00-AE89-CE71A1D80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AE87-51E4-479A-8653-B81F29D59DFC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2131C-E76C-4E00-AE89-CE71A1D80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AE87-51E4-479A-8653-B81F29D59DFC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2131C-E76C-4E00-AE89-CE71A1D80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6AE87-51E4-479A-8653-B81F29D59DFC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2131C-E76C-4E00-AE89-CE71A1D80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1"/>
            <a:ext cx="7772400" cy="253365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Fourth Grade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Domain Specific Words</a:t>
            </a:r>
            <a:br>
              <a:rPr lang="en-US" dirty="0" smtClean="0"/>
            </a:br>
            <a:r>
              <a:rPr lang="en-US" sz="3200" dirty="0" smtClean="0"/>
              <a:t>A thru 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0317147">
            <a:off x="608725" y="3640047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Arial Black" pitchFamily="34" charset="0"/>
              </a:rPr>
              <a:t>Work in Progress</a:t>
            </a:r>
            <a:endParaRPr lang="en-US" sz="6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286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example</a:t>
            </a:r>
            <a:endParaRPr lang="en-US" sz="8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RL.4.1, RI.4.1, W.4.2b, L.4.41</a:t>
            </a:r>
          </a:p>
          <a:p>
            <a:pPr algn="r"/>
            <a:r>
              <a:rPr lang="en-US" dirty="0" smtClean="0"/>
              <a:t>W.5.2b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4" name="Picture 8" descr="http://kidcyber.com.au/wp-content/uploads/2014/12/turtle_long-necked_inshell_TS.jpg"/>
          <p:cNvPicPr>
            <a:picLocks noChangeAspect="1" noChangeArrowheads="1"/>
          </p:cNvPicPr>
          <p:nvPr/>
        </p:nvPicPr>
        <p:blipFill>
          <a:blip r:embed="rId2" cstate="print"/>
          <a:srcRect l="9756" t="18045" r="12195" b="27820"/>
          <a:stretch>
            <a:fillRect/>
          </a:stretch>
        </p:blipFill>
        <p:spPr bwMode="auto">
          <a:xfrm>
            <a:off x="3733800" y="2133600"/>
            <a:ext cx="4876800" cy="22494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1371600"/>
            <a:ext cx="480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situation, object, or person that shows what is being claimed is true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762000" y="44958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Animals have ways of protecting themselves from predators.  </a:t>
            </a:r>
            <a:r>
              <a:rPr lang="en-US" sz="2400" dirty="0" smtClean="0">
                <a:solidFill>
                  <a:srgbClr val="FF3300"/>
                </a:solidFill>
                <a:latin typeface="Comic Sans MS" pitchFamily="66" charset="0"/>
              </a:rPr>
              <a:t>Turtles, for example, pull their heads, arms, and legs into their hard shell to avoid serious injury from a hungry animal.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first person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1143000"/>
            <a:ext cx="48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a character in the story is the narrator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RL.4.6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6" name="Picture 4" descr="http://ecx.images-amazon.com/images/I/4195fvIV6xL._SY344_BO1,204,203,2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2228850" cy="3295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 l="34445" t="20444" r="47222" b="51111"/>
          <a:stretch>
            <a:fillRect/>
          </a:stretch>
        </p:blipFill>
        <p:spPr bwMode="auto">
          <a:xfrm>
            <a:off x="2057400" y="3733800"/>
            <a:ext cx="25146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8" name="Picture 6" descr="http://ecx.images-amazon.com/images/I/51xO8uRDaGL._SY344_BO1,204,203,200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286000"/>
            <a:ext cx="1685925" cy="250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5" cstate="print"/>
          <a:srcRect l="31111" t="33111" r="36667" b="23333"/>
          <a:stretch>
            <a:fillRect/>
          </a:stretch>
        </p:blipFill>
        <p:spPr bwMode="auto">
          <a:xfrm>
            <a:off x="6019800" y="4114800"/>
            <a:ext cx="2796073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firsthand account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5240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dk1"/>
                </a:solidFill>
              </a:rPr>
              <a:t>A retelling based on an </a:t>
            </a:r>
            <a:r>
              <a:rPr lang="en-US" sz="2800" b="1" i="1" dirty="0" smtClean="0">
                <a:solidFill>
                  <a:schemeClr val="dk1"/>
                </a:solidFill>
              </a:rPr>
              <a:t>author’s personal experience</a:t>
            </a:r>
            <a:r>
              <a:rPr lang="en-US" sz="2800" dirty="0" smtClean="0">
                <a:solidFill>
                  <a:schemeClr val="dk1"/>
                </a:solidFill>
              </a:rPr>
              <a:t>.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RI.4.6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4" name="Picture 2" descr="http://library.csun.edu/sites/default/files/Exhibitions/march_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362200"/>
            <a:ext cx="5245272" cy="3129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2895600" y="5791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Journal from a Civil War soldier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formal English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219200"/>
            <a:ext cx="6172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Used in “serious” texts and situations — for example, in official documents, books, news reports, articles, business letters or official speeches. 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4 -5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SL.4.6, L.4.3c</a:t>
            </a:r>
          </a:p>
          <a:p>
            <a:pPr algn="r"/>
            <a:r>
              <a:rPr lang="en-US" dirty="0" smtClean="0"/>
              <a:t>SL.5.6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2" name="Picture 2" descr="https://teachtaughttaught.files.wordpress.com/2015/01/formal-vs-informal-attir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114800"/>
            <a:ext cx="4122293" cy="2743200"/>
          </a:xfrm>
          <a:prstGeom prst="rect">
            <a:avLst/>
          </a:prstGeom>
          <a:noFill/>
        </p:spPr>
      </p:pic>
      <p:pic>
        <p:nvPicPr>
          <p:cNvPr id="10244" name="Picture 4" descr="http://1.bp.blogspot.com/-P7k20NT3Jzk/U_U5OsTmYrI/AAAAAAAAAGA/jCw6eEigudw/s1600/screenshot_Wed_Aug_20_19.11.20.png"/>
          <p:cNvPicPr>
            <a:picLocks noChangeAspect="1" noChangeArrowheads="1"/>
          </p:cNvPicPr>
          <p:nvPr/>
        </p:nvPicPr>
        <p:blipFill>
          <a:blip r:embed="rId4" cstate="print"/>
          <a:srcRect l="3283" t="5139" r="50752" b="21199"/>
          <a:stretch>
            <a:fillRect/>
          </a:stretch>
        </p:blipFill>
        <p:spPr bwMode="auto">
          <a:xfrm>
            <a:off x="6248400" y="3124200"/>
            <a:ext cx="2450805" cy="2509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http://1.bp.blogspot.com/-P7k20NT3Jzk/U_U5OsTmYrI/AAAAAAAAAGA/jCw6eEigudw/s1600/screenshot_Wed_Aug_20_19.11.20.png"/>
          <p:cNvPicPr>
            <a:picLocks noChangeAspect="1" noChangeArrowheads="1"/>
          </p:cNvPicPr>
          <p:nvPr/>
        </p:nvPicPr>
        <p:blipFill>
          <a:blip r:embed="rId4" cstate="print"/>
          <a:srcRect l="50343" t="5139" r="2598" b="21199"/>
          <a:stretch>
            <a:fillRect/>
          </a:stretch>
        </p:blipFill>
        <p:spPr bwMode="auto">
          <a:xfrm>
            <a:off x="457200" y="3657600"/>
            <a:ext cx="25146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990600" y="3124200"/>
            <a:ext cx="1326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Formal</a:t>
            </a:r>
            <a:endParaRPr lang="en-US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9400" y="2514600"/>
            <a:ext cx="1673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Informal</a:t>
            </a:r>
            <a:endParaRPr lang="en-US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Greek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2954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Coming from the language, people, or culture of ancient Greece, or any of the languages that later evolved from it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4 -5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L.4.4b</a:t>
            </a:r>
          </a:p>
          <a:p>
            <a:pPr algn="r"/>
            <a:r>
              <a:rPr lang="en-US" dirty="0" smtClean="0"/>
              <a:t>L.5.4b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2" name="Picture 10" descr="http://static.ddmcdn.com/gif/parthenon-and-the-acropolis-landmark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352800"/>
            <a:ext cx="3494522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4" name="Picture 12" descr="https://s-media-cache-ak0.pinimg.com/236x/93/d7/d4/93d7d490165a7322ec72325faa2154d8.jpg"/>
          <p:cNvPicPr>
            <a:picLocks noChangeAspect="1" noChangeArrowheads="1"/>
          </p:cNvPicPr>
          <p:nvPr/>
        </p:nvPicPr>
        <p:blipFill>
          <a:blip r:embed="rId4" cstate="print"/>
          <a:srcRect l="9091" t="11535" r="9091" b="5415"/>
          <a:stretch>
            <a:fillRect/>
          </a:stretch>
        </p:blipFill>
        <p:spPr bwMode="auto">
          <a:xfrm rot="21246954">
            <a:off x="1064613" y="2928546"/>
            <a:ext cx="2286000" cy="304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200" name="Picture 8" descr="https://pbs.twimg.com/profile_images/1876949246/ze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2514600"/>
            <a:ext cx="1924049" cy="1710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762000" y="6096000"/>
            <a:ext cx="2974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99"/>
                </a:solidFill>
              </a:rPr>
              <a:t>Words containing Greek roots</a:t>
            </a:r>
            <a:endParaRPr lang="en-US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idiom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219200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Group of words that have a different meaning when used together from the one they would have if you took the meaning of each word separately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4 -5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L.4.4b</a:t>
            </a:r>
          </a:p>
          <a:p>
            <a:pPr algn="r"/>
            <a:r>
              <a:rPr lang="en-US" dirty="0" smtClean="0"/>
              <a:t>L.5.4b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2" name="Picture 2" descr="http://www.buzzle.com/img/articleImages/321670-10218-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19400"/>
            <a:ext cx="3543300" cy="354330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4" name="Picture 4" descr="https://s-media-cache-ak0.pinimg.com/236x/c5/1d/ee/c51dee446082bbfe08ba8d84ccdb38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819400"/>
            <a:ext cx="2667000" cy="354846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inference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1430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Making a conclusion about something by using information that you already have about it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4 -5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RL.4.1, RI.4.1</a:t>
            </a:r>
          </a:p>
          <a:p>
            <a:pPr algn="r"/>
            <a:r>
              <a:rPr lang="en-US" dirty="0" smtClean="0"/>
              <a:t>RL.5.1, RI.5.1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86200" y="5257800"/>
            <a:ext cx="19543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Text clues</a:t>
            </a:r>
          </a:p>
          <a:p>
            <a:pPr algn="ctr"/>
            <a:r>
              <a:rPr lang="en-US" sz="1600" dirty="0" smtClean="0">
                <a:latin typeface="Comic Sans MS" pitchFamily="66" charset="0"/>
              </a:rPr>
              <a:t>(what I read)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5181600"/>
            <a:ext cx="21114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Background</a:t>
            </a:r>
          </a:p>
          <a:p>
            <a:pPr algn="ctr"/>
            <a:r>
              <a:rPr lang="en-US" sz="2800" dirty="0" smtClean="0">
                <a:latin typeface="Comic Sans MS" pitchFamily="66" charset="0"/>
              </a:rPr>
              <a:t>knowledge</a:t>
            </a:r>
          </a:p>
          <a:p>
            <a:pPr algn="ctr"/>
            <a:r>
              <a:rPr lang="en-US" sz="1600" dirty="0" smtClean="0">
                <a:latin typeface="Comic Sans MS" pitchFamily="66" charset="0"/>
              </a:rPr>
              <a:t>(what I know)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4200" y="5257800"/>
            <a:ext cx="1887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Inference</a:t>
            </a:r>
            <a:endParaRPr lang="en-US" sz="2800" dirty="0">
              <a:latin typeface="Comic Sans MS" pitchFamily="66" charset="0"/>
            </a:endParaRPr>
          </a:p>
        </p:txBody>
      </p:sp>
      <p:pic>
        <p:nvPicPr>
          <p:cNvPr id="4100" name="Picture 4" descr="http://www.cceionline.com/images/emailers/2012/2012_Email_Images_8/Im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0"/>
            <a:ext cx="2438400" cy="2771649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895600" y="3200400"/>
            <a:ext cx="9973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Arial Black" pitchFamily="34" charset="0"/>
              </a:rPr>
              <a:t>+</a:t>
            </a:r>
            <a:endParaRPr lang="en-US" sz="9600" dirty="0"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8400" y="3200400"/>
            <a:ext cx="9973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Arial Black" pitchFamily="34" charset="0"/>
              </a:rPr>
              <a:t>=</a:t>
            </a:r>
            <a:endParaRPr lang="en-US" sz="9600" dirty="0">
              <a:latin typeface="Arial Black" pitchFamily="34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2438400" y="2133600"/>
            <a:ext cx="1828800" cy="990600"/>
          </a:xfrm>
          <a:prstGeom prst="cloudCallout">
            <a:avLst>
              <a:gd name="adj1" fmla="val -90661"/>
              <a:gd name="adj2" fmla="val 8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543800" y="2743200"/>
            <a:ext cx="74571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 smtClean="0">
                <a:solidFill>
                  <a:srgbClr val="C00000"/>
                </a:solidFill>
                <a:latin typeface="Bernard MT Condensed" pitchFamily="18" charset="0"/>
              </a:rPr>
              <a:t>I</a:t>
            </a:r>
            <a:endParaRPr lang="en-US" sz="150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pic>
        <p:nvPicPr>
          <p:cNvPr id="4104" name="Picture 8" descr="https://c2.staticflickr.com/2/1147/533118282_dcd53c68cb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276600"/>
            <a:ext cx="2540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investigation</a:t>
            </a:r>
            <a:endParaRPr lang="en-US" sz="8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4 -5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W.4.7</a:t>
            </a:r>
          </a:p>
          <a:p>
            <a:pPr algn="r"/>
            <a:r>
              <a:rPr lang="en-US" dirty="0" smtClean="0"/>
              <a:t>W.5.7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blog.gahcc.org/wp-content/uploads/2013/06/Investigating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353249"/>
            <a:ext cx="6610350" cy="422852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1524000"/>
            <a:ext cx="7772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Investigate means to develop facts to try to find out what happened or what is the truth.  </a:t>
            </a:r>
          </a:p>
          <a:p>
            <a:endParaRPr lang="en-US" sz="2800" dirty="0" smtClean="0"/>
          </a:p>
          <a:p>
            <a:r>
              <a:rPr lang="en-US" sz="2800" dirty="0" smtClean="0"/>
              <a:t>Investigation is the</a:t>
            </a:r>
          </a:p>
          <a:p>
            <a:r>
              <a:rPr lang="en-US" sz="2800" dirty="0" smtClean="0"/>
              <a:t>act of investigating.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524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adage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524000"/>
            <a:ext cx="48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 old saying that expresses a general truth about life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L.4.5b</a:t>
            </a:r>
          </a:p>
          <a:p>
            <a:pPr algn="r"/>
            <a:r>
              <a:rPr lang="en-US" dirty="0" smtClean="0"/>
              <a:t>L.5.5b</a:t>
            </a:r>
            <a:endParaRPr lang="en-US" dirty="0"/>
          </a:p>
        </p:txBody>
      </p:sp>
      <p:pic>
        <p:nvPicPr>
          <p:cNvPr id="1026" name="Picture 2" descr="http://mrswarnerarlington.weebly.com/uploads/6/9/0/0/6900648/9498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819400"/>
            <a:ext cx="3505200" cy="3491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www.wordinfo.info/words/images/adag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3238" y="1143000"/>
            <a:ext cx="2811162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524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antonym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3716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word that means the opposite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L.4.5c</a:t>
            </a:r>
          </a:p>
          <a:p>
            <a:pPr algn="r"/>
            <a:r>
              <a:rPr lang="en-US" dirty="0" smtClean="0"/>
              <a:t>L.5.5c</a:t>
            </a:r>
            <a:endParaRPr lang="en-US" dirty="0"/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6" name="Picture 6" descr="http://www.treetopdisplays.co.uk/images/antonyms-p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114799"/>
            <a:ext cx="3200400" cy="2216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educationquizzes.com/library/India-Primary-English/Antonyms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6000"/>
            <a:ext cx="33528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4" name="Picture 14" descr="http://lh5.ggpht.com/-XuNRxfGdo3M/TtNT1Tt0V-I/AAAAAAAABcU/_ZdfdCf3vSI/negated-antonym%25255B5%25255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6387" y="914400"/>
            <a:ext cx="2661313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524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chronology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371600"/>
            <a:ext cx="48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List of past events in the order that they happened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RI.4.5</a:t>
            </a:r>
          </a:p>
          <a:p>
            <a:pPr algn="r"/>
            <a:r>
              <a:rPr lang="en-US" dirty="0" smtClean="0"/>
              <a:t>RI.5.5</a:t>
            </a:r>
            <a:endParaRPr lang="en-US" dirty="0"/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6" name="Picture 2" descr="http://ancienthistory.mrdonn.org/banner_timelines_bce_c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286000"/>
            <a:ext cx="4249354" cy="2085719"/>
          </a:xfrm>
          <a:prstGeom prst="rect">
            <a:avLst/>
          </a:prstGeom>
          <a:noFill/>
        </p:spPr>
      </p:pic>
      <p:pic>
        <p:nvPicPr>
          <p:cNvPr id="16388" name="Picture 4" descr="http://4ayiss.wikispaces.com/file/view/Screen%20shot%202013-04-27%20at%2012.06.15%20PM.png/426832782/297x182/Screen%20shot%202013-04-27%20at%2012.06.15%20P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799" y="3581400"/>
            <a:ext cx="4103493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524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conclusion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371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last part of a writing or speech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W.4.3e</a:t>
            </a:r>
          </a:p>
          <a:p>
            <a:pPr algn="r"/>
            <a:r>
              <a:rPr lang="en-US" dirty="0" smtClean="0"/>
              <a:t>W.5.3e</a:t>
            </a:r>
            <a:endParaRPr lang="en-US" dirty="0"/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58" name="Picture 2" descr="http://images.clipartpanda.com/science-conclusion-clipart-Conclus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143000"/>
            <a:ext cx="2238375" cy="2571751"/>
          </a:xfrm>
          <a:prstGeom prst="rect">
            <a:avLst/>
          </a:prstGeom>
          <a:noFill/>
        </p:spPr>
      </p:pic>
      <p:pic>
        <p:nvPicPr>
          <p:cNvPr id="19460" name="Picture 4" descr="http://1.bp.blogspot.com/-sR_OaesT_bk/U6yJq1njt8I/AAAAAAAAGaI/Yzqc4fl7DRY/s1600/Owl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102644"/>
            <a:ext cx="3352800" cy="43481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524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concrete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13716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something definite and specific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W.4.2b, W.4.3d</a:t>
            </a:r>
          </a:p>
          <a:p>
            <a:pPr algn="r"/>
            <a:r>
              <a:rPr lang="en-US" dirty="0" smtClean="0"/>
              <a:t>W.5.2b, W.5.3d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4" name="Picture 2" descr="http://images.slideplayer.us/2/754507/slides/slide_7.jpg"/>
          <p:cNvPicPr>
            <a:picLocks noChangeAspect="1" noChangeArrowheads="1"/>
          </p:cNvPicPr>
          <p:nvPr/>
        </p:nvPicPr>
        <p:blipFill>
          <a:blip r:embed="rId2" cstate="print"/>
          <a:srcRect b="9327"/>
          <a:stretch>
            <a:fillRect/>
          </a:stretch>
        </p:blipFill>
        <p:spPr bwMode="auto">
          <a:xfrm>
            <a:off x="1905000" y="2133600"/>
            <a:ext cx="537845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524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correspondence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1371600"/>
            <a:ext cx="48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matching printed letters with the sounds they make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RF.4.3a</a:t>
            </a:r>
          </a:p>
          <a:p>
            <a:pPr algn="r"/>
            <a:r>
              <a:rPr lang="en-US" dirty="0" smtClean="0"/>
              <a:t>RF.5.3a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0" name="Picture 2" descr="http://child-1st.typepad.com/.a/6a00e5529de4af883401a3fd1767e8970b-500wi"/>
          <p:cNvPicPr>
            <a:picLocks noChangeAspect="1" noChangeArrowheads="1"/>
          </p:cNvPicPr>
          <p:nvPr/>
        </p:nvPicPr>
        <p:blipFill>
          <a:blip r:embed="rId2" cstate="print"/>
          <a:srcRect b="7200"/>
          <a:stretch>
            <a:fillRect/>
          </a:stretch>
        </p:blipFill>
        <p:spPr bwMode="auto">
          <a:xfrm>
            <a:off x="1981200" y="2514600"/>
            <a:ext cx="4114800" cy="3818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0"/>
            <a:ext cx="7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domain specific vocabulary</a:t>
            </a:r>
            <a:endParaRPr lang="en-US" sz="8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W.4.2d</a:t>
            </a:r>
          </a:p>
          <a:p>
            <a:pPr algn="r"/>
            <a:r>
              <a:rPr lang="en-US" dirty="0" smtClean="0"/>
              <a:t>W.5.2d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0" name="Picture 2" descr="https://classconnection.s3.amazonaws.com/445/flashcards/1419445/jpg/depression-cause-heart-attack-11333986860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971800"/>
            <a:ext cx="4114800" cy="30861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09600" y="2667000"/>
            <a:ext cx="480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words found and used in particular contents and subjects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524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evidence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371600"/>
            <a:ext cx="48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proof that causes you to believe something is true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RI.4.8, SL.4.3</a:t>
            </a:r>
          </a:p>
          <a:p>
            <a:pPr algn="r"/>
            <a:r>
              <a:rPr lang="en-US" dirty="0" smtClean="0"/>
              <a:t>RI.5.8, SL.4.3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2" descr="http://3.bp.blogspot.com/-9furjFhIhy0/TtnWyhRYjXI/AAAAAAAAAQE/w2_Wnc7wxDY/s1600/Web_Proof.jpg"/>
          <p:cNvPicPr>
            <a:picLocks noChangeAspect="1" noChangeArrowheads="1"/>
          </p:cNvPicPr>
          <p:nvPr/>
        </p:nvPicPr>
        <p:blipFill>
          <a:blip r:embed="rId2" cstate="print"/>
          <a:srcRect l="21701" t="16667" r="13195" b="16667"/>
          <a:stretch>
            <a:fillRect/>
          </a:stretch>
        </p:blipFill>
        <p:spPr bwMode="auto">
          <a:xfrm>
            <a:off x="1447800" y="2362200"/>
            <a:ext cx="6629400" cy="4242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387</Words>
  <Application>Microsoft Office PowerPoint</Application>
  <PresentationFormat>On-screen Show (4:3)</PresentationFormat>
  <Paragraphs>103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Fourth Grade  Domain Specific Words A thru K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Third Grade  Domain Specific Words A thru F</dc:title>
  <dc:creator>ST User</dc:creator>
  <cp:lastModifiedBy>ST User</cp:lastModifiedBy>
  <cp:revision>66</cp:revision>
  <dcterms:created xsi:type="dcterms:W3CDTF">2015-06-09T13:48:28Z</dcterms:created>
  <dcterms:modified xsi:type="dcterms:W3CDTF">2015-08-11T17:20:28Z</dcterms:modified>
</cp:coreProperties>
</file>