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s/slide38.xml" ContentType="application/vnd.openxmlformats-officedocument.presentationml.slide+xml"/>
  <Override PartName="/ppt/slides/slide47.xml" ContentType="application/vnd.openxmlformats-officedocument.presentationml.slide+xml"/>
  <Override PartName="/ppt/slides/slide56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s/slide45.xml" ContentType="application/vnd.openxmlformats-officedocument.presentationml.slide+xml"/>
  <Override PartName="/ppt/slides/slide54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slides/slide43.xml" ContentType="application/vnd.openxmlformats-officedocument.presentationml.slide+xml"/>
  <Override PartName="/ppt/slides/slide5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slides/slide41.xml" ContentType="application/vnd.openxmlformats-officedocument.presentationml.slide+xml"/>
  <Override PartName="/ppt/slides/slide50.xml" ContentType="application/vnd.openxmlformats-officedocument.presentationml.slide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4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4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46.xml" ContentType="application/vnd.openxmlformats-officedocument.presentationml.slide+xml"/>
  <Override PartName="/ppt/slides/slide55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s/slide44.xml" ContentType="application/vnd.openxmlformats-officedocument.presentationml.slide+xml"/>
  <Override PartName="/ppt/slides/slide53.xml" ContentType="application/vnd.openxmlformats-officedocument.presentationml.slide+xml"/>
  <Override PartName="/ppt/slideLayouts/slideLayout3.xml" ContentType="application/vnd.openxmlformats-officedocument.presentationml.slideLayout+xml"/>
  <Default Extension="jpeg" ContentType="image/jpeg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s/slide51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s/slide40.xml" ContentType="application/vnd.openxmlformats-officedocument.presentationml.slide+xml"/>
  <Override PartName="/ppt/slideLayouts/slideLayout10.xml" ContentType="application/vnd.openxmlformats-officedocument.presentationml.slideLayout+xml"/>
  <Default Extension="gif" ContentType="image/gif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63" r:id="rId3"/>
    <p:sldId id="295" r:id="rId4"/>
    <p:sldId id="294" r:id="rId5"/>
    <p:sldId id="264" r:id="rId6"/>
    <p:sldId id="266" r:id="rId7"/>
    <p:sldId id="267" r:id="rId8"/>
    <p:sldId id="296" r:id="rId9"/>
    <p:sldId id="268" r:id="rId10"/>
    <p:sldId id="322" r:id="rId11"/>
    <p:sldId id="269" r:id="rId12"/>
    <p:sldId id="298" r:id="rId13"/>
    <p:sldId id="299" r:id="rId14"/>
    <p:sldId id="270" r:id="rId15"/>
    <p:sldId id="300" r:id="rId16"/>
    <p:sldId id="301" r:id="rId17"/>
    <p:sldId id="271" r:id="rId18"/>
    <p:sldId id="302" r:id="rId19"/>
    <p:sldId id="273" r:id="rId20"/>
    <p:sldId id="303" r:id="rId21"/>
    <p:sldId id="274" r:id="rId22"/>
    <p:sldId id="304" r:id="rId23"/>
    <p:sldId id="275" r:id="rId24"/>
    <p:sldId id="276" r:id="rId25"/>
    <p:sldId id="305" r:id="rId26"/>
    <p:sldId id="277" r:id="rId27"/>
    <p:sldId id="278" r:id="rId28"/>
    <p:sldId id="279" r:id="rId29"/>
    <p:sldId id="306" r:id="rId30"/>
    <p:sldId id="307" r:id="rId31"/>
    <p:sldId id="280" r:id="rId32"/>
    <p:sldId id="281" r:id="rId33"/>
    <p:sldId id="308" r:id="rId34"/>
    <p:sldId id="282" r:id="rId35"/>
    <p:sldId id="309" r:id="rId36"/>
    <p:sldId id="283" r:id="rId37"/>
    <p:sldId id="284" r:id="rId38"/>
    <p:sldId id="310" r:id="rId39"/>
    <p:sldId id="311" r:id="rId40"/>
    <p:sldId id="312" r:id="rId41"/>
    <p:sldId id="313" r:id="rId42"/>
    <p:sldId id="314" r:id="rId43"/>
    <p:sldId id="285" r:id="rId44"/>
    <p:sldId id="315" r:id="rId45"/>
    <p:sldId id="316" r:id="rId46"/>
    <p:sldId id="286" r:id="rId47"/>
    <p:sldId id="318" r:id="rId48"/>
    <p:sldId id="287" r:id="rId49"/>
    <p:sldId id="288" r:id="rId50"/>
    <p:sldId id="319" r:id="rId51"/>
    <p:sldId id="289" r:id="rId52"/>
    <p:sldId id="293" r:id="rId53"/>
    <p:sldId id="320" r:id="rId54"/>
    <p:sldId id="291" r:id="rId55"/>
    <p:sldId id="292" r:id="rId56"/>
    <p:sldId id="321" r:id="rId57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8000"/>
    <a:srgbClr val="003399"/>
    <a:srgbClr val="0033CC"/>
    <a:srgbClr val="0000FF"/>
    <a:srgbClr val="FF6600"/>
    <a:srgbClr val="6600CC"/>
    <a:srgbClr val="6600FF"/>
    <a:srgbClr val="333399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80" d="100"/>
          <a:sy n="80" d="100"/>
        </p:scale>
        <p:origin x="-216" y="-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61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B54A48F-CC94-4F62-B728-F46AE1A6774A}" type="datetimeFigureOut">
              <a:rPr lang="en-US" smtClean="0"/>
              <a:pPr/>
              <a:t>8/11/2015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E1B89AE-7130-43FB-A5EF-633E33C8A4C7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://www.wordcentral.com/" TargetMode="External"/><Relationship Id="rId2" Type="http://schemas.openxmlformats.org/officeDocument/2006/relationships/hyperlink" Target="https://kids.wordsmyth.net/we/" TargetMode="External"/><Relationship Id="rId1" Type="http://schemas.openxmlformats.org/officeDocument/2006/relationships/slideLayout" Target="../slideLayouts/slideLayout1.xml"/><Relationship Id="rId6" Type="http://schemas.openxmlformats.org/officeDocument/2006/relationships/hyperlink" Target="https://images.google.com/" TargetMode="External"/><Relationship Id="rId5" Type="http://schemas.openxmlformats.org/officeDocument/2006/relationships/hyperlink" Target="http://www.google.com/" TargetMode="External"/><Relationship Id="rId4" Type="http://schemas.openxmlformats.org/officeDocument/2006/relationships/hyperlink" Target="http://dictionary.reverso.net/english-cobuild/" TargetMode="Externa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6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1.jpe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gif"/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jpeg"/><Relationship Id="rId2" Type="http://schemas.openxmlformats.org/officeDocument/2006/relationships/image" Target="../media/image38.jpeg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eg"/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43.jpeg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eg"/><Relationship Id="rId2" Type="http://schemas.openxmlformats.org/officeDocument/2006/relationships/image" Target="../media/image45.jpeg"/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jpeg"/><Relationship Id="rId1" Type="http://schemas.openxmlformats.org/officeDocument/2006/relationships/slideLayout" Target="../slideLayouts/slideLayout7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eg"/><Relationship Id="rId2" Type="http://schemas.openxmlformats.org/officeDocument/2006/relationships/image" Target="../media/image50.jpeg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jpeg"/><Relationship Id="rId1" Type="http://schemas.openxmlformats.org/officeDocument/2006/relationships/slideLayout" Target="../slideLayouts/slideLayout7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image" Target="../media/image53.jpeg"/><Relationship Id="rId1" Type="http://schemas.openxmlformats.org/officeDocument/2006/relationships/slideLayout" Target="../slideLayouts/slideLayout7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jpeg"/><Relationship Id="rId2" Type="http://schemas.openxmlformats.org/officeDocument/2006/relationships/image" Target="../media/image55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7.jpeg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jpeg"/><Relationship Id="rId1" Type="http://schemas.openxmlformats.org/officeDocument/2006/relationships/slideLayout" Target="../slideLayouts/slideLayout7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eg"/><Relationship Id="rId2" Type="http://schemas.openxmlformats.org/officeDocument/2006/relationships/image" Target="../media/image59.jpeg"/><Relationship Id="rId1" Type="http://schemas.openxmlformats.org/officeDocument/2006/relationships/slideLayout" Target="../slideLayouts/slideLayout7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1.jpeg"/><Relationship Id="rId1" Type="http://schemas.openxmlformats.org/officeDocument/2006/relationships/slideLayout" Target="../slideLayouts/slideLayout7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7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jpeg"/><Relationship Id="rId2" Type="http://schemas.openxmlformats.org/officeDocument/2006/relationships/image" Target="../media/image62.jpeg"/><Relationship Id="rId1" Type="http://schemas.openxmlformats.org/officeDocument/2006/relationships/slideLayout" Target="../slideLayouts/slideLayout7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jpeg"/><Relationship Id="rId2" Type="http://schemas.openxmlformats.org/officeDocument/2006/relationships/image" Target="../media/image64.jpeg"/><Relationship Id="rId1" Type="http://schemas.openxmlformats.org/officeDocument/2006/relationships/slideLayout" Target="../slideLayouts/slideLayout7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6.jpeg"/><Relationship Id="rId1" Type="http://schemas.openxmlformats.org/officeDocument/2006/relationships/slideLayout" Target="../slideLayouts/slideLayout7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7.jpeg"/><Relationship Id="rId1" Type="http://schemas.openxmlformats.org/officeDocument/2006/relationships/slideLayout" Target="../slideLayouts/slideLayout7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8.jpeg"/><Relationship Id="rId1" Type="http://schemas.openxmlformats.org/officeDocument/2006/relationships/slideLayout" Target="../slideLayouts/slideLayout7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9.jpeg"/><Relationship Id="rId1" Type="http://schemas.openxmlformats.org/officeDocument/2006/relationships/slideLayout" Target="../slideLayouts/slideLayout7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jpeg"/><Relationship Id="rId2" Type="http://schemas.openxmlformats.org/officeDocument/2006/relationships/image" Target="../media/image70.jpeg"/><Relationship Id="rId1" Type="http://schemas.openxmlformats.org/officeDocument/2006/relationships/slideLayout" Target="../slideLayouts/slideLayout7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gif"/><Relationship Id="rId2" Type="http://schemas.openxmlformats.org/officeDocument/2006/relationships/image" Target="../media/image72.jpeg"/><Relationship Id="rId1" Type="http://schemas.openxmlformats.org/officeDocument/2006/relationships/slideLayout" Target="../slideLayouts/slideLayout7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4.png"/><Relationship Id="rId1" Type="http://schemas.openxmlformats.org/officeDocument/2006/relationships/slideLayout" Target="../slideLayouts/slideLayout7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jpeg"/><Relationship Id="rId2" Type="http://schemas.openxmlformats.org/officeDocument/2006/relationships/image" Target="../media/image75.jpeg"/><Relationship Id="rId1" Type="http://schemas.openxmlformats.org/officeDocument/2006/relationships/slideLayout" Target="../slideLayouts/slideLayout7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7.gif"/><Relationship Id="rId1" Type="http://schemas.openxmlformats.org/officeDocument/2006/relationships/slideLayout" Target="../slideLayouts/slideLayout7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8.jpeg"/><Relationship Id="rId1" Type="http://schemas.openxmlformats.org/officeDocument/2006/relationships/slideLayout" Target="../slideLayouts/slideLayout7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image" Target="../media/image79.gif"/><Relationship Id="rId1" Type="http://schemas.openxmlformats.org/officeDocument/2006/relationships/slideLayout" Target="../slideLayouts/slideLayout7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0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066801"/>
            <a:ext cx="7772400" cy="2533650"/>
          </a:xfrm>
        </p:spPr>
        <p:txBody>
          <a:bodyPr>
            <a:normAutofit/>
          </a:bodyPr>
          <a:lstStyle/>
          <a:p>
            <a:r>
              <a:rPr lang="en-US" sz="6600" b="1" dirty="0" smtClean="0"/>
              <a:t>Third Grade</a:t>
            </a:r>
            <a:r>
              <a:rPr lang="en-US" dirty="0" smtClean="0"/>
              <a:t> </a:t>
            </a:r>
            <a:br>
              <a:rPr lang="en-US" dirty="0" smtClean="0"/>
            </a:br>
            <a:r>
              <a:rPr lang="en-US" dirty="0" smtClean="0"/>
              <a:t>Domain Specific Words</a:t>
            </a:r>
            <a:br>
              <a:rPr lang="en-US" dirty="0" smtClean="0"/>
            </a:br>
            <a:r>
              <a:rPr lang="en-US" sz="3200" dirty="0" smtClean="0"/>
              <a:t>P thru Z </a:t>
            </a:r>
            <a:endParaRPr lang="en-US" dirty="0"/>
          </a:p>
        </p:txBody>
      </p:sp>
      <p:sp>
        <p:nvSpPr>
          <p:cNvPr id="5" name="Subtitle 2"/>
          <p:cNvSpPr>
            <a:spLocks noGrp="1"/>
          </p:cNvSpPr>
          <p:nvPr>
            <p:ph type="subTitle" idx="1"/>
          </p:nvPr>
        </p:nvSpPr>
        <p:spPr>
          <a:xfrm>
            <a:off x="1371600" y="3505200"/>
            <a:ext cx="6400800" cy="1752600"/>
          </a:xfrm>
        </p:spPr>
        <p:txBody>
          <a:bodyPr>
            <a:normAutofit fontScale="92500" lnSpcReduction="10000"/>
          </a:bodyPr>
          <a:lstStyle/>
          <a:p>
            <a:r>
              <a:rPr lang="en-US" sz="1800" dirty="0" smtClean="0">
                <a:solidFill>
                  <a:schemeClr val="tx1"/>
                </a:solidFill>
              </a:rPr>
              <a:t>Adapted from: </a:t>
            </a:r>
          </a:p>
          <a:p>
            <a:r>
              <a:rPr lang="en-US" sz="1400" u="sng" dirty="0" smtClean="0">
                <a:solidFill>
                  <a:schemeClr val="tx1"/>
                </a:solidFill>
              </a:rPr>
              <a:t>Vocabulary for the Common Core</a:t>
            </a:r>
            <a:r>
              <a:rPr lang="en-US" sz="1400" dirty="0" smtClean="0">
                <a:solidFill>
                  <a:schemeClr val="tx1"/>
                </a:solidFill>
              </a:rPr>
              <a:t> (</a:t>
            </a:r>
            <a:r>
              <a:rPr lang="en-US" sz="1400" dirty="0" err="1" smtClean="0">
                <a:solidFill>
                  <a:schemeClr val="tx1"/>
                </a:solidFill>
              </a:rPr>
              <a:t>Marzano</a:t>
            </a:r>
            <a:r>
              <a:rPr lang="en-US" sz="1400" dirty="0" smtClean="0">
                <a:solidFill>
                  <a:schemeClr val="tx1"/>
                </a:solidFill>
              </a:rPr>
              <a:t>, 2013)</a:t>
            </a:r>
          </a:p>
          <a:p>
            <a:r>
              <a:rPr lang="en-US" sz="1400" dirty="0" smtClean="0">
                <a:hlinkClick r:id="rId2"/>
              </a:rPr>
              <a:t>https://kids.wordsmyth.net/we/</a:t>
            </a:r>
            <a:endParaRPr lang="en-US" sz="1400" dirty="0" smtClean="0"/>
          </a:p>
          <a:p>
            <a:r>
              <a:rPr lang="en-US" sz="1400" dirty="0" smtClean="0">
                <a:hlinkClick r:id="rId3"/>
              </a:rPr>
              <a:t>http://www.wordcentral.com/</a:t>
            </a:r>
            <a:r>
              <a:rPr lang="en-US" sz="1400" dirty="0" smtClean="0"/>
              <a:t> </a:t>
            </a:r>
          </a:p>
          <a:p>
            <a:r>
              <a:rPr lang="en-US" sz="1400" dirty="0" smtClean="0">
                <a:hlinkClick r:id="rId4"/>
              </a:rPr>
              <a:t>http://dictionary.reverso.net/english-cobuild/</a:t>
            </a:r>
            <a:endParaRPr lang="en-US" sz="1400" dirty="0" smtClean="0"/>
          </a:p>
          <a:p>
            <a:r>
              <a:rPr lang="en-US" sz="1400" dirty="0" smtClean="0">
                <a:hlinkClick r:id="rId5"/>
              </a:rPr>
              <a:t>www.google.com</a:t>
            </a:r>
            <a:r>
              <a:rPr lang="en-US" sz="1400" dirty="0" smtClean="0"/>
              <a:t> </a:t>
            </a:r>
          </a:p>
          <a:p>
            <a:r>
              <a:rPr lang="en-US" sz="1400" dirty="0" smtClean="0">
                <a:hlinkClick r:id="rId6"/>
              </a:rPr>
              <a:t>https://images.google.com/</a:t>
            </a:r>
            <a:r>
              <a:rPr lang="en-US" sz="1400" dirty="0" smtClean="0"/>
              <a:t> </a:t>
            </a:r>
          </a:p>
          <a:p>
            <a:endParaRPr lang="en-US" sz="1400" dirty="0" smtClean="0"/>
          </a:p>
          <a:p>
            <a:endParaRPr lang="en-US" sz="1800" u="sng" dirty="0"/>
          </a:p>
        </p:txBody>
      </p:sp>
      <p:sp>
        <p:nvSpPr>
          <p:cNvPr id="6" name="TextBox 5"/>
          <p:cNvSpPr txBox="1"/>
          <p:nvPr/>
        </p:nvSpPr>
        <p:spPr>
          <a:xfrm>
            <a:off x="762000" y="5943600"/>
            <a:ext cx="76962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 smtClean="0"/>
              <a:t>Vocabulary Team: </a:t>
            </a:r>
          </a:p>
          <a:p>
            <a:pPr algn="ctr"/>
            <a:r>
              <a:rPr lang="en-US" sz="1400" dirty="0" smtClean="0"/>
              <a:t>Jenny Felts, Susan Hensley, Andrea </a:t>
            </a:r>
            <a:r>
              <a:rPr lang="en-US" sz="1400" dirty="0" err="1" smtClean="0"/>
              <a:t>Hixon</a:t>
            </a:r>
            <a:r>
              <a:rPr lang="en-US" sz="1400" dirty="0" smtClean="0"/>
              <a:t>, Susan Huntington, Karla </a:t>
            </a:r>
            <a:r>
              <a:rPr lang="en-US" sz="1400" dirty="0" err="1" smtClean="0"/>
              <a:t>Magarin</a:t>
            </a:r>
            <a:r>
              <a:rPr lang="en-US" sz="1400" dirty="0" smtClean="0"/>
              <a:t>, </a:t>
            </a:r>
          </a:p>
          <a:p>
            <a:pPr algn="ctr"/>
            <a:r>
              <a:rPr lang="en-US" sz="1400" dirty="0" smtClean="0"/>
              <a:t>Karen Maloney, Renee Simpson</a:t>
            </a:r>
            <a:endParaRPr lang="en-US" sz="1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609600" y="228600"/>
            <a:ext cx="74676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pace</a:t>
            </a:r>
            <a:endParaRPr lang="en-US" sz="8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609600" y="1524000"/>
            <a:ext cx="83058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Rate or speed of something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7467600" y="228600"/>
            <a:ext cx="1447801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SL.3.4 </a:t>
            </a:r>
          </a:p>
          <a:p>
            <a:pPr algn="r"/>
            <a:r>
              <a:rPr lang="en-US" dirty="0" smtClean="0"/>
              <a:t>       SL.3.5 	</a:t>
            </a:r>
          </a:p>
        </p:txBody>
      </p:sp>
      <p:pic>
        <p:nvPicPr>
          <p:cNvPr id="25604" name="Picture 4" descr="http://crosssports.files.wordpress.com/2010/08/roadrunner.gif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724400" y="2362200"/>
            <a:ext cx="4165600" cy="3124200"/>
          </a:xfrm>
          <a:prstGeom prst="rect">
            <a:avLst/>
          </a:prstGeom>
          <a:noFill/>
        </p:spPr>
      </p:pic>
      <p:sp>
        <p:nvSpPr>
          <p:cNvPr id="12" name="TextBox 11"/>
          <p:cNvSpPr txBox="1"/>
          <p:nvPr/>
        </p:nvSpPr>
        <p:spPr>
          <a:xfrm>
            <a:off x="5257800" y="1981200"/>
            <a:ext cx="2950551" cy="132343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8000" dirty="0" smtClean="0">
                <a:solidFill>
                  <a:srgbClr val="6600CC"/>
                </a:solidFill>
                <a:latin typeface="Arial Black" pitchFamily="34" charset="0"/>
              </a:rPr>
              <a:t>Fast!</a:t>
            </a:r>
            <a:endParaRPr lang="en-US" sz="8000" dirty="0">
              <a:solidFill>
                <a:srgbClr val="6600CC"/>
              </a:solidFill>
              <a:latin typeface="Arial Black" pitchFamily="34" charset="0"/>
            </a:endParaRPr>
          </a:p>
        </p:txBody>
      </p:sp>
      <p:pic>
        <p:nvPicPr>
          <p:cNvPr id="25606" name="Picture 6" descr="http://images.wisegeek.com/turtle.jpg"/>
          <p:cNvPicPr>
            <a:picLocks noChangeAspect="1" noChangeArrowheads="1"/>
          </p:cNvPicPr>
          <p:nvPr/>
        </p:nvPicPr>
        <p:blipFill>
          <a:blip r:embed="rId3" cstate="print"/>
          <a:srcRect b="7895"/>
          <a:stretch>
            <a:fillRect/>
          </a:stretch>
        </p:blipFill>
        <p:spPr bwMode="auto">
          <a:xfrm>
            <a:off x="228600" y="2971800"/>
            <a:ext cx="3818373" cy="2057400"/>
          </a:xfrm>
          <a:prstGeom prst="rect">
            <a:avLst/>
          </a:prstGeom>
          <a:noFill/>
        </p:spPr>
      </p:pic>
      <p:sp>
        <p:nvSpPr>
          <p:cNvPr id="13" name="TextBox 12"/>
          <p:cNvSpPr txBox="1"/>
          <p:nvPr/>
        </p:nvSpPr>
        <p:spPr>
          <a:xfrm>
            <a:off x="685800" y="4876800"/>
            <a:ext cx="2900859" cy="132343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8000" dirty="0" smtClean="0">
                <a:solidFill>
                  <a:srgbClr val="FF6600"/>
                </a:solidFill>
                <a:latin typeface="Arial Black" pitchFamily="34" charset="0"/>
              </a:rPr>
              <a:t>Slow</a:t>
            </a:r>
            <a:endParaRPr lang="en-US" sz="8000" dirty="0">
              <a:solidFill>
                <a:srgbClr val="FF6600"/>
              </a:solidFill>
              <a:latin typeface="Arial Black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457200" y="152400"/>
            <a:ext cx="47244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/>
              <a:t>paragraph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304800"/>
            <a:ext cx="37338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RI.2.2</a:t>
            </a:r>
          </a:p>
          <a:p>
            <a:pPr algn="r"/>
            <a:r>
              <a:rPr lang="en-US" dirty="0" smtClean="0"/>
              <a:t>RI.3.8</a:t>
            </a:r>
          </a:p>
          <a:p>
            <a:pPr algn="r"/>
            <a:r>
              <a:rPr lang="en-US" dirty="0" smtClean="0"/>
              <a:t>W.4.2a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685800" y="1447800"/>
            <a:ext cx="7924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collection of sentences</a:t>
            </a:r>
          </a:p>
          <a:p>
            <a:r>
              <a:rPr lang="en-US" sz="2800" dirty="0" smtClean="0"/>
              <a:t>about one main topic 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2-4 </a:t>
            </a:r>
            <a:endParaRPr lang="en-US" dirty="0"/>
          </a:p>
        </p:txBody>
      </p:sp>
      <p:pic>
        <p:nvPicPr>
          <p:cNvPr id="18434" name="Picture 2" descr="https://education.fcps.org/trt/sites/default/files/fozzie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914400" y="2590800"/>
            <a:ext cx="3080211" cy="3733800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8436" name="Picture 4" descr="http://static1.squarespace.com/static/52520261e4b0b7fca7576115/t/52522bfde4b0ec71254a17a2/1381116927243/Memorial-Day-by-Kylie-1.jpg?format=750w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724400" y="1524000"/>
            <a:ext cx="3761400" cy="4800600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cxnSp>
        <p:nvCxnSpPr>
          <p:cNvPr id="11" name="Straight Arrow Connector 10"/>
          <p:cNvCxnSpPr/>
          <p:nvPr/>
        </p:nvCxnSpPr>
        <p:spPr>
          <a:xfrm>
            <a:off x="4343400" y="2362200"/>
            <a:ext cx="1219200" cy="228600"/>
          </a:xfrm>
          <a:prstGeom prst="straightConnector1">
            <a:avLst/>
          </a:prstGeom>
          <a:ln w="38100">
            <a:solidFill>
              <a:srgbClr val="C0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Arrow Connector 12"/>
          <p:cNvCxnSpPr/>
          <p:nvPr/>
        </p:nvCxnSpPr>
        <p:spPr>
          <a:xfrm>
            <a:off x="4343400" y="3352800"/>
            <a:ext cx="1219200" cy="228600"/>
          </a:xfrm>
          <a:prstGeom prst="straightConnector1">
            <a:avLst/>
          </a:prstGeom>
          <a:ln w="38100">
            <a:solidFill>
              <a:srgbClr val="C0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>
            <a:off x="4343400" y="4724400"/>
            <a:ext cx="1219200" cy="228600"/>
          </a:xfrm>
          <a:prstGeom prst="straightConnector1">
            <a:avLst/>
          </a:prstGeom>
          <a:ln w="38100">
            <a:solidFill>
              <a:srgbClr val="C0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838200" y="228600"/>
            <a:ext cx="47244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peer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3048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W.2.6, SL.2.1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838200" y="1524000"/>
            <a:ext cx="80772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classmate, or someone who is the same age as you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 </a:t>
            </a:r>
            <a:endParaRPr lang="en-US" dirty="0"/>
          </a:p>
        </p:txBody>
      </p:sp>
      <p:pic>
        <p:nvPicPr>
          <p:cNvPr id="15366" name="Picture 6" descr="http://www.usnews.com/dims4/USNEWS/0a55178/2147483647/resize/652x%3E/quality/85/?url=%2Fcmsmedia%2F8a%2Fef%2F77c3e00846c58129c342a1ad3fd0%2F140402-gaps-editorial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410200" y="3352800"/>
            <a:ext cx="3205316" cy="21336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9" name="TextBox 8"/>
          <p:cNvSpPr txBox="1"/>
          <p:nvPr/>
        </p:nvSpPr>
        <p:spPr>
          <a:xfrm>
            <a:off x="1676400" y="5638800"/>
            <a:ext cx="20238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Second grade peers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6096000" y="5638800"/>
            <a:ext cx="18205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high school peers</a:t>
            </a:r>
            <a:endParaRPr lang="en-US" dirty="0"/>
          </a:p>
        </p:txBody>
      </p:sp>
      <p:pic>
        <p:nvPicPr>
          <p:cNvPr id="15368" name="Picture 8" descr="http://www.hebisd.edu/media/images/articles/588extra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838200" y="2438400"/>
            <a:ext cx="4064000" cy="30480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533400" y="228600"/>
            <a:ext cx="746760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phrase</a:t>
            </a:r>
          </a:p>
          <a:p>
            <a:endParaRPr lang="en-US" sz="2800" b="1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400800" y="228600"/>
            <a:ext cx="25908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609600" y="1447801"/>
            <a:ext cx="81534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A part of a sentence that has meaning but does not have both a subject and a verb </a:t>
            </a:r>
            <a:endParaRPr lang="en-US" sz="2800" dirty="0"/>
          </a:p>
        </p:txBody>
      </p:sp>
      <p:sp>
        <p:nvSpPr>
          <p:cNvPr id="17" name="TextBox 16"/>
          <p:cNvSpPr txBox="1"/>
          <p:nvPr/>
        </p:nvSpPr>
        <p:spPr>
          <a:xfrm>
            <a:off x="5499087" y="228600"/>
            <a:ext cx="3374642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en-US" dirty="0" smtClean="0"/>
              <a:t>RI.3.4, RL.3.4</a:t>
            </a:r>
          </a:p>
          <a:p>
            <a:pPr algn="r"/>
            <a:r>
              <a:rPr lang="en-US" dirty="0" smtClean="0"/>
              <a:t>W.3.1c,</a:t>
            </a:r>
          </a:p>
          <a:p>
            <a:pPr algn="r"/>
            <a:r>
              <a:rPr lang="en-US" dirty="0" smtClean="0"/>
              <a:t>L.3.3a, L.3.4a, L.3.4d,, L.3.5a, L.3.6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31972" y="3124200"/>
            <a:ext cx="8812028" cy="193899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6000" dirty="0" smtClean="0">
                <a:latin typeface="Comic Sans MS" pitchFamily="66" charset="0"/>
              </a:rPr>
              <a:t>Bert </a:t>
            </a:r>
            <a:r>
              <a:rPr lang="en-US" sz="6000" dirty="0" smtClean="0">
                <a:solidFill>
                  <a:srgbClr val="FF0000"/>
                </a:solidFill>
                <a:latin typeface="Comic Sans MS" pitchFamily="66" charset="0"/>
              </a:rPr>
              <a:t>wants to see</a:t>
            </a:r>
          </a:p>
          <a:p>
            <a:r>
              <a:rPr lang="en-US" sz="6000" dirty="0" smtClean="0">
                <a:solidFill>
                  <a:srgbClr val="0000FF"/>
                </a:solidFill>
                <a:latin typeface="Comic Sans MS" pitchFamily="66" charset="0"/>
              </a:rPr>
              <a:t>the horror movie </a:t>
            </a:r>
            <a:r>
              <a:rPr lang="en-US" sz="6000" dirty="0" smtClean="0">
                <a:latin typeface="Comic Sans MS" pitchFamily="66" charset="0"/>
              </a:rPr>
              <a:t>again.</a:t>
            </a:r>
            <a:endParaRPr lang="en-US" sz="6000" dirty="0">
              <a:latin typeface="Comic Sans MS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3716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620000" y="228600"/>
            <a:ext cx="12192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   RI.3.9 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5867400" y="5562600"/>
            <a:ext cx="1981200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000" dirty="0" smtClean="0">
                <a:solidFill>
                  <a:schemeClr val="accent3">
                    <a:lumMod val="50000"/>
                  </a:schemeClr>
                </a:solidFill>
                <a:latin typeface="Comic Sans MS" pitchFamily="66" charset="0"/>
              </a:rPr>
              <a:t>“Most animals</a:t>
            </a:r>
          </a:p>
          <a:p>
            <a:r>
              <a:rPr lang="en-US" sz="2000" dirty="0" smtClean="0">
                <a:solidFill>
                  <a:schemeClr val="accent3">
                    <a:lumMod val="50000"/>
                  </a:schemeClr>
                </a:solidFill>
                <a:latin typeface="Comic Sans MS" pitchFamily="66" charset="0"/>
              </a:rPr>
              <a:t>in the sea are</a:t>
            </a:r>
          </a:p>
          <a:p>
            <a:r>
              <a:rPr lang="en-US" sz="2000" dirty="0" smtClean="0">
                <a:solidFill>
                  <a:schemeClr val="accent3">
                    <a:lumMod val="50000"/>
                  </a:schemeClr>
                </a:solidFill>
                <a:latin typeface="Comic Sans MS" pitchFamily="66" charset="0"/>
              </a:rPr>
              <a:t>predators.”</a:t>
            </a:r>
            <a:endParaRPr lang="en-US" sz="2000" dirty="0">
              <a:solidFill>
                <a:schemeClr val="accent3">
                  <a:lumMod val="50000"/>
                </a:schemeClr>
              </a:solidFill>
              <a:latin typeface="Comic Sans MS" pitchFamily="66" charset="0"/>
            </a:endParaRPr>
          </a:p>
        </p:txBody>
      </p:sp>
      <p:pic>
        <p:nvPicPr>
          <p:cNvPr id="23556" name="Picture 4" descr="http://ecx.images-amazon.com/images/I/5193HJDQNGL._SX258_BO1,204,203,200_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867400" y="2819400"/>
            <a:ext cx="2038533" cy="24384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4" name="TextBox 3"/>
          <p:cNvSpPr txBox="1"/>
          <p:nvPr/>
        </p:nvSpPr>
        <p:spPr>
          <a:xfrm>
            <a:off x="3048000" y="0"/>
            <a:ext cx="2895600" cy="175432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/>
              <a:t>point</a:t>
            </a:r>
          </a:p>
          <a:p>
            <a:pPr algn="ctr"/>
            <a:endParaRPr lang="en-US" sz="2800" b="1" dirty="0"/>
          </a:p>
        </p:txBody>
      </p:sp>
      <p:sp>
        <p:nvSpPr>
          <p:cNvPr id="12" name="Rectangle 11"/>
          <p:cNvSpPr/>
          <p:nvPr/>
        </p:nvSpPr>
        <p:spPr>
          <a:xfrm>
            <a:off x="533400" y="1295400"/>
            <a:ext cx="38100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800" dirty="0" smtClean="0"/>
              <a:t>The sharp end of something</a:t>
            </a:r>
            <a:endParaRPr lang="en-US" sz="2800" dirty="0"/>
          </a:p>
        </p:txBody>
      </p:sp>
      <p:cxnSp>
        <p:nvCxnSpPr>
          <p:cNvPr id="21" name="Straight Connector 20"/>
          <p:cNvCxnSpPr/>
          <p:nvPr/>
        </p:nvCxnSpPr>
        <p:spPr>
          <a:xfrm>
            <a:off x="4572000" y="1371600"/>
            <a:ext cx="0" cy="548640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Rectangle 22"/>
          <p:cNvSpPr/>
          <p:nvPr/>
        </p:nvSpPr>
        <p:spPr>
          <a:xfrm>
            <a:off x="4876800" y="1295400"/>
            <a:ext cx="3810000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800" dirty="0" smtClean="0"/>
              <a:t>The meaning or purpose</a:t>
            </a:r>
          </a:p>
          <a:p>
            <a:pPr algn="ctr"/>
            <a:r>
              <a:rPr lang="en-US" sz="2800" dirty="0" smtClean="0"/>
              <a:t>of something someone</a:t>
            </a:r>
          </a:p>
          <a:p>
            <a:pPr algn="ctr"/>
            <a:r>
              <a:rPr lang="en-US" sz="2800" dirty="0" smtClean="0"/>
              <a:t>has said or written</a:t>
            </a:r>
            <a:endParaRPr lang="en-US" sz="2800" dirty="0"/>
          </a:p>
        </p:txBody>
      </p:sp>
      <p:pic>
        <p:nvPicPr>
          <p:cNvPr id="23558" name="Picture 6" descr="http://www.bridgecitytools.com/images/products/179/resize_180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81000" y="2819400"/>
            <a:ext cx="3429000" cy="3429000"/>
          </a:xfrm>
          <a:prstGeom prst="rect">
            <a:avLst/>
          </a:prstGeom>
          <a:noFill/>
        </p:spPr>
      </p:pic>
      <p:cxnSp>
        <p:nvCxnSpPr>
          <p:cNvPr id="25" name="Straight Arrow Connector 24"/>
          <p:cNvCxnSpPr/>
          <p:nvPr/>
        </p:nvCxnSpPr>
        <p:spPr>
          <a:xfrm>
            <a:off x="3276600" y="2133600"/>
            <a:ext cx="457200" cy="609600"/>
          </a:xfrm>
          <a:prstGeom prst="straightConnector1">
            <a:avLst/>
          </a:prstGeom>
          <a:ln w="38100">
            <a:solidFill>
              <a:srgbClr val="C0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533400" y="228600"/>
            <a:ext cx="746760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/>
              <a:t>point of view</a:t>
            </a:r>
          </a:p>
          <a:p>
            <a:endParaRPr lang="en-US" sz="28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762000" y="1447800"/>
            <a:ext cx="746760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A way of looking at or thinking about something</a:t>
            </a:r>
            <a:endParaRPr lang="en-US" sz="2800" dirty="0"/>
          </a:p>
        </p:txBody>
      </p:sp>
      <p:sp>
        <p:nvSpPr>
          <p:cNvPr id="13" name="Rectangle 12"/>
          <p:cNvSpPr/>
          <p:nvPr/>
        </p:nvSpPr>
        <p:spPr>
          <a:xfrm>
            <a:off x="7620000" y="228600"/>
            <a:ext cx="1143000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RL.3.6</a:t>
            </a:r>
          </a:p>
          <a:p>
            <a:pPr algn="r"/>
            <a:r>
              <a:rPr lang="en-US" dirty="0" smtClean="0"/>
              <a:t>RI.3.6</a:t>
            </a:r>
          </a:p>
          <a:p>
            <a:pPr algn="r"/>
            <a:r>
              <a:rPr lang="en-US" dirty="0" smtClean="0"/>
              <a:t>W.3.1</a:t>
            </a:r>
          </a:p>
          <a:p>
            <a:endParaRPr lang="en-US" dirty="0" smtClean="0"/>
          </a:p>
          <a:p>
            <a:r>
              <a:rPr lang="en-US" dirty="0" smtClean="0"/>
              <a:t>	</a:t>
            </a:r>
          </a:p>
        </p:txBody>
      </p:sp>
      <p:pic>
        <p:nvPicPr>
          <p:cNvPr id="22532" name="Picture 4" descr="https://31.media.tumblr.com/ca91ff3080900779b6453f8f0aa46dd4/tumblr_inline_ncfeeokIy71t0jg99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95400" y="2514600"/>
            <a:ext cx="6501188" cy="32766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7467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preamble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An introduction that comes before something you say or write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Unit 4</a:t>
            </a:r>
          </a:p>
        </p:txBody>
      </p:sp>
      <p:pic>
        <p:nvPicPr>
          <p:cNvPr id="27650" name="Picture 2" descr="http://www.yuriar.com/aprendemosacademy/wp-content/uploads/sites/4/2013/08/preamble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057400" y="2133600"/>
            <a:ext cx="4800600" cy="3952876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533400" y="228600"/>
            <a:ext cx="74676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precise</a:t>
            </a:r>
            <a:endParaRPr lang="en-US" sz="8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pic>
        <p:nvPicPr>
          <p:cNvPr id="21510" name="Picture 6" descr="https://cessnacu.net/wp-content/uploads/2012/07/89694935.jpg"/>
          <p:cNvPicPr>
            <a:picLocks noChangeAspect="1" noChangeArrowheads="1"/>
          </p:cNvPicPr>
          <p:nvPr/>
        </p:nvPicPr>
        <p:blipFill>
          <a:blip r:embed="rId2" cstate="print"/>
          <a:srcRect l="19687" r="18440"/>
          <a:stretch>
            <a:fillRect/>
          </a:stretch>
        </p:blipFill>
        <p:spPr bwMode="auto">
          <a:xfrm>
            <a:off x="5029200" y="457199"/>
            <a:ext cx="3810000" cy="6147955"/>
          </a:xfrm>
          <a:prstGeom prst="rect">
            <a:avLst/>
          </a:prstGeom>
          <a:noFill/>
        </p:spPr>
      </p:pic>
      <p:sp>
        <p:nvSpPr>
          <p:cNvPr id="12" name="Rectangle 11"/>
          <p:cNvSpPr/>
          <p:nvPr/>
        </p:nvSpPr>
        <p:spPr>
          <a:xfrm>
            <a:off x="609600" y="1447800"/>
            <a:ext cx="74676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Clearly stated or communicated;</a:t>
            </a:r>
          </a:p>
          <a:p>
            <a:r>
              <a:rPr lang="en-US" sz="2800" dirty="0" smtClean="0"/>
              <a:t>accurate</a:t>
            </a:r>
            <a:endParaRPr lang="en-US" sz="2800" dirty="0"/>
          </a:p>
        </p:txBody>
      </p:sp>
      <p:sp>
        <p:nvSpPr>
          <p:cNvPr id="9" name="Rectangle 8"/>
          <p:cNvSpPr/>
          <p:nvPr/>
        </p:nvSpPr>
        <p:spPr>
          <a:xfrm>
            <a:off x="7543800" y="304800"/>
            <a:ext cx="12192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  L.3.4d 	</a:t>
            </a:r>
          </a:p>
        </p:txBody>
      </p:sp>
      <p:pic>
        <p:nvPicPr>
          <p:cNvPr id="21506" name="Picture 2" descr="http://www.montessorischooldfw.com/images/medium/497720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438400" y="2362200"/>
            <a:ext cx="2746493" cy="41148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762000" y="228600"/>
            <a:ext cx="47244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prefix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304800"/>
            <a:ext cx="37338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RF.2.3d, L.2.4b</a:t>
            </a:r>
          </a:p>
          <a:p>
            <a:pPr algn="r"/>
            <a:r>
              <a:rPr lang="en-US" dirty="0" smtClean="0"/>
              <a:t>RF.3.3a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762000" y="1524000"/>
            <a:ext cx="70104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word part that is added to the beginning of a base word to change the meaning of that word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2-3 </a:t>
            </a:r>
            <a:endParaRPr lang="en-US" dirty="0"/>
          </a:p>
        </p:txBody>
      </p:sp>
      <p:pic>
        <p:nvPicPr>
          <p:cNvPr id="11266" name="Picture 2" descr="https://mcdn1.teacherspayteachers.com/thumbitem/Prefix-and-Suffix-Posters/original-168390-1.jpg"/>
          <p:cNvPicPr>
            <a:picLocks noChangeAspect="1" noChangeArrowheads="1"/>
          </p:cNvPicPr>
          <p:nvPr/>
        </p:nvPicPr>
        <p:blipFill>
          <a:blip r:embed="rId2" cstate="print"/>
          <a:srcRect b="33714"/>
          <a:stretch>
            <a:fillRect/>
          </a:stretch>
        </p:blipFill>
        <p:spPr bwMode="auto">
          <a:xfrm rot="21003095">
            <a:off x="596527" y="3111828"/>
            <a:ext cx="3231028" cy="2776291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7" name="TextBox 6"/>
          <p:cNvSpPr txBox="1"/>
          <p:nvPr/>
        </p:nvSpPr>
        <p:spPr>
          <a:xfrm>
            <a:off x="3962400" y="2819400"/>
            <a:ext cx="4759636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>
                <a:latin typeface="Comic Sans MS" pitchFamily="66" charset="0"/>
              </a:rPr>
              <a:t>I am going to </a:t>
            </a:r>
            <a:r>
              <a:rPr lang="en-US" sz="3600" dirty="0" smtClean="0">
                <a:solidFill>
                  <a:srgbClr val="FF0000"/>
                </a:solidFill>
                <a:latin typeface="Comic Sans MS" pitchFamily="66" charset="0"/>
              </a:rPr>
              <a:t>re</a:t>
            </a:r>
            <a:r>
              <a:rPr lang="en-US" sz="3600" dirty="0" smtClean="0">
                <a:latin typeface="Comic Sans MS" pitchFamily="66" charset="0"/>
              </a:rPr>
              <a:t>write</a:t>
            </a:r>
          </a:p>
          <a:p>
            <a:r>
              <a:rPr lang="en-US" sz="3600" dirty="0" smtClean="0">
                <a:latin typeface="Comic Sans MS" pitchFamily="66" charset="0"/>
              </a:rPr>
              <a:t>my paper.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3505200" y="6019800"/>
            <a:ext cx="509466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>
                <a:latin typeface="Comic Sans MS" pitchFamily="66" charset="0"/>
              </a:rPr>
              <a:t>Please </a:t>
            </a:r>
            <a:r>
              <a:rPr lang="en-US" sz="3600" dirty="0" smtClean="0">
                <a:solidFill>
                  <a:srgbClr val="FF0000"/>
                </a:solidFill>
                <a:latin typeface="Comic Sans MS" pitchFamily="66" charset="0"/>
              </a:rPr>
              <a:t>un</a:t>
            </a:r>
            <a:r>
              <a:rPr lang="en-US" sz="3600" dirty="0" smtClean="0">
                <a:latin typeface="Comic Sans MS" pitchFamily="66" charset="0"/>
              </a:rPr>
              <a:t>plug the lamp.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4419600" y="4419600"/>
            <a:ext cx="4551246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>
                <a:latin typeface="Comic Sans MS" pitchFamily="66" charset="0"/>
              </a:rPr>
              <a:t>I </a:t>
            </a:r>
            <a:r>
              <a:rPr lang="en-US" sz="3600" dirty="0" smtClean="0">
                <a:solidFill>
                  <a:srgbClr val="FF0000"/>
                </a:solidFill>
                <a:latin typeface="Comic Sans MS" pitchFamily="66" charset="0"/>
              </a:rPr>
              <a:t>dis</a:t>
            </a:r>
            <a:r>
              <a:rPr lang="en-US" sz="3600" dirty="0" smtClean="0">
                <a:latin typeface="Comic Sans MS" pitchFamily="66" charset="0"/>
              </a:rPr>
              <a:t>agree with that</a:t>
            </a:r>
          </a:p>
          <a:p>
            <a:r>
              <a:rPr lang="en-US" sz="3600" dirty="0" smtClean="0">
                <a:latin typeface="Comic Sans MS" pitchFamily="66" charset="0"/>
              </a:rPr>
              <a:t>statement.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609600" y="533400"/>
            <a:ext cx="7467600" cy="261610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print source</a:t>
            </a:r>
          </a:p>
          <a:p>
            <a:r>
              <a:rPr lang="en-US" sz="2800" b="1" dirty="0" smtClean="0"/>
              <a:t> </a:t>
            </a:r>
            <a:r>
              <a:rPr lang="en-US" sz="2800" dirty="0" smtClean="0"/>
              <a:t>Information found in text</a:t>
            </a:r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    W.3.8 	</a:t>
            </a:r>
          </a:p>
        </p:txBody>
      </p:sp>
      <p:sp>
        <p:nvSpPr>
          <p:cNvPr id="20486" name="AutoShape 6" descr="http://www.funkylunch.com/images/press/NGKids.jpg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20488" name="Picture 8" descr="http://www.funkylunch.com/images/press/NGKids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562600" y="1524000"/>
            <a:ext cx="3276600" cy="4182280"/>
          </a:xfrm>
          <a:prstGeom prst="rect">
            <a:avLst/>
          </a:prstGeom>
          <a:noFill/>
        </p:spPr>
      </p:pic>
      <p:pic>
        <p:nvPicPr>
          <p:cNvPr id="20490" name="Picture 10" descr="http://heartofwisdom.com/blog/wp-content/uploads/2014/09/butterflies-metamorphosis-capture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5800" y="2971800"/>
            <a:ext cx="4739239" cy="29718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20482" name="Picture 2" descr="http://images.clipartpanda.com/newspaper-clip-art-newspaper2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886200" y="3886200"/>
            <a:ext cx="3905250" cy="2771776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7467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pronoun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word that takes the place of a noun because the person or thing has been mentioned before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L.3.1a</a:t>
            </a:r>
          </a:p>
        </p:txBody>
      </p:sp>
      <p:pic>
        <p:nvPicPr>
          <p:cNvPr id="25602" name="Picture 2" descr="https://shachinegi.files.wordpress.com/2014/08/pronoun-chart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133600" y="2438400"/>
            <a:ext cx="4782820" cy="3839053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7467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pronoun antecedent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word that comes before a pronoun- it is what the pronoun refers to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L.3.1f</a:t>
            </a:r>
          </a:p>
        </p:txBody>
      </p:sp>
      <p:pic>
        <p:nvPicPr>
          <p:cNvPr id="24578" name="Picture 2" descr="http://1.bp.blogspot.com/-7FGqN0svWuE/UYfRew3-YpI/AAAAAAAAB6w/sgTCJMvfWIY/s1600/pronoun+antecedent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676400" y="2266950"/>
            <a:ext cx="5943106" cy="45910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66" name="Picture 10" descr="http://www.nmajmh.org/images/talmudicalAcademy/Letter013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62000" y="2667000"/>
            <a:ext cx="2685820" cy="3352800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609600" y="0"/>
            <a:ext cx="7467600" cy="261610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8000" b="1" dirty="0" smtClean="0"/>
              <a:t>prose</a:t>
            </a:r>
          </a:p>
          <a:p>
            <a:r>
              <a:rPr lang="en-US" sz="2800" b="1" dirty="0" smtClean="0"/>
              <a:t> </a:t>
            </a:r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7696200" y="304800"/>
            <a:ext cx="11430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RF.3.4b 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685800" y="1219200"/>
            <a:ext cx="7848600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Most language that is not poetry can be described as prose. Novels, short stories, essays, and letters are examples of writing done in prose.</a:t>
            </a:r>
            <a:endParaRPr lang="en-US" sz="2800" dirty="0"/>
          </a:p>
        </p:txBody>
      </p:sp>
      <p:pic>
        <p:nvPicPr>
          <p:cNvPr id="19460" name="Picture 4" descr="http://ecx.images-amazon.com/images/I/5118K2B99KL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20893484">
            <a:off x="3510944" y="3650582"/>
            <a:ext cx="1679503" cy="246985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9464" name="Picture 8" descr="http://therunamuck.com/wp-content/uploads/2013/10/Platypus-428x600.jpg"/>
          <p:cNvPicPr>
            <a:picLocks noChangeAspect="1" noChangeArrowheads="1"/>
          </p:cNvPicPr>
          <p:nvPr/>
        </p:nvPicPr>
        <p:blipFill>
          <a:blip r:embed="rId4" cstate="print"/>
          <a:srcRect t="6250"/>
          <a:stretch>
            <a:fillRect/>
          </a:stretch>
        </p:blipFill>
        <p:spPr bwMode="auto">
          <a:xfrm>
            <a:off x="5791200" y="2895600"/>
            <a:ext cx="2609088" cy="3429000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7467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prove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To make clear that something is true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Unit 5</a:t>
            </a:r>
          </a:p>
        </p:txBody>
      </p:sp>
      <p:pic>
        <p:nvPicPr>
          <p:cNvPr id="23554" name="Picture 2" descr="http://judeochristianchurch.com/wp-content/uploads/2013/09/Scientific-Proof-of-God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5800" y="2362200"/>
            <a:ext cx="7831567" cy="320040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457200" y="457200"/>
            <a:ext cx="47244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/>
              <a:t>purpose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304800"/>
            <a:ext cx="37338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RF.1.4a</a:t>
            </a:r>
          </a:p>
          <a:p>
            <a:pPr algn="r"/>
            <a:r>
              <a:rPr lang="en-US" dirty="0" smtClean="0"/>
              <a:t>RI.2.6, RF.2.4a</a:t>
            </a:r>
          </a:p>
          <a:p>
            <a:pPr algn="r"/>
            <a:r>
              <a:rPr lang="en-US" dirty="0" smtClean="0"/>
              <a:t>RF.3.4a, W.3.4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990600" y="1752600"/>
            <a:ext cx="70104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The reason for doing something; </a:t>
            </a:r>
          </a:p>
          <a:p>
            <a:r>
              <a:rPr lang="en-US" sz="2800" dirty="0" smtClean="0"/>
              <a:t>The goal someone is working for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1-3 </a:t>
            </a:r>
            <a:endParaRPr lang="en-US" dirty="0"/>
          </a:p>
        </p:txBody>
      </p:sp>
      <p:pic>
        <p:nvPicPr>
          <p:cNvPr id="7" name="Picture 6" descr="download (8)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828800" y="3048000"/>
            <a:ext cx="4852055" cy="363435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L.3.2c 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685800" y="2590800"/>
            <a:ext cx="3810000" cy="31085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Symbols used in writing</a:t>
            </a:r>
          </a:p>
          <a:p>
            <a:r>
              <a:rPr lang="en-US" sz="2800" dirty="0" smtClean="0"/>
              <a:t>before and after a quote</a:t>
            </a:r>
          </a:p>
          <a:p>
            <a:r>
              <a:rPr lang="en-US" sz="2800" dirty="0" smtClean="0"/>
              <a:t> or the words that</a:t>
            </a:r>
          </a:p>
          <a:p>
            <a:r>
              <a:rPr lang="en-US" sz="2800" dirty="0" smtClean="0"/>
              <a:t>someone speaks.  Used</a:t>
            </a:r>
          </a:p>
          <a:p>
            <a:r>
              <a:rPr lang="en-US" sz="2800" dirty="0" smtClean="0"/>
              <a:t>when copying word for</a:t>
            </a:r>
          </a:p>
          <a:p>
            <a:r>
              <a:rPr lang="en-US" sz="2800" dirty="0" smtClean="0"/>
              <a:t>word from a text or</a:t>
            </a:r>
          </a:p>
          <a:p>
            <a:r>
              <a:rPr lang="en-US" sz="2800" dirty="0" smtClean="0"/>
              <a:t>source.  </a:t>
            </a:r>
            <a:endParaRPr lang="en-US" sz="2800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pic>
        <p:nvPicPr>
          <p:cNvPr id="18434" name="Picture 2" descr="http://unschoolers.org/wp-content/uploads/2012/11/quotation-marks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495800" y="2057400"/>
            <a:ext cx="4191000" cy="4191000"/>
          </a:xfrm>
          <a:prstGeom prst="rect">
            <a:avLst/>
          </a:prstGeom>
          <a:noFill/>
        </p:spPr>
      </p:pic>
      <p:sp>
        <p:nvSpPr>
          <p:cNvPr id="13" name="TextBox 12"/>
          <p:cNvSpPr txBox="1"/>
          <p:nvPr/>
        </p:nvSpPr>
        <p:spPr>
          <a:xfrm>
            <a:off x="685800" y="685800"/>
            <a:ext cx="74676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quotation marks</a:t>
            </a:r>
            <a:endParaRPr lang="en-US" sz="80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457200" y="0"/>
            <a:ext cx="47244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reason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304800"/>
            <a:ext cx="37338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RI.2.8, W.2.1</a:t>
            </a:r>
          </a:p>
          <a:p>
            <a:pPr algn="r"/>
            <a:r>
              <a:rPr lang="en-US" dirty="0" smtClean="0"/>
              <a:t>RI.4.8, W.4.1, W.4.1c, SL.4.3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304800" y="1295400"/>
            <a:ext cx="88392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fact that explains why something happens or what causes it to happen 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2-4 </a:t>
            </a:r>
            <a:endParaRPr lang="en-US" dirty="0"/>
          </a:p>
        </p:txBody>
      </p:sp>
      <p:pic>
        <p:nvPicPr>
          <p:cNvPr id="6146" name="Picture 2" descr="http://image.slidesharecdn.com/howearthquakehappen-140902100537-phpapp02/95/explanation-text-how-earthquake-happen-4-638.jpg?cb=1409652959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90800" y="2057400"/>
            <a:ext cx="5480672" cy="41148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7" name="Oval 6"/>
          <p:cNvSpPr/>
          <p:nvPr/>
        </p:nvSpPr>
        <p:spPr>
          <a:xfrm>
            <a:off x="2133600" y="3352800"/>
            <a:ext cx="7010400" cy="1752600"/>
          </a:xfrm>
          <a:prstGeom prst="ellipse">
            <a:avLst/>
          </a:prstGeom>
          <a:noFill/>
          <a:ln>
            <a:solidFill>
              <a:srgbClr val="FF33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rgbClr val="FF33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7315200" y="304800"/>
            <a:ext cx="1447801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   L.3.2g 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609600" y="381000"/>
            <a:ext cx="7467600" cy="218521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reference</a:t>
            </a:r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685800" y="1600200"/>
            <a:ext cx="74676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A source of information.  The dictionary is an excellent reference for writers.</a:t>
            </a:r>
          </a:p>
        </p:txBody>
      </p:sp>
      <p:pic>
        <p:nvPicPr>
          <p:cNvPr id="17412" name="Picture 4" descr="http://ecx.images-amazon.com/images/I/51PG4BG98DL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791200" y="2438400"/>
            <a:ext cx="2564331" cy="3383492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7413" name="Picture 5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62000" y="2971800"/>
            <a:ext cx="4483123" cy="3429000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7467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relationship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The way things are connected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RI.3.3</a:t>
            </a:r>
          </a:p>
        </p:txBody>
      </p:sp>
      <p:pic>
        <p:nvPicPr>
          <p:cNvPr id="20482" name="Picture 2" descr="http://pmm.nasa.gov/education/sites/default/files/article_images/Water-Cycle-Art2A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1000" y="1981200"/>
            <a:ext cx="8223250" cy="4208193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SL.3.1c 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609600" y="533400"/>
            <a:ext cx="7467600" cy="218521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remark</a:t>
            </a:r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685801" y="1752600"/>
            <a:ext cx="544201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A comment or short statement</a:t>
            </a:r>
            <a:endParaRPr lang="en-US" sz="2800" dirty="0"/>
          </a:p>
        </p:txBody>
      </p:sp>
      <p:sp>
        <p:nvSpPr>
          <p:cNvPr id="16386" name="AutoShape 2" descr="https://www.seoclerk.com/pics/222673-1PkuXz1400529505.jpg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388" name="AutoShape 4" descr="https://www.seoclerk.com/pics/222673-1PkuXz1400529505.jpg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6392" name="Picture 8" descr="http://b.dryicons.com/images/icon_sets/shine_icon_set/png/256x256/user_comment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743200" y="2514600"/>
            <a:ext cx="3886200" cy="3886200"/>
          </a:xfrm>
          <a:prstGeom prst="rect">
            <a:avLst/>
          </a:prstGeom>
          <a:noFill/>
        </p:spPr>
      </p:pic>
      <p:sp>
        <p:nvSpPr>
          <p:cNvPr id="16" name="TextBox 15"/>
          <p:cNvSpPr txBox="1"/>
          <p:nvPr/>
        </p:nvSpPr>
        <p:spPr>
          <a:xfrm>
            <a:off x="4876800" y="2667000"/>
            <a:ext cx="1013419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Comic Sans MS" pitchFamily="66" charset="0"/>
              </a:rPr>
              <a:t>I think</a:t>
            </a:r>
          </a:p>
          <a:p>
            <a:r>
              <a:rPr lang="en-US" sz="2000" dirty="0" smtClean="0">
                <a:solidFill>
                  <a:schemeClr val="bg1"/>
                </a:solidFill>
                <a:latin typeface="Comic Sans MS" pitchFamily="66" charset="0"/>
              </a:rPr>
              <a:t>that’s</a:t>
            </a:r>
          </a:p>
          <a:p>
            <a:r>
              <a:rPr lang="en-US" sz="2000" dirty="0" smtClean="0">
                <a:solidFill>
                  <a:schemeClr val="bg1"/>
                </a:solidFill>
                <a:latin typeface="Comic Sans MS" pitchFamily="66" charset="0"/>
              </a:rPr>
              <a:t>great!</a:t>
            </a:r>
            <a:endParaRPr lang="en-US" sz="2000" dirty="0">
              <a:solidFill>
                <a:schemeClr val="bg1"/>
              </a:solidFill>
              <a:latin typeface="Comic Sans MS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057400" y="228600"/>
            <a:ext cx="47244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/>
              <a:t>report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3048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W.2.7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066800" y="1524000"/>
            <a:ext cx="7010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 smtClean="0"/>
              <a:t>Written information to present to others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</a:t>
            </a:r>
            <a:endParaRPr lang="en-US" dirty="0"/>
          </a:p>
        </p:txBody>
      </p:sp>
      <p:pic>
        <p:nvPicPr>
          <p:cNvPr id="5122" name="Picture 2" descr="http://www.dailypilot.com/media/photo/2011-12/66584953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2362200"/>
            <a:ext cx="4166601" cy="28194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5124" name="Picture 4" descr="http://elschools.org/sites/default/files/imagecache/4-column/blog_images/Screen%20Shot%202015-01-23%20at%2011.03.04%20AM.png"/>
          <p:cNvPicPr>
            <a:picLocks noChangeAspect="1" noChangeArrowheads="1"/>
          </p:cNvPicPr>
          <p:nvPr/>
        </p:nvPicPr>
        <p:blipFill>
          <a:blip r:embed="rId3" cstate="print"/>
          <a:srcRect l="10626" r="22581"/>
          <a:stretch>
            <a:fillRect/>
          </a:stretch>
        </p:blipFill>
        <p:spPr bwMode="auto">
          <a:xfrm>
            <a:off x="5105400" y="2286000"/>
            <a:ext cx="3352800" cy="3600451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609600" y="304800"/>
            <a:ext cx="7467600" cy="218521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research project</a:t>
            </a:r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7315200" y="2286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   W.3.7 	</a:t>
            </a:r>
          </a:p>
        </p:txBody>
      </p:sp>
      <p:sp>
        <p:nvSpPr>
          <p:cNvPr id="16" name="Rectangle 15"/>
          <p:cNvSpPr/>
          <p:nvPr/>
        </p:nvSpPr>
        <p:spPr>
          <a:xfrm>
            <a:off x="685800" y="1600200"/>
            <a:ext cx="60960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Careful study of someone or something in order to find out information about it</a:t>
            </a:r>
            <a:endParaRPr lang="en-US" sz="2800" dirty="0"/>
          </a:p>
        </p:txBody>
      </p:sp>
      <p:pic>
        <p:nvPicPr>
          <p:cNvPr id="15364" name="Picture 4" descr="http://www.rusdlink.org/cms/lib3/CA01001728/Centricity/Domain/11/dsc_005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486400" y="2895600"/>
            <a:ext cx="2857500" cy="3409951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5366" name="Picture 6" descr="http://2.bp.blogspot.com/-jvIXH-tBDSk/TrSrqtxgWlI/AAAAAAAADH0/K8Vu6J3JadM/s1600/DSC_0060.jpg"/>
          <p:cNvPicPr>
            <a:picLocks noChangeAspect="1" noChangeArrowheads="1"/>
          </p:cNvPicPr>
          <p:nvPr/>
        </p:nvPicPr>
        <p:blipFill>
          <a:blip r:embed="rId3" cstate="print"/>
          <a:srcRect l="12026" r="8168"/>
          <a:stretch>
            <a:fillRect/>
          </a:stretch>
        </p:blipFill>
        <p:spPr bwMode="auto">
          <a:xfrm>
            <a:off x="914400" y="2895600"/>
            <a:ext cx="4012367" cy="33528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2" descr="http://therabbitnewspaper.com/wp-content/uploads/2015/02/9i4n7g6iE.jpeg"/>
          <p:cNvPicPr>
            <a:picLocks noChangeAspect="1" noChangeArrowheads="1"/>
          </p:cNvPicPr>
          <p:nvPr/>
        </p:nvPicPr>
        <p:blipFill>
          <a:blip r:embed="rId2" cstate="print"/>
          <a:srcRect l="9615" r="7692"/>
          <a:stretch>
            <a:fillRect/>
          </a:stretch>
        </p:blipFill>
        <p:spPr bwMode="auto">
          <a:xfrm flipH="1">
            <a:off x="914400" y="1828800"/>
            <a:ext cx="3733800" cy="4515293"/>
          </a:xfrm>
          <a:prstGeom prst="rect">
            <a:avLst/>
          </a:prstGeom>
          <a:noFill/>
        </p:spPr>
      </p:pic>
      <p:pic>
        <p:nvPicPr>
          <p:cNvPr id="14338" name="Picture 2" descr="http://therabbitnewspaper.com/wp-content/uploads/2015/02/9i4n7g6iE.jpeg"/>
          <p:cNvPicPr>
            <a:picLocks noChangeAspect="1" noChangeArrowheads="1"/>
          </p:cNvPicPr>
          <p:nvPr/>
        </p:nvPicPr>
        <p:blipFill>
          <a:blip r:embed="rId2" cstate="print"/>
          <a:srcRect l="9615" r="7692"/>
          <a:stretch>
            <a:fillRect/>
          </a:stretch>
        </p:blipFill>
        <p:spPr bwMode="auto">
          <a:xfrm>
            <a:off x="4648199" y="1828800"/>
            <a:ext cx="3717681" cy="4495800"/>
          </a:xfrm>
          <a:prstGeom prst="rect">
            <a:avLst/>
          </a:prstGeom>
          <a:noFill/>
        </p:spPr>
      </p:pic>
      <p:sp>
        <p:nvSpPr>
          <p:cNvPr id="6" name="TextBox 5"/>
          <p:cNvSpPr txBox="1"/>
          <p:nvPr/>
        </p:nvSpPr>
        <p:spPr>
          <a:xfrm>
            <a:off x="457200" y="12954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 smtClean="0"/>
              <a:t>	</a:t>
            </a:r>
          </a:p>
          <a:p>
            <a:pPr algn="ctr"/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543800" y="228600"/>
            <a:ext cx="12192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 W.3.3b 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609600" y="381000"/>
            <a:ext cx="7467600" cy="218521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8000" b="1" dirty="0" smtClean="0"/>
              <a:t>response</a:t>
            </a:r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1600200" y="1524000"/>
            <a:ext cx="547318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800" dirty="0" smtClean="0"/>
              <a:t>A written or spoken answer; reply</a:t>
            </a:r>
            <a:endParaRPr lang="en-US" sz="2800" dirty="0"/>
          </a:p>
        </p:txBody>
      </p:sp>
      <p:sp>
        <p:nvSpPr>
          <p:cNvPr id="16" name="TextBox 15"/>
          <p:cNvSpPr txBox="1"/>
          <p:nvPr/>
        </p:nvSpPr>
        <p:spPr>
          <a:xfrm>
            <a:off x="1143000" y="2514600"/>
            <a:ext cx="161935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latin typeface="Comic Sans MS" pitchFamily="66" charset="0"/>
              </a:rPr>
              <a:t>How are you?</a:t>
            </a:r>
            <a:endParaRPr lang="en-US" dirty="0">
              <a:latin typeface="Comic Sans MS" pitchFamily="66" charset="0"/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6705600" y="2514600"/>
            <a:ext cx="13885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latin typeface="Comic Sans MS" pitchFamily="66" charset="0"/>
              </a:rPr>
              <a:t>I am great!</a:t>
            </a:r>
            <a:endParaRPr lang="en-US" dirty="0">
              <a:latin typeface="Comic Sans MS" pitchFamily="66" charset="0"/>
            </a:endParaRPr>
          </a:p>
        </p:txBody>
      </p:sp>
      <p:cxnSp>
        <p:nvCxnSpPr>
          <p:cNvPr id="21" name="Straight Arrow Connector 20"/>
          <p:cNvCxnSpPr>
            <a:endCxn id="18" idx="0"/>
          </p:cNvCxnSpPr>
          <p:nvPr/>
        </p:nvCxnSpPr>
        <p:spPr>
          <a:xfrm>
            <a:off x="6477000" y="1219200"/>
            <a:ext cx="922861" cy="12954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057400" y="457200"/>
            <a:ext cx="47244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/>
              <a:t>revise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304800"/>
            <a:ext cx="37338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W.2.5</a:t>
            </a:r>
          </a:p>
          <a:p>
            <a:pPr algn="r"/>
            <a:r>
              <a:rPr lang="en-US" dirty="0" smtClean="0"/>
              <a:t>W.3.5</a:t>
            </a:r>
          </a:p>
          <a:p>
            <a:pPr algn="r"/>
            <a:r>
              <a:rPr lang="en-US" dirty="0" smtClean="0"/>
              <a:t>W.4.5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914400" y="1752600"/>
            <a:ext cx="7010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 smtClean="0"/>
              <a:t>Make changes to improve your writing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2-4 </a:t>
            </a:r>
            <a:endParaRPr lang="en-US" dirty="0"/>
          </a:p>
        </p:txBody>
      </p:sp>
      <p:pic>
        <p:nvPicPr>
          <p:cNvPr id="4098" name="Picture 2" descr="https://annoyzview.files.wordpress.com/2012/01/ist2_6028516-pencil-eraser.jpe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09600" y="3581400"/>
            <a:ext cx="3619500" cy="2409826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4100" name="Picture 4" descr="http://www.literacyconnections.com/i/revising1.gif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124200" y="2667000"/>
            <a:ext cx="5286375" cy="2276475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 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533400" y="0"/>
            <a:ext cx="7467600" cy="50783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root</a:t>
            </a:r>
          </a:p>
          <a:p>
            <a:endParaRPr lang="en-US" sz="8000" b="1" dirty="0" smtClean="0"/>
          </a:p>
          <a:p>
            <a:endParaRPr lang="en-US" sz="2800" b="1" dirty="0" smtClean="0"/>
          </a:p>
          <a:p>
            <a:endParaRPr lang="en-US" sz="8000" b="1" dirty="0" smtClean="0"/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7696200" y="228600"/>
            <a:ext cx="10668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L.3.4c 	</a:t>
            </a:r>
          </a:p>
        </p:txBody>
      </p:sp>
      <p:sp>
        <p:nvSpPr>
          <p:cNvPr id="16" name="Rectangle 15"/>
          <p:cNvSpPr/>
          <p:nvPr/>
        </p:nvSpPr>
        <p:spPr>
          <a:xfrm>
            <a:off x="609600" y="1143000"/>
            <a:ext cx="8077200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A root is the basis of a new word, but it does not typically form a stand-alone word on its own.  Example: </a:t>
            </a:r>
            <a:r>
              <a:rPr lang="en-US" sz="2800" i="1" u="sng" dirty="0" err="1" smtClean="0"/>
              <a:t>sciss</a:t>
            </a:r>
            <a:r>
              <a:rPr lang="en-US" sz="2800" dirty="0" smtClean="0"/>
              <a:t> in scissors; </a:t>
            </a:r>
            <a:r>
              <a:rPr lang="en-US" sz="2800" i="1" u="sng" dirty="0" err="1" smtClean="0"/>
              <a:t>sciss</a:t>
            </a:r>
            <a:r>
              <a:rPr lang="en-US" sz="2800" dirty="0" smtClean="0"/>
              <a:t> means cut</a:t>
            </a:r>
            <a:endParaRPr lang="en-US" sz="2800" dirty="0"/>
          </a:p>
        </p:txBody>
      </p:sp>
      <p:pic>
        <p:nvPicPr>
          <p:cNvPr id="13314" name="Picture 2" descr="http://msyorksclass.com/wp-content/uploads/2012/01/root-300x289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438400" y="2819400"/>
            <a:ext cx="3733800" cy="3596894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cxnSp>
        <p:nvCxnSpPr>
          <p:cNvPr id="17" name="Straight Connector 16"/>
          <p:cNvCxnSpPr/>
          <p:nvPr/>
        </p:nvCxnSpPr>
        <p:spPr>
          <a:xfrm>
            <a:off x="3810000" y="3810000"/>
            <a:ext cx="1447800" cy="0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3810000" y="5791200"/>
            <a:ext cx="1447800" cy="0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/>
        </p:nvCxnSpPr>
        <p:spPr>
          <a:xfrm>
            <a:off x="3276600" y="4800600"/>
            <a:ext cx="1219200" cy="0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533400" y="0"/>
            <a:ext cx="7467600" cy="218521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scene</a:t>
            </a:r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7467600" y="3048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   RL.3.5 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609600" y="1143000"/>
            <a:ext cx="80772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Part of a play, film, or book in which a series of events happen in the same place</a:t>
            </a:r>
            <a:endParaRPr lang="en-US" dirty="0"/>
          </a:p>
        </p:txBody>
      </p:sp>
      <p:pic>
        <p:nvPicPr>
          <p:cNvPr id="12294" name="Picture 6" descr="http://media.mlive.com/grpress/entertainment_impact/photo/g0413sarahplainanjpg-6651b95e8cb0ee1a_large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71800" y="2438400"/>
            <a:ext cx="4953000" cy="353130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2292" name="Picture 4" descr="http://www.literature4kids.com/images/2011-02-love/sarah-plain-and-tall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990600" y="2438400"/>
            <a:ext cx="1538415" cy="231063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543800" y="304800"/>
            <a:ext cx="12192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   RI.3.3 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457200" y="152400"/>
            <a:ext cx="7696200" cy="34163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Scientific concept/idea</a:t>
            </a:r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533400" y="2590800"/>
            <a:ext cx="6692858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dirty="0" smtClean="0"/>
              <a:t>An idea or thought having to do with science</a:t>
            </a:r>
          </a:p>
        </p:txBody>
      </p:sp>
      <p:pic>
        <p:nvPicPr>
          <p:cNvPr id="11268" name="Picture 4" descr="http://www.cwu.edu/~woodmanb/scientific-method-7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62000" y="3429000"/>
            <a:ext cx="3505200" cy="253250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1270" name="Picture 6" descr="http://www.davison.com/blog/wp-content/uploads/2013/03/kid-inventor.jpg"/>
          <p:cNvPicPr>
            <a:picLocks noChangeAspect="1" noChangeArrowheads="1"/>
          </p:cNvPicPr>
          <p:nvPr/>
        </p:nvPicPr>
        <p:blipFill>
          <a:blip r:embed="rId3" cstate="print"/>
          <a:srcRect t="10352" b="9420"/>
          <a:stretch>
            <a:fillRect/>
          </a:stretch>
        </p:blipFill>
        <p:spPr bwMode="auto">
          <a:xfrm>
            <a:off x="4876800" y="4038600"/>
            <a:ext cx="3505200" cy="23622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7467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sea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Salty water that covers ¾ of the earth</a:t>
            </a:r>
          </a:p>
          <a:p>
            <a:r>
              <a:rPr lang="en-US" sz="2800" dirty="0" smtClean="0"/>
              <a:t> Also known as the ocean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Unit 2</a:t>
            </a:r>
          </a:p>
        </p:txBody>
      </p:sp>
      <p:pic>
        <p:nvPicPr>
          <p:cNvPr id="17410" name="Picture 2" descr="http://dreamatico.com/data_images/sea/sea-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66800" y="2514600"/>
            <a:ext cx="7010400" cy="39433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7467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section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section is one of the parts something is divided into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RL.3.5</a:t>
            </a:r>
          </a:p>
          <a:p>
            <a:pPr algn="r"/>
            <a:r>
              <a:rPr lang="en-US" dirty="0" smtClean="0"/>
              <a:t>W.4.2a</a:t>
            </a:r>
          </a:p>
        </p:txBody>
      </p:sp>
      <p:pic>
        <p:nvPicPr>
          <p:cNvPr id="16386" name="Picture 2" descr="http://winemaking.jackkeller.net/tangerines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1000" y="2362200"/>
            <a:ext cx="4262032" cy="335280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</p:pic>
      <p:pic>
        <p:nvPicPr>
          <p:cNvPr id="16388" name="Picture 4" descr="http://prod-media-output.s3-website-us-west-1.amazonaws.com/13432-13421-4288/thumb-00004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00600" y="2590800"/>
            <a:ext cx="3962400" cy="29718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6" name="Picture 6" descr="http://www.dailyteachingtools.com/images/SequenceChain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20915677">
            <a:off x="666203" y="2609668"/>
            <a:ext cx="3459795" cy="2670962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7315200" y="4572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533400" y="152400"/>
            <a:ext cx="7467600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sequence</a:t>
            </a:r>
            <a:endParaRPr lang="en-US" sz="80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7543800" y="304800"/>
            <a:ext cx="1295400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RL.3.3 </a:t>
            </a:r>
          </a:p>
          <a:p>
            <a:pPr algn="r"/>
            <a:r>
              <a:rPr lang="en-US" dirty="0" smtClean="0"/>
              <a:t>RI.3.3 </a:t>
            </a:r>
          </a:p>
          <a:p>
            <a:pPr algn="r"/>
            <a:r>
              <a:rPr lang="en-US" dirty="0" smtClean="0"/>
              <a:t>       RI.3.8 	</a:t>
            </a:r>
          </a:p>
          <a:p>
            <a:r>
              <a:rPr lang="en-US" dirty="0" smtClean="0"/>
              <a:t> 	</a:t>
            </a:r>
          </a:p>
        </p:txBody>
      </p:sp>
      <p:sp>
        <p:nvSpPr>
          <p:cNvPr id="16" name="Rectangle 15"/>
          <p:cNvSpPr/>
          <p:nvPr/>
        </p:nvSpPr>
        <p:spPr>
          <a:xfrm>
            <a:off x="609600" y="1371600"/>
            <a:ext cx="80772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A pattern or process in which items/events occur one after the other</a:t>
            </a:r>
            <a:endParaRPr lang="en-US" sz="2800" dirty="0"/>
          </a:p>
        </p:txBody>
      </p:sp>
      <p:pic>
        <p:nvPicPr>
          <p:cNvPr id="10250" name="Picture 10" descr="http://kidsinbirmingham1963.org/wp-content/uploads/2013/02/Final_timeline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733800" y="2971800"/>
            <a:ext cx="4714051" cy="35052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705600" y="457200"/>
            <a:ext cx="1905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838200" y="152400"/>
            <a:ext cx="7467600" cy="218521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series</a:t>
            </a:r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7467600" y="5334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7848600" y="228600"/>
            <a:ext cx="990600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RL.3.9 </a:t>
            </a:r>
          </a:p>
          <a:p>
            <a:pPr algn="r"/>
            <a:r>
              <a:rPr lang="en-US" dirty="0" smtClean="0"/>
              <a:t>RI.3.3</a:t>
            </a:r>
          </a:p>
          <a:p>
            <a:r>
              <a:rPr lang="en-US" dirty="0" smtClean="0"/>
              <a:t>	</a:t>
            </a:r>
          </a:p>
        </p:txBody>
      </p:sp>
      <p:sp>
        <p:nvSpPr>
          <p:cNvPr id="17" name="Rectangle 16"/>
          <p:cNvSpPr/>
          <p:nvPr/>
        </p:nvSpPr>
        <p:spPr>
          <a:xfrm>
            <a:off x="5410200" y="1524000"/>
            <a:ext cx="3352800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A group of related</a:t>
            </a:r>
          </a:p>
          <a:p>
            <a:r>
              <a:rPr lang="en-US" sz="2800" dirty="0" smtClean="0"/>
              <a:t>things that come one</a:t>
            </a:r>
          </a:p>
          <a:p>
            <a:r>
              <a:rPr lang="en-US" sz="2800" dirty="0" smtClean="0"/>
              <a:t>right after another</a:t>
            </a:r>
            <a:endParaRPr lang="en-US" sz="2800" dirty="0"/>
          </a:p>
        </p:txBody>
      </p:sp>
      <p:sp>
        <p:nvSpPr>
          <p:cNvPr id="16" name="Rectangle 15"/>
          <p:cNvSpPr/>
          <p:nvPr/>
        </p:nvSpPr>
        <p:spPr>
          <a:xfrm>
            <a:off x="762000" y="4953000"/>
            <a:ext cx="4038600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A sequence of books</a:t>
            </a:r>
          </a:p>
          <a:p>
            <a:r>
              <a:rPr lang="en-US" sz="2800" dirty="0" smtClean="0"/>
              <a:t>that have characteristics</a:t>
            </a:r>
          </a:p>
          <a:p>
            <a:r>
              <a:rPr lang="en-US" sz="2800" dirty="0" smtClean="0"/>
              <a:t>in common</a:t>
            </a:r>
            <a:endParaRPr lang="en-US" sz="2800" dirty="0"/>
          </a:p>
        </p:txBody>
      </p:sp>
      <p:pic>
        <p:nvPicPr>
          <p:cNvPr id="9222" name="Picture 6" descr="http://www.citrus.k12.fl.us/lhs/Literacy%202012/catherine_literacy/percy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1524001"/>
            <a:ext cx="4230036" cy="3352800"/>
          </a:xfrm>
          <a:prstGeom prst="rect">
            <a:avLst/>
          </a:prstGeom>
          <a:noFill/>
        </p:spPr>
      </p:pic>
      <p:pic>
        <p:nvPicPr>
          <p:cNvPr id="9224" name="Picture 8" descr="http://rollermarketingresearch.files.wordpress.com/2013/06/first-finally-next-after-then-last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410200" y="3200400"/>
            <a:ext cx="3048000" cy="2333626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304800" y="228600"/>
            <a:ext cx="83820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setting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RL.K.2</a:t>
            </a:r>
          </a:p>
          <a:p>
            <a:pPr algn="r"/>
            <a:r>
              <a:rPr lang="en-US" dirty="0" smtClean="0"/>
              <a:t>RL.1.2</a:t>
            </a:r>
          </a:p>
          <a:p>
            <a:pPr algn="r"/>
            <a:r>
              <a:rPr lang="en-US" dirty="0" smtClean="0"/>
              <a:t>RL.2.7</a:t>
            </a:r>
          </a:p>
          <a:p>
            <a:pPr algn="r"/>
            <a:r>
              <a:rPr lang="en-US" dirty="0" smtClean="0"/>
              <a:t>RL.3.7, RL.3.9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381000" y="1371600"/>
            <a:ext cx="69342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The place where something happens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K- 3 </a:t>
            </a:r>
            <a:endParaRPr lang="en-US" dirty="0"/>
          </a:p>
        </p:txBody>
      </p:sp>
      <p:pic>
        <p:nvPicPr>
          <p:cNvPr id="14338" name="Picture 2" descr="http://img1.etsystatic.com/000/0/5514431/il_fullxfull.137661517.jpg?ref=l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24000" y="2057400"/>
            <a:ext cx="5832432" cy="4257676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381000" y="28194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705600" y="457200"/>
            <a:ext cx="1905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0"/>
            <a:ext cx="1600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781800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381000" y="152400"/>
            <a:ext cx="7467600" cy="261610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signal word</a:t>
            </a:r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7467600" y="228600"/>
            <a:ext cx="1295400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  W.3.3c</a:t>
            </a:r>
          </a:p>
          <a:p>
            <a:pPr algn="r"/>
            <a:r>
              <a:rPr lang="en-US" dirty="0" smtClean="0"/>
              <a:t>        L.3.6 	</a:t>
            </a:r>
          </a:p>
        </p:txBody>
      </p:sp>
      <p:sp>
        <p:nvSpPr>
          <p:cNvPr id="16" name="Rectangle 15"/>
          <p:cNvSpPr/>
          <p:nvPr/>
        </p:nvSpPr>
        <p:spPr>
          <a:xfrm>
            <a:off x="457200" y="1600200"/>
            <a:ext cx="7467600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Words or phrases writers</a:t>
            </a:r>
          </a:p>
          <a:p>
            <a:r>
              <a:rPr lang="en-US" sz="2800" dirty="0" smtClean="0"/>
              <a:t>use to connect their ideas</a:t>
            </a:r>
          </a:p>
          <a:p>
            <a:r>
              <a:rPr lang="en-US" sz="2800" dirty="0" smtClean="0"/>
              <a:t>that guide the reader in the</a:t>
            </a:r>
          </a:p>
          <a:p>
            <a:r>
              <a:rPr lang="en-US" sz="2800" dirty="0" smtClean="0"/>
              <a:t>direction author wants</a:t>
            </a:r>
          </a:p>
          <a:p>
            <a:r>
              <a:rPr lang="en-US" sz="2800" dirty="0" smtClean="0"/>
              <a:t>them to go</a:t>
            </a:r>
            <a:endParaRPr lang="en-US" sz="2800" dirty="0"/>
          </a:p>
        </p:txBody>
      </p:sp>
      <p:pic>
        <p:nvPicPr>
          <p:cNvPr id="8194" name="Picture 2" descr="http://3.bp.blogspot.com/-3h56mT1y3JA/UuCEZZ2vUlI/AAAAAAAAGRc/OXBH9ZW2Ux8/s1600/Slide44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724400" y="1600200"/>
            <a:ext cx="3486149" cy="46482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8196" name="Picture 4" descr="http://i.ytimg.com/vi/R0y89jP-Rfg/hqdefault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21256658">
            <a:off x="841718" y="3956874"/>
            <a:ext cx="3116449" cy="233733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457200" y="304800"/>
            <a:ext cx="7162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simple sentence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4495800" y="304800"/>
            <a:ext cx="4419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L.2.1</a:t>
            </a:r>
          </a:p>
          <a:p>
            <a:pPr algn="r"/>
            <a:r>
              <a:rPr lang="en-US" dirty="0" smtClean="0"/>
              <a:t>L.3.1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457200" y="1524000"/>
            <a:ext cx="76962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sentence that contains a subject and a verb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2-3  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533400" y="5257800"/>
            <a:ext cx="76962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It is a complete thought</a:t>
            </a:r>
            <a:endParaRPr lang="en-US" sz="2800" dirty="0"/>
          </a:p>
        </p:txBody>
      </p:sp>
      <p:pic>
        <p:nvPicPr>
          <p:cNvPr id="23554" name="Picture 2" descr="https://s-media-cache-ak0.pinimg.com/736x/09/13/03/09130362e838990ca07081c2d381e4c7.jpg"/>
          <p:cNvPicPr>
            <a:picLocks noChangeAspect="1" noChangeArrowheads="1"/>
          </p:cNvPicPr>
          <p:nvPr/>
        </p:nvPicPr>
        <p:blipFill>
          <a:blip r:embed="rId2" cstate="print"/>
          <a:srcRect l="2222" t="8016" r="2222" b="70341"/>
          <a:stretch>
            <a:fillRect/>
          </a:stretch>
        </p:blipFill>
        <p:spPr bwMode="auto">
          <a:xfrm>
            <a:off x="914400" y="2590800"/>
            <a:ext cx="7524044" cy="23622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705600" y="457200"/>
            <a:ext cx="1905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457200" y="152400"/>
            <a:ext cx="7467600" cy="218521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situation</a:t>
            </a:r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7467600" y="533400"/>
            <a:ext cx="1295400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W.3.3a </a:t>
            </a:r>
          </a:p>
          <a:p>
            <a:pPr algn="r"/>
            <a:r>
              <a:rPr lang="en-US" dirty="0" smtClean="0"/>
              <a:t>     W.3.3b</a:t>
            </a:r>
          </a:p>
          <a:p>
            <a:pPr algn="r"/>
            <a:r>
              <a:rPr lang="en-US" dirty="0" smtClean="0"/>
              <a:t>SL.3.6         	</a:t>
            </a:r>
          </a:p>
          <a:p>
            <a:endParaRPr lang="en-US" dirty="0" smtClean="0"/>
          </a:p>
        </p:txBody>
      </p:sp>
      <p:sp>
        <p:nvSpPr>
          <p:cNvPr id="16" name="Rectangle 15"/>
          <p:cNvSpPr/>
          <p:nvPr/>
        </p:nvSpPr>
        <p:spPr>
          <a:xfrm>
            <a:off x="457200" y="1371600"/>
            <a:ext cx="84582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What is happening in a particular place at a</a:t>
            </a:r>
          </a:p>
          <a:p>
            <a:r>
              <a:rPr lang="en-US" sz="2800" dirty="0" smtClean="0"/>
              <a:t>particular time</a:t>
            </a:r>
            <a:endParaRPr lang="en-US" sz="2800" dirty="0"/>
          </a:p>
        </p:txBody>
      </p:sp>
      <p:pic>
        <p:nvPicPr>
          <p:cNvPr id="7170" name="Picture 2" descr="http://storage.cloversites.com/bethelbaptistchurch4/site_images/page52_picture0_1325741517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2590800"/>
            <a:ext cx="5231651" cy="3524250"/>
          </a:xfrm>
          <a:prstGeom prst="rect">
            <a:avLst/>
          </a:prstGeom>
          <a:noFill/>
        </p:spPr>
      </p:pic>
      <p:pic>
        <p:nvPicPr>
          <p:cNvPr id="7172" name="Picture 4" descr="http://4.bp.blogspot.com/-UWbFbz6a0DQ/UDMLwGJCV9I/AAAAAAAAB7w/4pngWwlYOyE/s400/narrative_planner_2.png"/>
          <p:cNvPicPr>
            <a:picLocks noChangeAspect="1" noChangeArrowheads="1"/>
          </p:cNvPicPr>
          <p:nvPr/>
        </p:nvPicPr>
        <p:blipFill>
          <a:blip r:embed="rId3" cstate="print"/>
          <a:srcRect l="4017" t="2564" r="3596" b="5128"/>
          <a:stretch>
            <a:fillRect/>
          </a:stretch>
        </p:blipFill>
        <p:spPr bwMode="auto">
          <a:xfrm>
            <a:off x="4584700" y="2438400"/>
            <a:ext cx="3797300" cy="2971800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cxnSp>
        <p:nvCxnSpPr>
          <p:cNvPr id="18" name="Straight Arrow Connector 17"/>
          <p:cNvCxnSpPr/>
          <p:nvPr/>
        </p:nvCxnSpPr>
        <p:spPr>
          <a:xfrm>
            <a:off x="2971800" y="1905000"/>
            <a:ext cx="2743200" cy="2514600"/>
          </a:xfrm>
          <a:prstGeom prst="straightConnector1">
            <a:avLst/>
          </a:prstGeom>
          <a:ln w="38100">
            <a:solidFill>
              <a:srgbClr val="0000FF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2192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705600" y="457200"/>
            <a:ext cx="1905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533400" y="228600"/>
            <a:ext cx="7467600" cy="261610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source</a:t>
            </a:r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7467600" y="5334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  <a:p>
            <a:endParaRPr lang="en-US" dirty="0" smtClean="0"/>
          </a:p>
        </p:txBody>
      </p:sp>
      <p:sp>
        <p:nvSpPr>
          <p:cNvPr id="13" name="Rectangle 12"/>
          <p:cNvSpPr/>
          <p:nvPr/>
        </p:nvSpPr>
        <p:spPr>
          <a:xfrm>
            <a:off x="7848600" y="228600"/>
            <a:ext cx="9906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W.3.8 	</a:t>
            </a:r>
          </a:p>
        </p:txBody>
      </p:sp>
      <p:sp>
        <p:nvSpPr>
          <p:cNvPr id="17" name="Rectangle 16"/>
          <p:cNvSpPr/>
          <p:nvPr/>
        </p:nvSpPr>
        <p:spPr>
          <a:xfrm>
            <a:off x="533400" y="1371600"/>
            <a:ext cx="800100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A book, statement, or person supplying information</a:t>
            </a:r>
            <a:endParaRPr lang="en-US" sz="2800" dirty="0"/>
          </a:p>
        </p:txBody>
      </p:sp>
      <p:pic>
        <p:nvPicPr>
          <p:cNvPr id="6146" name="Picture 2" descr="http://image.slidesharecdn.com/researchsourcestechniques2-110914121618-phpapp02/95/research-sources-techniques-2-728.jpg?cb=1316004275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62000" y="2438400"/>
            <a:ext cx="4673599" cy="3505200"/>
          </a:xfrm>
          <a:prstGeom prst="rect">
            <a:avLst/>
          </a:prstGeom>
          <a:noFill/>
        </p:spPr>
      </p:pic>
      <p:pic>
        <p:nvPicPr>
          <p:cNvPr id="6152" name="Picture 8" descr="http://searchkart.com/wp-content/uploads/2013/02/internet-marketing-300x300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715000" y="3657600"/>
            <a:ext cx="2857500" cy="2857500"/>
          </a:xfrm>
          <a:prstGeom prst="rect">
            <a:avLst/>
          </a:prstGeom>
          <a:noFill/>
        </p:spPr>
      </p:pic>
      <p:pic>
        <p:nvPicPr>
          <p:cNvPr id="6148" name="Picture 4" descr="http://www.sovereignman.com/wp-content/uploads/2013/05/google1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400800" y="1981200"/>
            <a:ext cx="2305050" cy="1987112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7467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spatial relationship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How an object is located in space in relation to another object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L.3.6</a:t>
            </a:r>
          </a:p>
        </p:txBody>
      </p:sp>
      <p:pic>
        <p:nvPicPr>
          <p:cNvPr id="13314" name="Picture 2" descr="http://milliwall.com/wp-content/uploads/2015/03/Cat-and-Dog-12-Cool-Wallpaper-HD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2057400"/>
            <a:ext cx="5364480" cy="335280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</p:pic>
      <p:sp>
        <p:nvSpPr>
          <p:cNvPr id="7" name="TextBox 6"/>
          <p:cNvSpPr txBox="1"/>
          <p:nvPr/>
        </p:nvSpPr>
        <p:spPr>
          <a:xfrm>
            <a:off x="838200" y="5715000"/>
            <a:ext cx="73914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Comic Sans MS" pitchFamily="66" charset="0"/>
              </a:rPr>
              <a:t>The kitten is under the dog’s head.</a:t>
            </a:r>
            <a:endParaRPr lang="en-US" sz="3200" dirty="0">
              <a:latin typeface="Comic Sans MS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457200" y="304800"/>
            <a:ext cx="7162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speaker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4495800" y="304800"/>
            <a:ext cx="4419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SL.2.3</a:t>
            </a:r>
          </a:p>
          <a:p>
            <a:pPr algn="r"/>
            <a:r>
              <a:rPr lang="en-US" dirty="0" smtClean="0"/>
              <a:t>SL.3.3</a:t>
            </a:r>
          </a:p>
          <a:p>
            <a:pPr algn="r"/>
            <a:r>
              <a:rPr lang="en-US" dirty="0" smtClean="0"/>
              <a:t>SL.4.3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457200" y="1524000"/>
            <a:ext cx="76962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person who is talking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2-4  </a:t>
            </a:r>
            <a:endParaRPr lang="en-US" dirty="0"/>
          </a:p>
        </p:txBody>
      </p:sp>
      <p:pic>
        <p:nvPicPr>
          <p:cNvPr id="21506" name="Picture 2" descr="http://x1.sdimgs.com/sd_static/a/213595/image002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0" y="1447800"/>
            <a:ext cx="3513909" cy="45720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21508" name="Picture 4" descr="http://www.worrywisekids.org/sites/default/files/Sample%20Accommodations%20for%20Anxious%20Kids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62000" y="2971800"/>
            <a:ext cx="4081670" cy="21336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cxnSp>
        <p:nvCxnSpPr>
          <p:cNvPr id="10" name="Straight Arrow Connector 9"/>
          <p:cNvCxnSpPr/>
          <p:nvPr/>
        </p:nvCxnSpPr>
        <p:spPr>
          <a:xfrm>
            <a:off x="2057400" y="2133600"/>
            <a:ext cx="838200" cy="1143000"/>
          </a:xfrm>
          <a:prstGeom prst="straightConnector1">
            <a:avLst/>
          </a:prstGeom>
          <a:ln w="38100">
            <a:solidFill>
              <a:srgbClr val="FF33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457200" y="304800"/>
            <a:ext cx="74676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spelling patterns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4495800" y="304800"/>
            <a:ext cx="4419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L.2.2</a:t>
            </a:r>
          </a:p>
          <a:p>
            <a:pPr algn="r"/>
            <a:r>
              <a:rPr lang="en-US" dirty="0" smtClean="0"/>
              <a:t>L.3.2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533400" y="1524000"/>
            <a:ext cx="76962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Multiple spellings for the very same sound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2-3  </a:t>
            </a:r>
            <a:endParaRPr lang="en-US" dirty="0"/>
          </a:p>
        </p:txBody>
      </p:sp>
      <p:pic>
        <p:nvPicPr>
          <p:cNvPr id="20486" name="Picture 6" descr="http://www.sparklebox.co.uk/6511-6520/_wp_generated/pp1f46fcfc_02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2286000"/>
            <a:ext cx="5562600" cy="3951575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7467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stanza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grouped set of lines in a poem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RL.3.5</a:t>
            </a:r>
          </a:p>
        </p:txBody>
      </p:sp>
      <p:pic>
        <p:nvPicPr>
          <p:cNvPr id="10242" name="Picture 2" descr="http://prod-media-output.s3-website-us-west-1.amazonaws.com/13432-13421-4288/thumb-00004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371600" y="1828800"/>
            <a:ext cx="6096000" cy="4572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457200" y="304800"/>
            <a:ext cx="7162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statement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4495800" y="304800"/>
            <a:ext cx="4419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W.2.1, W.2.2</a:t>
            </a:r>
          </a:p>
          <a:p>
            <a:pPr algn="r"/>
            <a:r>
              <a:rPr lang="en-US" dirty="0" smtClean="0"/>
              <a:t>W.3.1d, W.3.2d</a:t>
            </a:r>
          </a:p>
          <a:p>
            <a:pPr algn="r"/>
            <a:r>
              <a:rPr lang="en-US" dirty="0" smtClean="0"/>
              <a:t>W.4.1d, W.4.2d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457200" y="1524000"/>
            <a:ext cx="76962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Something you say or write that gives information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2-4  </a:t>
            </a:r>
            <a:endParaRPr lang="en-US" dirty="0"/>
          </a:p>
        </p:txBody>
      </p:sp>
      <p:pic>
        <p:nvPicPr>
          <p:cNvPr id="19458" name="Picture 2" descr="http://thinkfuture.com/wp-content/uploads/2013/12/cowboy-sunset.jpg"/>
          <p:cNvPicPr>
            <a:picLocks noChangeAspect="1" noChangeArrowheads="1"/>
          </p:cNvPicPr>
          <p:nvPr/>
        </p:nvPicPr>
        <p:blipFill>
          <a:blip r:embed="rId2" cstate="print"/>
          <a:srcRect l="28842"/>
          <a:stretch>
            <a:fillRect/>
          </a:stretch>
        </p:blipFill>
        <p:spPr bwMode="auto">
          <a:xfrm rot="21177291">
            <a:off x="584211" y="2345468"/>
            <a:ext cx="2348649" cy="221567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7" name="TextBox 6"/>
          <p:cNvSpPr txBox="1"/>
          <p:nvPr/>
        </p:nvSpPr>
        <p:spPr>
          <a:xfrm>
            <a:off x="3200400" y="2514600"/>
            <a:ext cx="9448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>
                <a:latin typeface="Comic Sans MS" pitchFamily="66" charset="0"/>
              </a:rPr>
              <a:t>The cowboy rode</a:t>
            </a:r>
          </a:p>
          <a:p>
            <a:r>
              <a:rPr lang="en-US" sz="4000" dirty="0" smtClean="0">
                <a:latin typeface="Comic Sans MS" pitchFamily="66" charset="0"/>
              </a:rPr>
              <a:t>off into the sunset.</a:t>
            </a:r>
            <a:endParaRPr lang="en-US" dirty="0">
              <a:latin typeface="Comic Sans MS" pitchFamily="66" charset="0"/>
            </a:endParaRPr>
          </a:p>
        </p:txBody>
      </p:sp>
      <p:pic>
        <p:nvPicPr>
          <p:cNvPr id="19460" name="Picture 4" descr="http://cdn.wideopenspaces.com/wp-content/uploads/2013/10/bigstock-Brown-bear-on-Alaska-41744689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676400" y="4267200"/>
            <a:ext cx="2843282" cy="19050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9" name="TextBox 8"/>
          <p:cNvSpPr txBox="1"/>
          <p:nvPr/>
        </p:nvSpPr>
        <p:spPr>
          <a:xfrm>
            <a:off x="4800600" y="4800600"/>
            <a:ext cx="9448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>
                <a:latin typeface="Comic Sans MS" pitchFamily="66" charset="0"/>
              </a:rPr>
              <a:t>The bear caught</a:t>
            </a:r>
          </a:p>
          <a:p>
            <a:r>
              <a:rPr lang="en-US" sz="4000" dirty="0" smtClean="0">
                <a:latin typeface="Comic Sans MS" pitchFamily="66" charset="0"/>
              </a:rPr>
              <a:t>a fish.</a:t>
            </a:r>
            <a:endParaRPr lang="en-US" dirty="0">
              <a:latin typeface="Comic Sans MS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705600" y="457200"/>
            <a:ext cx="1905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533400" y="381000"/>
            <a:ext cx="7467600" cy="304698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study</a:t>
            </a:r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4572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5" name="Rectangle 14"/>
          <p:cNvSpPr/>
          <p:nvPr/>
        </p:nvSpPr>
        <p:spPr>
          <a:xfrm>
            <a:off x="7543800" y="228600"/>
            <a:ext cx="1295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SL.3.1a 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7467600" y="381000"/>
            <a:ext cx="9906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6" name="Rectangle 15"/>
          <p:cNvSpPr/>
          <p:nvPr/>
        </p:nvSpPr>
        <p:spPr>
          <a:xfrm>
            <a:off x="533400" y="1524000"/>
            <a:ext cx="27432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Research on a</a:t>
            </a:r>
          </a:p>
          <a:p>
            <a:r>
              <a:rPr lang="en-US" sz="2800" dirty="0" smtClean="0"/>
              <a:t>subject or author  </a:t>
            </a:r>
            <a:endParaRPr lang="en-US" sz="2800" dirty="0"/>
          </a:p>
        </p:txBody>
      </p:sp>
      <p:pic>
        <p:nvPicPr>
          <p:cNvPr id="5122" name="Picture 2" descr="http://www.mercerislandschools.org/cms/lib3/WA01001855/Centricity/Domain/758/beresfordboy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86000" y="3048000"/>
            <a:ext cx="3505200" cy="3353309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5124" name="Picture 4" descr="http://www.fcrr.org/_/images/title-photo-0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05200" y="762000"/>
            <a:ext cx="4898569" cy="19050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8229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subject verb agreement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11387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subject and verb must agree in number.  </a:t>
            </a:r>
          </a:p>
          <a:p>
            <a:r>
              <a:rPr lang="en-US" sz="2000" dirty="0" smtClean="0"/>
              <a:t>If the subject is singular, the verb must be singular too.</a:t>
            </a:r>
          </a:p>
          <a:p>
            <a:r>
              <a:rPr lang="en-US" sz="2000" dirty="0" smtClean="0"/>
              <a:t> If the subject is plural, the verb must be plural too.</a:t>
            </a:r>
            <a:endParaRPr lang="en-US" sz="2800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L.3.1f</a:t>
            </a:r>
          </a:p>
        </p:txBody>
      </p:sp>
      <p:pic>
        <p:nvPicPr>
          <p:cNvPr id="14338" name="Picture 2" descr="http://www.towson.edu/ows/moduleSVAGR46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133600" y="2743200"/>
            <a:ext cx="4724400" cy="3430643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457200" y="304800"/>
            <a:ext cx="7162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suffix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4495800" y="304800"/>
            <a:ext cx="4419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RF.2.3d</a:t>
            </a:r>
          </a:p>
          <a:p>
            <a:pPr algn="r"/>
            <a:r>
              <a:rPr lang="en-US" dirty="0" smtClean="0"/>
              <a:t>RF.3.3b, L.3.2e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2-3  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762000" y="1524000"/>
            <a:ext cx="70104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A word part that is added to the end of a word to change the meaning of that word</a:t>
            </a:r>
            <a:endParaRPr lang="en-US" sz="2800" dirty="0"/>
          </a:p>
        </p:txBody>
      </p:sp>
      <p:sp>
        <p:nvSpPr>
          <p:cNvPr id="10" name="TextBox 9"/>
          <p:cNvSpPr txBox="1"/>
          <p:nvPr/>
        </p:nvSpPr>
        <p:spPr>
          <a:xfrm>
            <a:off x="4572000" y="3505200"/>
            <a:ext cx="3772764" cy="1323439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8000" dirty="0" smtClean="0">
                <a:latin typeface="Arial Black" pitchFamily="34" charset="0"/>
              </a:rPr>
              <a:t>slow</a:t>
            </a:r>
            <a:r>
              <a:rPr lang="en-US" sz="8000" dirty="0" smtClean="0">
                <a:solidFill>
                  <a:srgbClr val="FF0000"/>
                </a:solidFill>
                <a:latin typeface="Arial Black" pitchFamily="34" charset="0"/>
              </a:rPr>
              <a:t>ly</a:t>
            </a:r>
            <a:endParaRPr lang="en-US" sz="8000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11" name="TextBox 10"/>
          <p:cNvSpPr txBox="1"/>
          <p:nvPr/>
        </p:nvSpPr>
        <p:spPr>
          <a:xfrm rot="303047">
            <a:off x="1447800" y="4953000"/>
            <a:ext cx="5202065" cy="1323439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8000" dirty="0" smtClean="0">
                <a:latin typeface="Arial Black" pitchFamily="34" charset="0"/>
              </a:rPr>
              <a:t>kind</a:t>
            </a:r>
            <a:r>
              <a:rPr lang="en-US" sz="8000" dirty="0" smtClean="0">
                <a:solidFill>
                  <a:srgbClr val="FF0000"/>
                </a:solidFill>
                <a:latin typeface="Arial Black" pitchFamily="34" charset="0"/>
              </a:rPr>
              <a:t>ness</a:t>
            </a:r>
            <a:endParaRPr lang="en-US" sz="8000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12" name="TextBox 11"/>
          <p:cNvSpPr txBox="1"/>
          <p:nvPr/>
        </p:nvSpPr>
        <p:spPr>
          <a:xfrm rot="20922899">
            <a:off x="773262" y="2851003"/>
            <a:ext cx="4347665" cy="1323439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8000" dirty="0" smtClean="0">
                <a:latin typeface="Arial Black" pitchFamily="34" charset="0"/>
              </a:rPr>
              <a:t>hope</a:t>
            </a:r>
            <a:r>
              <a:rPr lang="en-US" sz="8000" dirty="0" smtClean="0">
                <a:solidFill>
                  <a:srgbClr val="FF0000"/>
                </a:solidFill>
                <a:latin typeface="Arial Black" pitchFamily="34" charset="0"/>
              </a:rPr>
              <a:t>ful</a:t>
            </a:r>
            <a:endParaRPr lang="en-US" sz="8000" dirty="0">
              <a:solidFill>
                <a:srgbClr val="FF0000"/>
              </a:solidFill>
              <a:latin typeface="Arial Black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705600" y="457200"/>
            <a:ext cx="1905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533400" y="152400"/>
            <a:ext cx="7467600" cy="34778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support</a:t>
            </a:r>
          </a:p>
          <a:p>
            <a:r>
              <a:rPr lang="en-US" sz="2800" dirty="0" smtClean="0"/>
              <a:t>To provide proof or evidence </a:t>
            </a:r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4" name="Rectangle 13"/>
          <p:cNvSpPr/>
          <p:nvPr/>
        </p:nvSpPr>
        <p:spPr>
          <a:xfrm>
            <a:off x="7620000" y="304800"/>
            <a:ext cx="1219200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       RI.3.2</a:t>
            </a:r>
          </a:p>
          <a:p>
            <a:pPr algn="r"/>
            <a:r>
              <a:rPr lang="en-US" dirty="0" smtClean="0"/>
              <a:t>W.3.1</a:t>
            </a:r>
          </a:p>
          <a:p>
            <a:pPr algn="r"/>
            <a:r>
              <a:rPr lang="en-US" dirty="0" smtClean="0"/>
              <a:t>     W.3.1b 	</a:t>
            </a:r>
          </a:p>
          <a:p>
            <a:endParaRPr lang="en-US" dirty="0" smtClean="0"/>
          </a:p>
        </p:txBody>
      </p:sp>
      <p:sp>
        <p:nvSpPr>
          <p:cNvPr id="13" name="Rectangle 12"/>
          <p:cNvSpPr/>
          <p:nvPr/>
        </p:nvSpPr>
        <p:spPr>
          <a:xfrm>
            <a:off x="7467600" y="381000"/>
            <a:ext cx="9906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pic>
        <p:nvPicPr>
          <p:cNvPr id="4098" name="Picture 2" descr="http://3.bp.blogspot.com/-9furjFhIhy0/TtnWyhRYjXI/AAAAAAAAAQE/w2_Wnc7wxDY/s1600/Web_Proof.jpg"/>
          <p:cNvPicPr>
            <a:picLocks noChangeAspect="1" noChangeArrowheads="1"/>
          </p:cNvPicPr>
          <p:nvPr/>
        </p:nvPicPr>
        <p:blipFill>
          <a:blip r:embed="rId2" cstate="print"/>
          <a:srcRect l="20313" t="17500" r="15625" b="15000"/>
          <a:stretch>
            <a:fillRect/>
          </a:stretch>
        </p:blipFill>
        <p:spPr bwMode="auto">
          <a:xfrm>
            <a:off x="1219200" y="1981200"/>
            <a:ext cx="6595534" cy="43434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8229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syllabication pattern 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762000" y="1676400"/>
            <a:ext cx="2819400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800" dirty="0" smtClean="0"/>
              <a:t>Rules for dividing words into syllables 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3-5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L.3.2f</a:t>
            </a:r>
          </a:p>
          <a:p>
            <a:pPr algn="r"/>
            <a:r>
              <a:rPr lang="en-US" dirty="0" smtClean="0"/>
              <a:t>RF.4.3a</a:t>
            </a:r>
          </a:p>
          <a:p>
            <a:pPr algn="r"/>
            <a:r>
              <a:rPr lang="en-US" dirty="0" smtClean="0"/>
              <a:t>RF.5.3a</a:t>
            </a:r>
          </a:p>
        </p:txBody>
      </p:sp>
      <p:pic>
        <p:nvPicPr>
          <p:cNvPr id="10242" name="Picture 2" descr="http://natemack3.weebly.com/uploads/1/4/7/6/14762002/_1134238_orig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10000" y="1371600"/>
            <a:ext cx="3810000" cy="493395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705600" y="457200"/>
            <a:ext cx="1905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838200" y="228600"/>
            <a:ext cx="7467600" cy="304698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8000" b="1" dirty="0" smtClean="0"/>
              <a:t>task</a:t>
            </a:r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5" name="Rectangle 14"/>
          <p:cNvSpPr/>
          <p:nvPr/>
        </p:nvSpPr>
        <p:spPr>
          <a:xfrm>
            <a:off x="7620000" y="685800"/>
            <a:ext cx="1143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7467600" y="381000"/>
            <a:ext cx="9906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6" name="Rectangle 15"/>
          <p:cNvSpPr/>
          <p:nvPr/>
        </p:nvSpPr>
        <p:spPr>
          <a:xfrm>
            <a:off x="7391400" y="228600"/>
            <a:ext cx="1447800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W.3.4</a:t>
            </a:r>
          </a:p>
          <a:p>
            <a:pPr algn="r"/>
            <a:r>
              <a:rPr lang="en-US" dirty="0" smtClean="0"/>
              <a:t>SL.3.6 </a:t>
            </a:r>
          </a:p>
          <a:p>
            <a:endParaRPr lang="en-US" dirty="0" smtClean="0"/>
          </a:p>
          <a:p>
            <a:r>
              <a:rPr lang="en-US" dirty="0" smtClean="0"/>
              <a:t>	</a:t>
            </a:r>
          </a:p>
        </p:txBody>
      </p:sp>
      <p:pic>
        <p:nvPicPr>
          <p:cNvPr id="3074" name="Picture 2" descr="http://9imb150dy03dci7w3gxvi91b.wpengine.netdna-cdn.com/wp-content/uploads/2013/10/daily_tasks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81200" y="2057400"/>
            <a:ext cx="4638922" cy="4648200"/>
          </a:xfrm>
          <a:prstGeom prst="rect">
            <a:avLst/>
          </a:prstGeom>
          <a:noFill/>
        </p:spPr>
      </p:pic>
      <p:sp>
        <p:nvSpPr>
          <p:cNvPr id="14" name="Rectangle 13"/>
          <p:cNvSpPr/>
          <p:nvPr/>
        </p:nvSpPr>
        <p:spPr>
          <a:xfrm>
            <a:off x="457200" y="1447800"/>
            <a:ext cx="815340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800" dirty="0" smtClean="0"/>
              <a:t>Work or an assignment that needs to get done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705600" y="457200"/>
            <a:ext cx="1905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1524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533400" y="228600"/>
            <a:ext cx="7924800" cy="33547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7200" b="1" dirty="0" smtClean="0"/>
              <a:t>technical procedure</a:t>
            </a:r>
          </a:p>
          <a:p>
            <a:r>
              <a:rPr lang="en-US" sz="2800" dirty="0" smtClean="0"/>
              <a:t>Special skills or steps that must be taken in order to complete something</a:t>
            </a:r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5" name="Rectangle 14"/>
          <p:cNvSpPr/>
          <p:nvPr/>
        </p:nvSpPr>
        <p:spPr>
          <a:xfrm>
            <a:off x="7620000" y="685800"/>
            <a:ext cx="1143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7772400" y="228600"/>
            <a:ext cx="9906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RI.3.3 	</a:t>
            </a:r>
          </a:p>
        </p:txBody>
      </p:sp>
      <p:sp>
        <p:nvSpPr>
          <p:cNvPr id="17" name="Rectangle 16"/>
          <p:cNvSpPr/>
          <p:nvPr/>
        </p:nvSpPr>
        <p:spPr>
          <a:xfrm>
            <a:off x="7315200" y="990600"/>
            <a:ext cx="1143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pic>
        <p:nvPicPr>
          <p:cNvPr id="2055" name="Picture 7" descr="http://yourmarketingco.com/wp-content/uploads/2013/07/heritage_1928_rouge_model_a_575x426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5800" y="2514600"/>
            <a:ext cx="4495800" cy="3330801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2057" name="Picture 9" descr="http://www.eaglemountainflag.com/images/howtofoldaflag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791200" y="2057400"/>
            <a:ext cx="2537526" cy="43434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8229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temporal words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Words that relate to time</a:t>
            </a:r>
          </a:p>
          <a:p>
            <a:r>
              <a:rPr lang="en-US" sz="2000" dirty="0" smtClean="0"/>
              <a:t>(Latin word </a:t>
            </a:r>
            <a:r>
              <a:rPr lang="en-US" sz="2000" i="1" dirty="0" err="1" smtClean="0"/>
              <a:t>temporalis</a:t>
            </a:r>
            <a:r>
              <a:rPr lang="en-US" sz="2000" i="1" dirty="0" smtClean="0"/>
              <a:t>- </a:t>
            </a:r>
            <a:r>
              <a:rPr lang="en-US" sz="2000" dirty="0" smtClean="0"/>
              <a:t>means “of time”)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W.3.3c</a:t>
            </a:r>
          </a:p>
        </p:txBody>
      </p:sp>
      <p:pic>
        <p:nvPicPr>
          <p:cNvPr id="7170" name="Picture 2" descr="https://mcdn1.teacherspayteachers.com/thumbitem/Temporal-Words-Phrases-Poster-with-writing-folder-insert-reminder-for-students-036942400-1378858850-1438758614/original-869115-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86200" y="2286000"/>
            <a:ext cx="4840109" cy="3733800"/>
          </a:xfrm>
          <a:prstGeom prst="rect">
            <a:avLst/>
          </a:prstGeom>
          <a:noFill/>
        </p:spPr>
      </p:pic>
      <p:pic>
        <p:nvPicPr>
          <p:cNvPr id="7174" name="Picture 6" descr="http://www.bes.info.pl/grammar/time-flies.gif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3400" y="2971800"/>
            <a:ext cx="3279193" cy="24955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3-4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705600" y="457200"/>
            <a:ext cx="1905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762000" y="152400"/>
            <a:ext cx="7467600" cy="34778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8000" b="1" dirty="0" smtClean="0"/>
              <a:t>theme</a:t>
            </a:r>
          </a:p>
          <a:p>
            <a:r>
              <a:rPr lang="en-US" sz="2800" b="1" dirty="0" smtClean="0"/>
              <a:t> </a:t>
            </a:r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5" name="Rectangle 14"/>
          <p:cNvSpPr/>
          <p:nvPr/>
        </p:nvSpPr>
        <p:spPr>
          <a:xfrm>
            <a:off x="7620000" y="685800"/>
            <a:ext cx="1143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7467600" y="381000"/>
            <a:ext cx="9906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6" name="Rectangle 15"/>
          <p:cNvSpPr/>
          <p:nvPr/>
        </p:nvSpPr>
        <p:spPr>
          <a:xfrm>
            <a:off x="7315200" y="685800"/>
            <a:ext cx="14478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dirty="0" smtClean="0"/>
          </a:p>
          <a:p>
            <a:r>
              <a:rPr lang="en-US" dirty="0" smtClean="0"/>
              <a:t>	</a:t>
            </a:r>
          </a:p>
        </p:txBody>
      </p:sp>
      <p:sp>
        <p:nvSpPr>
          <p:cNvPr id="14" name="Rectangle 13"/>
          <p:cNvSpPr/>
          <p:nvPr/>
        </p:nvSpPr>
        <p:spPr>
          <a:xfrm>
            <a:off x="7772400" y="304800"/>
            <a:ext cx="10668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RL.3.9 	</a:t>
            </a:r>
          </a:p>
        </p:txBody>
      </p:sp>
      <p:sp>
        <p:nvSpPr>
          <p:cNvPr id="18" name="Rectangle 17"/>
          <p:cNvSpPr/>
          <p:nvPr/>
        </p:nvSpPr>
        <p:spPr>
          <a:xfrm>
            <a:off x="0" y="1371600"/>
            <a:ext cx="91440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800" dirty="0" smtClean="0"/>
              <a:t>What the story teaches readers</a:t>
            </a:r>
          </a:p>
          <a:p>
            <a:pPr algn="ctr"/>
            <a:r>
              <a:rPr lang="en-US" sz="2800" dirty="0" smtClean="0"/>
              <a:t>about life or human nature</a:t>
            </a:r>
            <a:endParaRPr lang="en-US" sz="2800" dirty="0"/>
          </a:p>
        </p:txBody>
      </p:sp>
      <p:pic>
        <p:nvPicPr>
          <p:cNvPr id="1026" name="Picture 2" descr="http://literaturemiddleeast.weebly.com/uploads/2/9/0/0/29002467/4675857_orig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5800" y="2667000"/>
            <a:ext cx="7924800" cy="374332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457200" y="304800"/>
            <a:ext cx="78486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topic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3048000" y="304800"/>
            <a:ext cx="5867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200" dirty="0" smtClean="0"/>
              <a:t>RI.1.9, SL.1.1a, SL.1.1c, W.1.1, W.1.7</a:t>
            </a:r>
          </a:p>
          <a:p>
            <a:pPr algn="r"/>
            <a:r>
              <a:rPr lang="en-US" sz="1200" dirty="0" smtClean="0"/>
              <a:t>RI.2.9, SL.2.1a, SL.2.1c, SL.2.3, W.2.1, W.2.2, W.2.5, W.2.7</a:t>
            </a:r>
          </a:p>
          <a:p>
            <a:pPr algn="r"/>
            <a:r>
              <a:rPr lang="en-US" sz="1200" dirty="0" smtClean="0"/>
              <a:t>RI.3.4, RI.3.5, RI.3.9, SL.3.1a, SL.3.1b, SL.3.1c, SL.3.4, W.3.1a, W.3.2a, W.3.2b, W.3.7</a:t>
            </a:r>
            <a:endParaRPr lang="en-US" sz="1200" dirty="0"/>
          </a:p>
        </p:txBody>
      </p:sp>
      <p:sp>
        <p:nvSpPr>
          <p:cNvPr id="6" name="TextBox 5"/>
          <p:cNvSpPr txBox="1"/>
          <p:nvPr/>
        </p:nvSpPr>
        <p:spPr>
          <a:xfrm>
            <a:off x="533400" y="1752600"/>
            <a:ext cx="76962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The subject a writer is telling about.</a:t>
            </a:r>
          </a:p>
          <a:p>
            <a:r>
              <a:rPr lang="en-US" sz="2800" dirty="0" smtClean="0"/>
              <a:t>The idea or thing an informational book is about.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1-3  </a:t>
            </a:r>
            <a:endParaRPr lang="en-US" dirty="0"/>
          </a:p>
        </p:txBody>
      </p:sp>
      <p:pic>
        <p:nvPicPr>
          <p:cNvPr id="7" name="Picture 6" descr="images (3)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33400" y="2895600"/>
            <a:ext cx="3149600" cy="2362200"/>
          </a:xfrm>
          <a:prstGeom prst="rect">
            <a:avLst/>
          </a:prstGeom>
        </p:spPr>
      </p:pic>
      <p:pic>
        <p:nvPicPr>
          <p:cNvPr id="9" name="Picture 8" descr="download (10)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 rot="5400000">
            <a:off x="5062648" y="3471752"/>
            <a:ext cx="2514600" cy="273389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533400" y="152400"/>
            <a:ext cx="62484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/>
              <a:t>verb tenses</a:t>
            </a:r>
            <a:endParaRPr lang="en-US" sz="8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4495800" y="304800"/>
            <a:ext cx="4419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1</a:t>
            </a:r>
            <a:r>
              <a:rPr lang="en-US" baseline="30000" dirty="0" smtClean="0"/>
              <a:t>st</a:t>
            </a:r>
            <a:r>
              <a:rPr lang="en-US" dirty="0" smtClean="0"/>
              <a:t> Unit 1</a:t>
            </a:r>
          </a:p>
          <a:p>
            <a:pPr algn="r"/>
            <a:r>
              <a:rPr lang="en-US" dirty="0" smtClean="0"/>
              <a:t>L.2.1d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533400" y="1295400"/>
            <a:ext cx="76962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The form of verbs that show when an action takes place – </a:t>
            </a:r>
            <a:r>
              <a:rPr lang="en-US" sz="2800" i="1" dirty="0" smtClean="0"/>
              <a:t>past, present, future</a:t>
            </a:r>
            <a:endParaRPr lang="en-US" sz="2800" i="1" dirty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1-3  </a:t>
            </a:r>
            <a:endParaRPr lang="en-US" dirty="0"/>
          </a:p>
        </p:txBody>
      </p:sp>
      <p:pic>
        <p:nvPicPr>
          <p:cNvPr id="5122" name="Picture 2" descr="http://2.bp.blogspot.com/-ZDIsw8u3JV0/UBCClVP6nCI/AAAAAAAAHSc/ay1TYAJ_swc/s1600/la_verb_tenses.gif"/>
          <p:cNvPicPr>
            <a:picLocks noChangeAspect="1" noChangeArrowheads="1"/>
          </p:cNvPicPr>
          <p:nvPr/>
        </p:nvPicPr>
        <p:blipFill>
          <a:blip r:embed="rId2" cstate="print"/>
          <a:srcRect b="5581"/>
          <a:stretch>
            <a:fillRect/>
          </a:stretch>
        </p:blipFill>
        <p:spPr bwMode="auto">
          <a:xfrm>
            <a:off x="228600" y="2971800"/>
            <a:ext cx="4800600" cy="3352800"/>
          </a:xfrm>
          <a:prstGeom prst="rect">
            <a:avLst/>
          </a:prstGeom>
          <a:noFill/>
        </p:spPr>
      </p:pic>
      <p:sp>
        <p:nvSpPr>
          <p:cNvPr id="7" name="TextBox 6"/>
          <p:cNvSpPr txBox="1"/>
          <p:nvPr/>
        </p:nvSpPr>
        <p:spPr>
          <a:xfrm>
            <a:off x="3352800" y="2514600"/>
            <a:ext cx="44196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Comic Sans MS" pitchFamily="66" charset="0"/>
              </a:rPr>
              <a:t>I will </a:t>
            </a:r>
            <a:r>
              <a:rPr lang="en-US" sz="3200" dirty="0" smtClean="0">
                <a:solidFill>
                  <a:srgbClr val="FF0000"/>
                </a:solidFill>
                <a:latin typeface="Comic Sans MS" pitchFamily="66" charset="0"/>
              </a:rPr>
              <a:t>eat</a:t>
            </a:r>
            <a:r>
              <a:rPr lang="en-US" sz="3200" dirty="0" smtClean="0">
                <a:latin typeface="Comic Sans MS" pitchFamily="66" charset="0"/>
              </a:rPr>
              <a:t> the apple.</a:t>
            </a:r>
            <a:endParaRPr lang="en-US" sz="3200" dirty="0">
              <a:latin typeface="Comic Sans MS" pitchFamily="66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5181600" y="4267200"/>
            <a:ext cx="35814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Comic Sans MS" pitchFamily="66" charset="0"/>
              </a:rPr>
              <a:t>I </a:t>
            </a:r>
            <a:r>
              <a:rPr lang="en-US" sz="3200" dirty="0" smtClean="0">
                <a:solidFill>
                  <a:srgbClr val="FF0000"/>
                </a:solidFill>
                <a:latin typeface="Comic Sans MS" pitchFamily="66" charset="0"/>
              </a:rPr>
              <a:t>ate</a:t>
            </a:r>
            <a:r>
              <a:rPr lang="en-US" sz="3200" dirty="0" smtClean="0">
                <a:latin typeface="Comic Sans MS" pitchFamily="66" charset="0"/>
              </a:rPr>
              <a:t> the apple.</a:t>
            </a:r>
            <a:endParaRPr lang="en-US" sz="3200" dirty="0">
              <a:latin typeface="Comic Sans MS" pitchFamily="66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3962400" y="3352800"/>
            <a:ext cx="4495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Comic Sans MS" pitchFamily="66" charset="0"/>
              </a:rPr>
              <a:t>I am </a:t>
            </a:r>
            <a:r>
              <a:rPr lang="en-US" sz="3200" dirty="0" smtClean="0">
                <a:solidFill>
                  <a:srgbClr val="FF0000"/>
                </a:solidFill>
                <a:latin typeface="Comic Sans MS" pitchFamily="66" charset="0"/>
              </a:rPr>
              <a:t>eating</a:t>
            </a:r>
            <a:r>
              <a:rPr lang="en-US" sz="3200" dirty="0" smtClean="0">
                <a:latin typeface="Comic Sans MS" pitchFamily="66" charset="0"/>
              </a:rPr>
              <a:t> the apple.</a:t>
            </a:r>
            <a:endParaRPr lang="en-US" sz="3200" dirty="0">
              <a:latin typeface="Comic Sans MS" pitchFamily="66" charset="0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5638800" y="5181600"/>
            <a:ext cx="3581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latin typeface="Comic Sans MS" pitchFamily="66" charset="0"/>
              </a:rPr>
              <a:t>I have </a:t>
            </a:r>
            <a:r>
              <a:rPr lang="en-US" sz="3200" dirty="0" smtClean="0">
                <a:solidFill>
                  <a:srgbClr val="FF0000"/>
                </a:solidFill>
                <a:latin typeface="Comic Sans MS" pitchFamily="66" charset="0"/>
              </a:rPr>
              <a:t>eaten</a:t>
            </a:r>
            <a:r>
              <a:rPr lang="en-US" sz="3200" dirty="0" smtClean="0">
                <a:latin typeface="Comic Sans MS" pitchFamily="66" charset="0"/>
              </a:rPr>
              <a:t> the apple.</a:t>
            </a:r>
            <a:endParaRPr lang="en-US" sz="3200" dirty="0">
              <a:latin typeface="Comic Sans MS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705600" y="457200"/>
            <a:ext cx="1905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762000" y="152400"/>
            <a:ext cx="7467600" cy="34778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8000" b="1" dirty="0" smtClean="0"/>
              <a:t>word family</a:t>
            </a:r>
          </a:p>
          <a:p>
            <a:r>
              <a:rPr lang="en-US" sz="2800" b="1" dirty="0" smtClean="0"/>
              <a:t> </a:t>
            </a:r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5" name="Rectangle 14"/>
          <p:cNvSpPr/>
          <p:nvPr/>
        </p:nvSpPr>
        <p:spPr>
          <a:xfrm>
            <a:off x="7620000" y="685800"/>
            <a:ext cx="1143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7467600" y="381000"/>
            <a:ext cx="9906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6" name="Rectangle 15"/>
          <p:cNvSpPr/>
          <p:nvPr/>
        </p:nvSpPr>
        <p:spPr>
          <a:xfrm>
            <a:off x="7315200" y="685800"/>
            <a:ext cx="14478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dirty="0" smtClean="0"/>
          </a:p>
          <a:p>
            <a:r>
              <a:rPr lang="en-US" dirty="0" smtClean="0"/>
              <a:t>	</a:t>
            </a:r>
          </a:p>
        </p:txBody>
      </p:sp>
      <p:sp>
        <p:nvSpPr>
          <p:cNvPr id="14" name="Rectangle 13"/>
          <p:cNvSpPr/>
          <p:nvPr/>
        </p:nvSpPr>
        <p:spPr>
          <a:xfrm>
            <a:off x="7772400" y="304800"/>
            <a:ext cx="10668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L.3.2f 	</a:t>
            </a:r>
          </a:p>
        </p:txBody>
      </p:sp>
      <p:sp>
        <p:nvSpPr>
          <p:cNvPr id="18" name="Rectangle 17"/>
          <p:cNvSpPr/>
          <p:nvPr/>
        </p:nvSpPr>
        <p:spPr>
          <a:xfrm>
            <a:off x="0" y="1371600"/>
            <a:ext cx="914400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800" dirty="0" smtClean="0"/>
              <a:t>A group of words that has a common feature or pattern</a:t>
            </a:r>
            <a:endParaRPr lang="en-US" sz="2800" dirty="0"/>
          </a:p>
        </p:txBody>
      </p:sp>
      <p:pic>
        <p:nvPicPr>
          <p:cNvPr id="49156" name="Picture 4" descr="http://mcdn1.teacherspayteachers.com/thumbitem/Word-Families-Short-A-Onsets-and-Rimes-092449200-1375586920/original-808198-1.jpg"/>
          <p:cNvPicPr>
            <a:picLocks noChangeAspect="1" noChangeArrowheads="1"/>
          </p:cNvPicPr>
          <p:nvPr/>
        </p:nvPicPr>
        <p:blipFill>
          <a:blip r:embed="rId2" cstate="print"/>
          <a:srcRect t="11111" b="9259"/>
          <a:stretch>
            <a:fillRect/>
          </a:stretch>
        </p:blipFill>
        <p:spPr bwMode="auto">
          <a:xfrm>
            <a:off x="1752600" y="2514600"/>
            <a:ext cx="5334000" cy="32766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57200" y="1447800"/>
            <a:ext cx="83058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	</a:t>
            </a:r>
          </a:p>
          <a:p>
            <a:endParaRPr lang="en-US" sz="2800" b="1" dirty="0" smtClean="0"/>
          </a:p>
        </p:txBody>
      </p:sp>
      <p:sp>
        <p:nvSpPr>
          <p:cNvPr id="8" name="TextBox 7"/>
          <p:cNvSpPr txBox="1"/>
          <p:nvPr/>
        </p:nvSpPr>
        <p:spPr>
          <a:xfrm>
            <a:off x="228600" y="6477000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705600" y="457200"/>
            <a:ext cx="1905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7" name="Rectangle 6"/>
          <p:cNvSpPr/>
          <p:nvPr/>
        </p:nvSpPr>
        <p:spPr>
          <a:xfrm>
            <a:off x="7620000" y="381000"/>
            <a:ext cx="1295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9" name="Rectangle 8"/>
          <p:cNvSpPr/>
          <p:nvPr/>
        </p:nvSpPr>
        <p:spPr>
          <a:xfrm>
            <a:off x="7315200" y="381000"/>
            <a:ext cx="1219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1" name="Rectangle 10"/>
          <p:cNvSpPr/>
          <p:nvPr/>
        </p:nvSpPr>
        <p:spPr>
          <a:xfrm flipH="1">
            <a:off x="6857997" y="457200"/>
            <a:ext cx="144780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2" name="Rectangle 11"/>
          <p:cNvSpPr/>
          <p:nvPr/>
        </p:nvSpPr>
        <p:spPr>
          <a:xfrm>
            <a:off x="533400" y="457200"/>
            <a:ext cx="7467600" cy="34778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 smtClean="0"/>
              <a:t>word parts</a:t>
            </a:r>
          </a:p>
          <a:p>
            <a:r>
              <a:rPr lang="en-US" sz="2800" b="1" dirty="0" smtClean="0"/>
              <a:t> </a:t>
            </a:r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 smtClean="0"/>
          </a:p>
          <a:p>
            <a:endParaRPr lang="en-US" sz="2800" b="1" dirty="0"/>
          </a:p>
        </p:txBody>
      </p:sp>
      <p:sp>
        <p:nvSpPr>
          <p:cNvPr id="15" name="Rectangle 14"/>
          <p:cNvSpPr/>
          <p:nvPr/>
        </p:nvSpPr>
        <p:spPr>
          <a:xfrm>
            <a:off x="7620000" y="685800"/>
            <a:ext cx="1143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3" name="Rectangle 12"/>
          <p:cNvSpPr/>
          <p:nvPr/>
        </p:nvSpPr>
        <p:spPr>
          <a:xfrm>
            <a:off x="7467600" y="381000"/>
            <a:ext cx="9906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	</a:t>
            </a:r>
          </a:p>
        </p:txBody>
      </p:sp>
      <p:sp>
        <p:nvSpPr>
          <p:cNvPr id="16" name="Rectangle 15"/>
          <p:cNvSpPr/>
          <p:nvPr/>
        </p:nvSpPr>
        <p:spPr>
          <a:xfrm>
            <a:off x="7315200" y="685800"/>
            <a:ext cx="14478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dirty="0" smtClean="0"/>
          </a:p>
          <a:p>
            <a:r>
              <a:rPr lang="en-US" dirty="0" smtClean="0"/>
              <a:t>	</a:t>
            </a:r>
          </a:p>
        </p:txBody>
      </p:sp>
      <p:sp>
        <p:nvSpPr>
          <p:cNvPr id="14" name="Rectangle 13"/>
          <p:cNvSpPr/>
          <p:nvPr/>
        </p:nvSpPr>
        <p:spPr>
          <a:xfrm>
            <a:off x="7772400" y="304800"/>
            <a:ext cx="10668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dirty="0" smtClean="0"/>
              <a:t>L.3.2f	</a:t>
            </a:r>
          </a:p>
        </p:txBody>
      </p:sp>
      <p:sp>
        <p:nvSpPr>
          <p:cNvPr id="18" name="Rectangle 17"/>
          <p:cNvSpPr/>
          <p:nvPr/>
        </p:nvSpPr>
        <p:spPr>
          <a:xfrm>
            <a:off x="609600" y="1676400"/>
            <a:ext cx="91440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/>
              <a:t>Parts of words such as root</a:t>
            </a:r>
          </a:p>
          <a:p>
            <a:r>
              <a:rPr lang="en-US" sz="2800" dirty="0" smtClean="0"/>
              <a:t>words, prefixes, and suffixes</a:t>
            </a:r>
            <a:endParaRPr lang="en-US" sz="2800" dirty="0"/>
          </a:p>
        </p:txBody>
      </p:sp>
      <p:pic>
        <p:nvPicPr>
          <p:cNvPr id="48130" name="Picture 2" descr="http://languageartsgames.4you4free.com/base_root_words.gif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953000" y="381000"/>
            <a:ext cx="3791988" cy="2338110"/>
          </a:xfrm>
          <a:prstGeom prst="rect">
            <a:avLst/>
          </a:prstGeom>
          <a:noFill/>
        </p:spPr>
      </p:pic>
      <p:pic>
        <p:nvPicPr>
          <p:cNvPr id="48134" name="Picture 6" descr="http://msyorksclass.com/wp-content/uploads/2012/01/root-300x289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743200" y="2895600"/>
            <a:ext cx="3581400" cy="3450082"/>
          </a:xfrm>
          <a:prstGeom prst="rect">
            <a:avLst/>
          </a:prstGeom>
          <a:noFill/>
        </p:spPr>
      </p:pic>
      <p:cxnSp>
        <p:nvCxnSpPr>
          <p:cNvPr id="21" name="Straight Arrow Connector 20"/>
          <p:cNvCxnSpPr/>
          <p:nvPr/>
        </p:nvCxnSpPr>
        <p:spPr>
          <a:xfrm>
            <a:off x="2057400" y="4495800"/>
            <a:ext cx="1295400" cy="1066800"/>
          </a:xfrm>
          <a:prstGeom prst="straightConnector1">
            <a:avLst/>
          </a:prstGeom>
          <a:ln w="38100">
            <a:solidFill>
              <a:srgbClr val="008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/>
          <p:cNvCxnSpPr/>
          <p:nvPr/>
        </p:nvCxnSpPr>
        <p:spPr>
          <a:xfrm flipV="1">
            <a:off x="2133600" y="3733800"/>
            <a:ext cx="990600" cy="381000"/>
          </a:xfrm>
          <a:prstGeom prst="straightConnector1">
            <a:avLst/>
          </a:prstGeom>
          <a:ln w="38100">
            <a:solidFill>
              <a:srgbClr val="008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Rectangle 18"/>
          <p:cNvSpPr/>
          <p:nvPr/>
        </p:nvSpPr>
        <p:spPr>
          <a:xfrm>
            <a:off x="457200" y="3886200"/>
            <a:ext cx="1694695" cy="707886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txBody>
          <a:bodyPr wrap="none">
            <a:spAutoFit/>
          </a:bodyPr>
          <a:lstStyle/>
          <a:p>
            <a:r>
              <a:rPr lang="en-US" sz="4000" dirty="0" smtClean="0">
                <a:solidFill>
                  <a:srgbClr val="008000"/>
                </a:solidFill>
                <a:latin typeface="Comic Sans MS" pitchFamily="66" charset="0"/>
              </a:rPr>
              <a:t>prefix</a:t>
            </a:r>
            <a:endParaRPr lang="en-US" sz="4000" dirty="0">
              <a:solidFill>
                <a:srgbClr val="008000"/>
              </a:solidFill>
              <a:latin typeface="Comic Sans MS" pitchFamily="66" charset="0"/>
            </a:endParaRPr>
          </a:p>
        </p:txBody>
      </p:sp>
      <p:cxnSp>
        <p:nvCxnSpPr>
          <p:cNvPr id="29" name="Straight Arrow Connector 28"/>
          <p:cNvCxnSpPr/>
          <p:nvPr/>
        </p:nvCxnSpPr>
        <p:spPr>
          <a:xfrm flipH="1" flipV="1">
            <a:off x="5638800" y="4724400"/>
            <a:ext cx="1371600" cy="3048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/>
          <p:cNvCxnSpPr/>
          <p:nvPr/>
        </p:nvCxnSpPr>
        <p:spPr>
          <a:xfrm flipH="1" flipV="1">
            <a:off x="5867400" y="3733800"/>
            <a:ext cx="1600200" cy="11430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Rectangle 26"/>
          <p:cNvSpPr/>
          <p:nvPr/>
        </p:nvSpPr>
        <p:spPr>
          <a:xfrm>
            <a:off x="6858000" y="4876800"/>
            <a:ext cx="1670650" cy="707886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txBody>
          <a:bodyPr wrap="none">
            <a:spAutoFit/>
          </a:bodyPr>
          <a:lstStyle/>
          <a:p>
            <a:r>
              <a:rPr lang="en-US" sz="4000" dirty="0" smtClean="0">
                <a:solidFill>
                  <a:srgbClr val="FF0000"/>
                </a:solidFill>
                <a:latin typeface="Comic Sans MS" pitchFamily="66" charset="0"/>
              </a:rPr>
              <a:t>suffix</a:t>
            </a:r>
            <a:endParaRPr lang="en-US" sz="4000" dirty="0">
              <a:solidFill>
                <a:srgbClr val="FF0000"/>
              </a:solidFill>
              <a:latin typeface="Comic Sans MS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" y="304800"/>
            <a:ext cx="74676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worth</a:t>
            </a:r>
            <a:endParaRPr lang="en-US" sz="60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228600" y="1295400"/>
            <a:ext cx="85344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Something’s worth is the value, usefulness or importance  it is considered to have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28600" y="6488668"/>
            <a:ext cx="1219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3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5181600" y="228600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 smtClean="0"/>
              <a:t>Unit 1</a:t>
            </a:r>
          </a:p>
        </p:txBody>
      </p:sp>
      <p:pic>
        <p:nvPicPr>
          <p:cNvPr id="1026" name="Picture 2" descr="http://www.wpclipart.com/money/treasure/treasure_2/treasure_chest_gold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657600" y="2209800"/>
            <a:ext cx="4743256" cy="4323153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739</TotalTime>
  <Words>1182</Words>
  <Application>Microsoft Office PowerPoint</Application>
  <PresentationFormat>On-screen Show (4:3)</PresentationFormat>
  <Paragraphs>534</Paragraphs>
  <Slides>56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56</vt:i4>
      </vt:variant>
    </vt:vector>
  </HeadingPairs>
  <TitlesOfParts>
    <vt:vector size="57" baseType="lpstr">
      <vt:lpstr>Office Theme</vt:lpstr>
      <vt:lpstr>Third Grade  Domain Specific Words P thru Z </vt:lpstr>
      <vt:lpstr>Slide 2</vt:lpstr>
      <vt:lpstr>Slide 3</vt:lpstr>
      <vt:lpstr>Slide 4</vt:lpstr>
      <vt:lpstr>Slide 5</vt:lpstr>
      <vt:lpstr>Slide 6</vt:lpstr>
      <vt:lpstr>Slide 7</vt:lpstr>
      <vt:lpstr>Slide 8</vt:lpstr>
      <vt:lpstr>Slide 9</vt:lpstr>
      <vt:lpstr>Slide 10</vt:lpstr>
      <vt:lpstr>Slide 11</vt:lpstr>
      <vt:lpstr>Slide 12</vt:lpstr>
      <vt:lpstr>Slide 13</vt:lpstr>
      <vt:lpstr>Slide 14</vt:lpstr>
      <vt:lpstr>Slide 15</vt:lpstr>
      <vt:lpstr>Slide 16</vt:lpstr>
      <vt:lpstr>Slide 17</vt:lpstr>
      <vt:lpstr>Slide 18</vt:lpstr>
      <vt:lpstr>Slide 19</vt:lpstr>
      <vt:lpstr>Slide 20</vt:lpstr>
      <vt:lpstr>Slide 21</vt:lpstr>
      <vt:lpstr>Slide 22</vt:lpstr>
      <vt:lpstr>Slide 23</vt:lpstr>
      <vt:lpstr>Slide 24</vt:lpstr>
      <vt:lpstr>Slide 25</vt:lpstr>
      <vt:lpstr>Slide 26</vt:lpstr>
      <vt:lpstr>Slide 27</vt:lpstr>
      <vt:lpstr>Slide 28</vt:lpstr>
      <vt:lpstr>Slide 29</vt:lpstr>
      <vt:lpstr>Slide 30</vt:lpstr>
      <vt:lpstr>Slide 31</vt:lpstr>
      <vt:lpstr>Slide 32</vt:lpstr>
      <vt:lpstr>Slide 33</vt:lpstr>
      <vt:lpstr>Slide 34</vt:lpstr>
      <vt:lpstr>Slide 35</vt:lpstr>
      <vt:lpstr>Slide 36</vt:lpstr>
      <vt:lpstr>Slide 37</vt:lpstr>
      <vt:lpstr>Slide 38</vt:lpstr>
      <vt:lpstr>Slide 39</vt:lpstr>
      <vt:lpstr>Slide 40</vt:lpstr>
      <vt:lpstr>Slide 41</vt:lpstr>
      <vt:lpstr>Slide 42</vt:lpstr>
      <vt:lpstr>Slide 43</vt:lpstr>
      <vt:lpstr>Slide 44</vt:lpstr>
      <vt:lpstr>Slide 45</vt:lpstr>
      <vt:lpstr>Slide 46</vt:lpstr>
      <vt:lpstr>Slide 47</vt:lpstr>
      <vt:lpstr>Slide 48</vt:lpstr>
      <vt:lpstr>Slide 49</vt:lpstr>
      <vt:lpstr>Slide 50</vt:lpstr>
      <vt:lpstr>Slide 51</vt:lpstr>
      <vt:lpstr>Slide 52</vt:lpstr>
      <vt:lpstr>Slide 53</vt:lpstr>
      <vt:lpstr>Slide 54</vt:lpstr>
      <vt:lpstr>Slide 55</vt:lpstr>
      <vt:lpstr>Slide 56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Third Grade  Domain Specific Words H thru ?</dc:title>
  <dc:creator>ST User</dc:creator>
  <cp:lastModifiedBy>ST User</cp:lastModifiedBy>
  <cp:revision>142</cp:revision>
  <dcterms:created xsi:type="dcterms:W3CDTF">2015-06-09T18:22:14Z</dcterms:created>
  <dcterms:modified xsi:type="dcterms:W3CDTF">2015-08-11T17:19:52Z</dcterms:modified>
</cp:coreProperties>
</file>