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57" r:id="rId4"/>
    <p:sldId id="258" r:id="rId5"/>
    <p:sldId id="259" r:id="rId6"/>
    <p:sldId id="260" r:id="rId7"/>
    <p:sldId id="262" r:id="rId8"/>
    <p:sldId id="261" r:id="rId9"/>
    <p:sldId id="263" r:id="rId10"/>
    <p:sldId id="268"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8234D-28BD-4FC4-BE90-4A2D63930387}" type="datetimeFigureOut">
              <a:rPr lang="en-US" smtClean="0"/>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C72DA-C107-4AF4-A4C6-C7572C42AB4D}" type="slidenum">
              <a:rPr lang="en-US" smtClean="0"/>
              <a:pPr/>
              <a:t>‹#›</a:t>
            </a:fld>
            <a:endParaRPr lang="en-US"/>
          </a:p>
        </p:txBody>
      </p:sp>
    </p:spTree>
    <p:extLst>
      <p:ext uri="{BB962C8B-B14F-4D97-AF65-F5344CB8AC3E}">
        <p14:creationId xmlns="" xmlns:p14="http://schemas.microsoft.com/office/powerpoint/2010/main" val="404921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C72DA-C107-4AF4-A4C6-C7572C42AB4D}" type="slidenum">
              <a:rPr lang="en-US" smtClean="0"/>
              <a:pPr/>
              <a:t>10</a:t>
            </a:fld>
            <a:endParaRPr lang="en-US"/>
          </a:p>
        </p:txBody>
      </p:sp>
    </p:spTree>
    <p:extLst>
      <p:ext uri="{BB962C8B-B14F-4D97-AF65-F5344CB8AC3E}">
        <p14:creationId xmlns="" xmlns:p14="http://schemas.microsoft.com/office/powerpoint/2010/main" val="24272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120093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189564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3580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101227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227180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27388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200878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337527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206759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326148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6D31E-C93A-4CC5-A4FF-37C6CDD636EC}"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200882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6D31E-C93A-4CC5-A4FF-37C6CDD636EC}"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13581-2B51-4630-A06E-84E6B85D5AB7}" type="slidenum">
              <a:rPr lang="en-US" smtClean="0"/>
              <a:pPr/>
              <a:t>‹#›</a:t>
            </a:fld>
            <a:endParaRPr lang="en-US"/>
          </a:p>
        </p:txBody>
      </p:sp>
    </p:spTree>
    <p:extLst>
      <p:ext uri="{BB962C8B-B14F-4D97-AF65-F5344CB8AC3E}">
        <p14:creationId xmlns="" xmlns:p14="http://schemas.microsoft.com/office/powerpoint/2010/main" val="54417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24600" y="228600"/>
            <a:ext cx="2583561" cy="28158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600" y="674510"/>
            <a:ext cx="5486400" cy="1470025"/>
          </a:xfrm>
        </p:spPr>
        <p:txBody>
          <a:bodyPr>
            <a:normAutofit/>
          </a:bodyPr>
          <a:lstStyle/>
          <a:p>
            <a:r>
              <a:rPr lang="en-US" sz="5400" dirty="0" smtClean="0">
                <a:latin typeface="Aharoni" pitchFamily="2" charset="-79"/>
                <a:cs typeface="Aharoni" pitchFamily="2" charset="-79"/>
              </a:rPr>
              <a:t>ONSC Project</a:t>
            </a:r>
            <a:endParaRPr lang="en-US" sz="5400" dirty="0">
              <a:latin typeface="Aharoni" pitchFamily="2" charset="-79"/>
              <a:cs typeface="Aharoni" pitchFamily="2" charset="-79"/>
            </a:endParaRPr>
          </a:p>
        </p:txBody>
      </p:sp>
      <p:sp>
        <p:nvSpPr>
          <p:cNvPr id="3" name="Subtitle 2"/>
          <p:cNvSpPr>
            <a:spLocks noGrp="1"/>
          </p:cNvSpPr>
          <p:nvPr>
            <p:ph type="subTitle" idx="1"/>
          </p:nvPr>
        </p:nvSpPr>
        <p:spPr>
          <a:xfrm>
            <a:off x="914400" y="3200400"/>
            <a:ext cx="7391400" cy="3352800"/>
          </a:xfrm>
        </p:spPr>
        <p:txBody>
          <a:bodyPr>
            <a:normAutofit fontScale="77500" lnSpcReduction="20000"/>
          </a:bodyPr>
          <a:lstStyle/>
          <a:p>
            <a:r>
              <a:rPr lang="en-US" dirty="0" smtClean="0">
                <a:solidFill>
                  <a:srgbClr val="0070C0"/>
                </a:solidFill>
              </a:rPr>
              <a:t>The goal of this project is to observe and study an organism’s life.  This will include the organism’s habitat, behaviors, tracks or evidence animals leave behind, food sources, environmental impacts animals may have, position in the food web, home range, non-native v. native v. naturalized, adaptations, medicinal/human uses, …  You will be required to write a research paper, as well as create a poster or PowerPoint and present your organism to the class.  </a:t>
            </a:r>
            <a:endParaRPr lang="en-US" dirty="0">
              <a:solidFill>
                <a:srgbClr val="0070C0"/>
              </a:solidFill>
            </a:endParaRPr>
          </a:p>
        </p:txBody>
      </p:sp>
    </p:spTree>
    <p:extLst>
      <p:ext uri="{BB962C8B-B14F-4D97-AF65-F5344CB8AC3E}">
        <p14:creationId xmlns="" xmlns:p14="http://schemas.microsoft.com/office/powerpoint/2010/main" val="26652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7025" y="152399"/>
            <a:ext cx="5949950" cy="7239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69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00250" y="3364071"/>
          <a:ext cx="5143500" cy="998220"/>
        </p:xfrm>
        <a:graphic>
          <a:graphicData uri="http://schemas.openxmlformats.org/drawingml/2006/table">
            <a:tbl>
              <a:tblPr/>
              <a:tblGrid>
                <a:gridCol w="5143500"/>
              </a:tblGrid>
              <a:tr h="0">
                <a:tc>
                  <a:txBody>
                    <a:bodyPr/>
                    <a:lstStyle/>
                    <a:p>
                      <a:endParaRPr lang="en-US"/>
                    </a:p>
                  </a:txBody>
                  <a:tcPr marL="9525" marR="9525" marT="9525" marB="9525">
                    <a:lnL>
                      <a:noFill/>
                    </a:lnL>
                    <a:lnR>
                      <a:noFill/>
                    </a:lnR>
                    <a:lnT>
                      <a:noFill/>
                    </a:lnT>
                    <a:lnB>
                      <a:noFill/>
                    </a:lnB>
                    <a:solidFill>
                      <a:srgbClr val="FFFFFF"/>
                    </a:solidFill>
                  </a:tcPr>
                </a:tc>
              </a:tr>
              <a:tr h="0">
                <a:tc>
                  <a:txBody>
                    <a:bodyPr/>
                    <a:lstStyle/>
                    <a:p>
                      <a:r>
                        <a:rPr lang="en-US" sz="900" b="1">
                          <a:solidFill>
                            <a:srgbClr val="000000"/>
                          </a:solidFill>
                          <a:effectLst/>
                          <a:latin typeface="arial"/>
                        </a:rPr>
                        <a:t>Multimedia Project : ONSC Organism Research Project</a:t>
                      </a:r>
                    </a:p>
                    <a:p>
                      <a:r>
                        <a:rPr lang="en-US" sz="900">
                          <a:solidFill>
                            <a:srgbClr val="000000"/>
                          </a:solidFill>
                          <a:effectLst/>
                          <a:latin typeface="arial"/>
                        </a:rPr>
                        <a:t>Teacher Name: </a:t>
                      </a:r>
                      <a:r>
                        <a:rPr lang="en-US" sz="900" b="1">
                          <a:solidFill>
                            <a:srgbClr val="000000"/>
                          </a:solidFill>
                          <a:effectLst/>
                          <a:latin typeface="arial"/>
                        </a:rPr>
                        <a:t>Mrs. Pledger</a:t>
                      </a:r>
                      <a:r>
                        <a:rPr lang="en-US" sz="900">
                          <a:solidFill>
                            <a:srgbClr val="000000"/>
                          </a:solidFill>
                          <a:effectLst/>
                          <a:latin typeface="arial"/>
                        </a:rPr>
                        <a:t> </a:t>
                      </a:r>
                      <a:br>
                        <a:rPr lang="en-US" sz="900">
                          <a:solidFill>
                            <a:srgbClr val="000000"/>
                          </a:solidFill>
                          <a:effectLst/>
                          <a:latin typeface="arial"/>
                        </a:rPr>
                      </a:br>
                      <a:r>
                        <a:rPr lang="en-US" sz="900">
                          <a:solidFill>
                            <a:srgbClr val="000000"/>
                          </a:solidFill>
                          <a:effectLst/>
                          <a:latin typeface="arial"/>
                        </a:rPr>
                        <a:t/>
                      </a:r>
                      <a:br>
                        <a:rPr lang="en-US" sz="900">
                          <a:solidFill>
                            <a:srgbClr val="000000"/>
                          </a:solidFill>
                          <a:effectLst/>
                          <a:latin typeface="arial"/>
                        </a:rPr>
                      </a:br>
                      <a:r>
                        <a:rPr lang="en-US" sz="900">
                          <a:solidFill>
                            <a:srgbClr val="000000"/>
                          </a:solidFill>
                          <a:effectLst/>
                          <a:latin typeface="arial"/>
                        </a:rPr>
                        <a:t/>
                      </a:r>
                      <a:br>
                        <a:rPr lang="en-US" sz="900">
                          <a:solidFill>
                            <a:srgbClr val="000000"/>
                          </a:solidFill>
                          <a:effectLst/>
                          <a:latin typeface="arial"/>
                        </a:rPr>
                      </a:br>
                      <a:r>
                        <a:rPr lang="en-US" sz="900">
                          <a:solidFill>
                            <a:srgbClr val="000000"/>
                          </a:solidFill>
                          <a:effectLst/>
                          <a:latin typeface="arial"/>
                        </a:rPr>
                        <a:t>Student Name: ________________________________________ </a:t>
                      </a:r>
                    </a:p>
                  </a:txBody>
                  <a:tcPr marL="9525" marR="9525" marT="9525" marB="9525">
                    <a:lnL>
                      <a:noFill/>
                    </a:lnL>
                    <a:lnR>
                      <a:noFill/>
                    </a:lnR>
                    <a:lnT>
                      <a:noFill/>
                    </a:lnT>
                    <a:lnB>
                      <a:noFill/>
                    </a:lnB>
                    <a:solidFill>
                      <a:srgbClr val="FFFFFF"/>
                    </a:solidFill>
                  </a:tcPr>
                </a:tc>
              </a:tr>
            </a:tbl>
          </a:graphicData>
        </a:graphic>
      </p:graphicFrame>
      <p:graphicFrame>
        <p:nvGraphicFramePr>
          <p:cNvPr id="3" name="Table 2"/>
          <p:cNvGraphicFramePr>
            <a:graphicFrameLocks noGrp="1"/>
          </p:cNvGraphicFramePr>
          <p:nvPr/>
        </p:nvGraphicFramePr>
        <p:xfrm>
          <a:off x="1714500" y="1672431"/>
          <a:ext cx="5715000" cy="4381500"/>
        </p:xfrm>
        <a:graphic>
          <a:graphicData uri="http://schemas.openxmlformats.org/drawingml/2006/table">
            <a:tbl>
              <a:tblPr/>
              <a:tblGrid>
                <a:gridCol w="1143000"/>
                <a:gridCol w="1143000"/>
                <a:gridCol w="1143000"/>
                <a:gridCol w="1143000"/>
                <a:gridCol w="1143000"/>
              </a:tblGrid>
              <a:tr h="0">
                <a:tc>
                  <a:txBody>
                    <a:bodyPr/>
                    <a:lstStyle/>
                    <a:p>
                      <a:pPr algn="ctr"/>
                      <a:r>
                        <a:rPr lang="en-US" sz="1100">
                          <a:solidFill>
                            <a:srgbClr val="000000"/>
                          </a:solidFill>
                          <a:effectLst/>
                          <a:latin typeface="arial"/>
                        </a:rPr>
                        <a:t>CATEGORY </a:t>
                      </a:r>
                    </a:p>
                  </a:txBody>
                  <a:tcPr marL="19050" marR="19050" marT="19050" marB="19050" anchor="b">
                    <a:lnL>
                      <a:noFill/>
                    </a:lnL>
                    <a:lnR>
                      <a:noFill/>
                    </a:lnR>
                    <a:lnT>
                      <a:noFill/>
                    </a:lnT>
                    <a:lnB>
                      <a:noFill/>
                    </a:lnB>
                    <a:solidFill>
                      <a:srgbClr val="FFFFF7"/>
                    </a:solidFill>
                  </a:tcPr>
                </a:tc>
                <a:tc>
                  <a:txBody>
                    <a:bodyPr/>
                    <a:lstStyle/>
                    <a:p>
                      <a:pPr algn="l"/>
                      <a:r>
                        <a:rPr lang="en-US" sz="1100" b="1">
                          <a:solidFill>
                            <a:srgbClr val="000000"/>
                          </a:solidFill>
                          <a:effectLst/>
                          <a:latin typeface="arial"/>
                        </a:rPr>
                        <a:t>4 </a:t>
                      </a:r>
                    </a:p>
                  </a:txBody>
                  <a:tcPr marL="19050" marR="19050" marT="19050" marB="19050" anchor="b">
                    <a:lnL>
                      <a:noFill/>
                    </a:lnL>
                    <a:lnR>
                      <a:noFill/>
                    </a:lnR>
                    <a:lnT>
                      <a:noFill/>
                    </a:lnT>
                    <a:lnB>
                      <a:noFill/>
                    </a:lnB>
                    <a:solidFill>
                      <a:srgbClr val="FFFFF7"/>
                    </a:solidFill>
                  </a:tcPr>
                </a:tc>
                <a:tc>
                  <a:txBody>
                    <a:bodyPr/>
                    <a:lstStyle/>
                    <a:p>
                      <a:pPr algn="l"/>
                      <a:r>
                        <a:rPr lang="en-US" sz="1100" b="1">
                          <a:solidFill>
                            <a:srgbClr val="000000"/>
                          </a:solidFill>
                          <a:effectLst/>
                          <a:latin typeface="arial"/>
                        </a:rPr>
                        <a:t>3 </a:t>
                      </a:r>
                    </a:p>
                  </a:txBody>
                  <a:tcPr marL="19050" marR="19050" marT="19050" marB="19050" anchor="b">
                    <a:lnL>
                      <a:noFill/>
                    </a:lnL>
                    <a:lnR>
                      <a:noFill/>
                    </a:lnR>
                    <a:lnT>
                      <a:noFill/>
                    </a:lnT>
                    <a:lnB>
                      <a:noFill/>
                    </a:lnB>
                    <a:solidFill>
                      <a:srgbClr val="FFFFF7"/>
                    </a:solidFill>
                  </a:tcPr>
                </a:tc>
                <a:tc>
                  <a:txBody>
                    <a:bodyPr/>
                    <a:lstStyle/>
                    <a:p>
                      <a:pPr algn="l"/>
                      <a:r>
                        <a:rPr lang="en-US" sz="1100" b="1">
                          <a:solidFill>
                            <a:srgbClr val="000000"/>
                          </a:solidFill>
                          <a:effectLst/>
                          <a:latin typeface="arial"/>
                        </a:rPr>
                        <a:t>2 </a:t>
                      </a:r>
                    </a:p>
                  </a:txBody>
                  <a:tcPr marL="19050" marR="19050" marT="19050" marB="19050" anchor="b">
                    <a:lnL>
                      <a:noFill/>
                    </a:lnL>
                    <a:lnR>
                      <a:noFill/>
                    </a:lnR>
                    <a:lnT>
                      <a:noFill/>
                    </a:lnT>
                    <a:lnB>
                      <a:noFill/>
                    </a:lnB>
                    <a:solidFill>
                      <a:srgbClr val="FFFFF7"/>
                    </a:solidFill>
                  </a:tcPr>
                </a:tc>
                <a:tc>
                  <a:txBody>
                    <a:bodyPr/>
                    <a:lstStyle/>
                    <a:p>
                      <a:pPr algn="l"/>
                      <a:r>
                        <a:rPr lang="en-US" sz="1100" b="1">
                          <a:solidFill>
                            <a:srgbClr val="000000"/>
                          </a:solidFill>
                          <a:effectLst/>
                          <a:latin typeface="arial"/>
                        </a:rPr>
                        <a:t>1 </a:t>
                      </a:r>
                    </a:p>
                  </a:txBody>
                  <a:tcPr marL="19050" marR="19050" marT="19050" marB="19050" anchor="b">
                    <a:lnL>
                      <a:noFill/>
                    </a:lnL>
                    <a:lnR>
                      <a:noFill/>
                    </a:lnR>
                    <a:lnT>
                      <a:noFill/>
                    </a:lnT>
                    <a:lnB>
                      <a:noFill/>
                    </a:lnB>
                    <a:solidFill>
                      <a:srgbClr val="FFFFF7"/>
                    </a:solidFill>
                  </a:tcPr>
                </a:tc>
              </a:tr>
              <a:tr h="952500">
                <a:tc>
                  <a:txBody>
                    <a:bodyPr/>
                    <a:lstStyle/>
                    <a:p>
                      <a:pPr algn="l"/>
                      <a:r>
                        <a:rPr lang="en-US" sz="1100" b="1">
                          <a:solidFill>
                            <a:srgbClr val="000000"/>
                          </a:solidFill>
                          <a:effectLst/>
                          <a:latin typeface="arial"/>
                        </a:rPr>
                        <a:t>Presentation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Well-rehearsed with smooth delivery that holds audience attention.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Rehearsed with fairly smooth delivery that holds audience attention most of the time.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Delivery not smooth, but able to maintain interest of the audience most of the time.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Delivery not smooth and audience attention often lost. </a:t>
                      </a:r>
                    </a:p>
                  </a:txBody>
                  <a:tcPr marL="19050" marR="19050" marT="19050" marB="19050">
                    <a:lnL>
                      <a:noFill/>
                    </a:lnL>
                    <a:lnR>
                      <a:noFill/>
                    </a:lnR>
                    <a:lnT>
                      <a:noFill/>
                    </a:lnT>
                    <a:lnB>
                      <a:noFill/>
                    </a:lnB>
                    <a:solidFill>
                      <a:srgbClr val="FFFFFF"/>
                    </a:solidFill>
                  </a:tcPr>
                </a:tc>
              </a:tr>
              <a:tr h="952500">
                <a:tc>
                  <a:txBody>
                    <a:bodyPr/>
                    <a:lstStyle/>
                    <a:p>
                      <a:pPr algn="l"/>
                      <a:r>
                        <a:rPr lang="en-US" sz="1100" b="1">
                          <a:solidFill>
                            <a:srgbClr val="000000"/>
                          </a:solidFill>
                          <a:effectLst/>
                          <a:latin typeface="arial"/>
                        </a:rPr>
                        <a:t>Video Useage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Relevant with information regarding your organism and can easily be understood by class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Information relevant but not easily understood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Information not relevant but easily understood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Information not relevant and not easily understood </a:t>
                      </a:r>
                    </a:p>
                  </a:txBody>
                  <a:tcPr marL="19050" marR="19050" marT="19050" marB="19050">
                    <a:lnL>
                      <a:noFill/>
                    </a:lnL>
                    <a:lnR>
                      <a:noFill/>
                    </a:lnR>
                    <a:lnT>
                      <a:noFill/>
                    </a:lnT>
                    <a:lnB>
                      <a:noFill/>
                    </a:lnB>
                    <a:solidFill>
                      <a:srgbClr val="FFFFFF"/>
                    </a:solidFill>
                  </a:tcPr>
                </a:tc>
              </a:tr>
              <a:tr h="952500">
                <a:tc>
                  <a:txBody>
                    <a:bodyPr/>
                    <a:lstStyle/>
                    <a:p>
                      <a:pPr algn="l"/>
                      <a:r>
                        <a:rPr lang="en-US" sz="1100" b="1">
                          <a:solidFill>
                            <a:srgbClr val="000000"/>
                          </a:solidFill>
                          <a:effectLst/>
                          <a:latin typeface="arial"/>
                        </a:rPr>
                        <a:t>Powerpoint or Poster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Contains picture of organism, video, colorful and well-thought out slides/poster, organized, easily understood, and all information relevant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Contains a picture of organism, video, slides/poster somewhat attractive and organized, easily mostly easy to understand, and information mostly relevant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Contains a picture of organism, video, slides/poster not very attractive and not very organized, not easily understood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Slides/poster not colorful, not organized, not easily understood </a:t>
                      </a:r>
                    </a:p>
                  </a:txBody>
                  <a:tcPr marL="19050" marR="19050" marT="19050" marB="19050">
                    <a:lnL>
                      <a:noFill/>
                    </a:lnL>
                    <a:lnR>
                      <a:noFill/>
                    </a:lnR>
                    <a:lnT>
                      <a:noFill/>
                    </a:lnT>
                    <a:lnB>
                      <a:noFill/>
                    </a:lnB>
                    <a:solidFill>
                      <a:srgbClr val="FFFFFF"/>
                    </a:solidFill>
                  </a:tcPr>
                </a:tc>
              </a:tr>
              <a:tr h="952500">
                <a:tc>
                  <a:txBody>
                    <a:bodyPr/>
                    <a:lstStyle/>
                    <a:p>
                      <a:pPr algn="l"/>
                      <a:r>
                        <a:rPr lang="en-US" sz="1100" b="1">
                          <a:solidFill>
                            <a:srgbClr val="000000"/>
                          </a:solidFill>
                          <a:effectLst/>
                          <a:latin typeface="arial"/>
                        </a:rPr>
                        <a:t>Content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Shows a deep understanding of organism and includes 9 of 11 required parts regarding organism (See Content Rubric)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Shows a deep understanding of organism and only includes 7-8 parts of required information </a:t>
                      </a:r>
                    </a:p>
                  </a:txBody>
                  <a:tcPr marL="19050" marR="19050" marT="19050" marB="19050">
                    <a:lnL>
                      <a:noFill/>
                    </a:lnL>
                    <a:lnR>
                      <a:noFill/>
                    </a:lnR>
                    <a:lnT>
                      <a:noFill/>
                    </a:lnT>
                    <a:lnB>
                      <a:noFill/>
                    </a:lnB>
                    <a:solidFill>
                      <a:srgbClr val="FFFFFF"/>
                    </a:solidFill>
                  </a:tcPr>
                </a:tc>
                <a:tc>
                  <a:txBody>
                    <a:bodyPr/>
                    <a:lstStyle/>
                    <a:p>
                      <a:pPr algn="l"/>
                      <a:r>
                        <a:rPr lang="en-US" sz="900">
                          <a:solidFill>
                            <a:srgbClr val="000000"/>
                          </a:solidFill>
                          <a:effectLst/>
                          <a:latin typeface="arial"/>
                        </a:rPr>
                        <a:t>Shows some understanding and only includes 5-6 pieces of required information </a:t>
                      </a:r>
                    </a:p>
                  </a:txBody>
                  <a:tcPr marL="19050" marR="19050" marT="19050" marB="19050">
                    <a:lnL>
                      <a:noFill/>
                    </a:lnL>
                    <a:lnR>
                      <a:noFill/>
                    </a:lnR>
                    <a:lnT>
                      <a:noFill/>
                    </a:lnT>
                    <a:lnB>
                      <a:noFill/>
                    </a:lnB>
                    <a:solidFill>
                      <a:srgbClr val="FFFFFF"/>
                    </a:solidFill>
                  </a:tcPr>
                </a:tc>
                <a:tc>
                  <a:txBody>
                    <a:bodyPr/>
                    <a:lstStyle/>
                    <a:p>
                      <a:pPr algn="l"/>
                      <a:r>
                        <a:rPr lang="en-US" sz="900" dirty="0">
                          <a:solidFill>
                            <a:srgbClr val="000000"/>
                          </a:solidFill>
                          <a:effectLst/>
                          <a:latin typeface="arial"/>
                        </a:rPr>
                        <a:t>Shows little understanding and only includes 3-4 or less pieces of required information </a:t>
                      </a:r>
                    </a:p>
                  </a:txBody>
                  <a:tcPr marL="19050" marR="19050" marT="19050" marB="19050">
                    <a:lnL>
                      <a:noFill/>
                    </a:lnL>
                    <a:lnR>
                      <a:noFill/>
                    </a:lnR>
                    <a:lnT>
                      <a:noFill/>
                    </a:lnT>
                    <a:lnB>
                      <a:noFill/>
                    </a:lnB>
                    <a:solidFill>
                      <a:srgbClr val="FFFFFF"/>
                    </a:solidFill>
                  </a:tcPr>
                </a:tc>
              </a:tr>
            </a:tbl>
          </a:graphicData>
        </a:graphic>
      </p:graphicFrame>
      <p:sp>
        <p:nvSpPr>
          <p:cNvPr id="4" name="Rectangle 1"/>
          <p:cNvSpPr>
            <a:spLocks noChangeArrowheads="1"/>
          </p:cNvSpPr>
          <p:nvPr/>
        </p:nvSpPr>
        <p:spPr bwMode="auto">
          <a:xfrm>
            <a:off x="1714500" y="1671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2667000" y="591234"/>
            <a:ext cx="4038600" cy="646331"/>
          </a:xfrm>
          <a:prstGeom prst="rect">
            <a:avLst/>
          </a:prstGeom>
          <a:noFill/>
        </p:spPr>
        <p:txBody>
          <a:bodyPr wrap="square" rtlCol="0">
            <a:spAutoFit/>
          </a:bodyPr>
          <a:lstStyle/>
          <a:p>
            <a:pPr algn="ctr"/>
            <a:r>
              <a:rPr lang="en-US" dirty="0" smtClean="0">
                <a:latin typeface="Aharoni" pitchFamily="2" charset="-79"/>
                <a:cs typeface="Aharoni" pitchFamily="2" charset="-79"/>
              </a:rPr>
              <a:t>ONSC Organism Research Project Presentation Rubric</a:t>
            </a:r>
            <a:endParaRPr lang="en-US" dirty="0">
              <a:latin typeface="Aharoni" pitchFamily="2" charset="-79"/>
              <a:cs typeface="Aharoni" pitchFamily="2" charset="-79"/>
            </a:endParaRPr>
          </a:p>
        </p:txBody>
      </p:sp>
    </p:spTree>
    <p:extLst>
      <p:ext uri="{BB962C8B-B14F-4D97-AF65-F5344CB8AC3E}">
        <p14:creationId xmlns="" xmlns:p14="http://schemas.microsoft.com/office/powerpoint/2010/main" val="668996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229600" cy="3416320"/>
          </a:xfrm>
          <a:prstGeom prst="rect">
            <a:avLst/>
          </a:prstGeom>
          <a:noFill/>
        </p:spPr>
        <p:txBody>
          <a:bodyPr wrap="square" rtlCol="0">
            <a:spAutoFit/>
          </a:bodyPr>
          <a:lstStyle/>
          <a:p>
            <a:r>
              <a:rPr lang="en-US" sz="2400" dirty="0" smtClean="0">
                <a:latin typeface="Aharoni" pitchFamily="2" charset="-79"/>
                <a:cs typeface="Aharoni" pitchFamily="2" charset="-79"/>
              </a:rPr>
              <a:t>The following is the order in which you will collect information:</a:t>
            </a:r>
          </a:p>
          <a:p>
            <a:pPr marL="457200" indent="-457200">
              <a:buAutoNum type="arabicPeriod"/>
            </a:pPr>
            <a:r>
              <a:rPr lang="en-US" sz="2400" dirty="0" smtClean="0">
                <a:latin typeface="Aharoni" pitchFamily="2" charset="-79"/>
                <a:cs typeface="Aharoni" pitchFamily="2" charset="-79"/>
              </a:rPr>
              <a:t>Choose Organism</a:t>
            </a:r>
          </a:p>
          <a:p>
            <a:pPr marL="457200" indent="-457200">
              <a:buAutoNum type="arabicPeriod"/>
            </a:pPr>
            <a:r>
              <a:rPr lang="en-US" sz="2400" dirty="0" smtClean="0">
                <a:latin typeface="Aharoni" pitchFamily="2" charset="-79"/>
                <a:cs typeface="Aharoni" pitchFamily="2" charset="-79"/>
              </a:rPr>
              <a:t>Research and learn about organism (record specific information in Discovery Journals)</a:t>
            </a:r>
          </a:p>
          <a:p>
            <a:pPr marL="457200" indent="-457200">
              <a:buAutoNum type="arabicPeriod"/>
            </a:pPr>
            <a:r>
              <a:rPr lang="en-US" sz="2400" dirty="0" smtClean="0">
                <a:latin typeface="Aharoni" pitchFamily="2" charset="-79"/>
                <a:cs typeface="Aharoni" pitchFamily="2" charset="-79"/>
              </a:rPr>
              <a:t>Choose Video For Presentation</a:t>
            </a:r>
          </a:p>
          <a:p>
            <a:pPr marL="457200" indent="-457200">
              <a:buAutoNum type="arabicPeriod"/>
            </a:pPr>
            <a:r>
              <a:rPr lang="en-US" sz="2400" dirty="0" smtClean="0">
                <a:latin typeface="Aharoni" pitchFamily="2" charset="-79"/>
                <a:cs typeface="Aharoni" pitchFamily="2" charset="-79"/>
              </a:rPr>
              <a:t>At ONSC:  Make observations, collect data, and utilize teacher naturalists for further research</a:t>
            </a:r>
          </a:p>
          <a:p>
            <a:pPr marL="457200" indent="-457200">
              <a:buAutoNum type="arabicPeriod"/>
            </a:pPr>
            <a:r>
              <a:rPr lang="en-US" sz="2400" dirty="0" smtClean="0">
                <a:latin typeface="Aharoni" pitchFamily="2" charset="-79"/>
                <a:cs typeface="Aharoni" pitchFamily="2" charset="-79"/>
              </a:rPr>
              <a:t>After ONSC:  Create Project (See Rubric)</a:t>
            </a:r>
            <a:endParaRPr lang="en-US" sz="2400" dirty="0">
              <a:latin typeface="Aharoni" pitchFamily="2" charset="-79"/>
              <a:cs typeface="Aharoni" pitchFamily="2" charset="-79"/>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4882" y="4114800"/>
            <a:ext cx="2643455" cy="190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341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447800"/>
            <a:ext cx="5867400" cy="3970318"/>
          </a:xfrm>
          <a:prstGeom prst="rect">
            <a:avLst/>
          </a:prstGeom>
          <a:noFill/>
        </p:spPr>
        <p:txBody>
          <a:bodyPr wrap="square" rtlCol="0">
            <a:spAutoFit/>
          </a:bodyPr>
          <a:lstStyle/>
          <a:p>
            <a:r>
              <a:rPr lang="en-US" sz="2800" dirty="0" smtClean="0">
                <a:latin typeface="Aharoni" pitchFamily="2" charset="-79"/>
                <a:cs typeface="Aharoni" pitchFamily="2" charset="-79"/>
              </a:rPr>
              <a:t>The following slides are some examples of organisms that live in the Ozark Mountains, specifically on the property of ONSC.  You may choose one of these for your final project, or you may choose a different organism to study and get approval from your teacher.</a:t>
            </a:r>
            <a:endParaRPr lang="en-US" sz="2800" dirty="0">
              <a:latin typeface="Aharoni" pitchFamily="2" charset="-79"/>
              <a:cs typeface="Aharoni" pitchFamily="2" charset="-79"/>
            </a:endParaRPr>
          </a:p>
        </p:txBody>
      </p:sp>
    </p:spTree>
    <p:extLst>
      <p:ext uri="{BB962C8B-B14F-4D97-AF65-F5344CB8AC3E}">
        <p14:creationId xmlns="" xmlns:p14="http://schemas.microsoft.com/office/powerpoint/2010/main" val="169115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599" y="190499"/>
            <a:ext cx="3429001" cy="30137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33400" y="3135868"/>
            <a:ext cx="2667000" cy="369332"/>
          </a:xfrm>
          <a:prstGeom prst="rect">
            <a:avLst/>
          </a:prstGeom>
          <a:noFill/>
        </p:spPr>
        <p:txBody>
          <a:bodyPr wrap="square" rtlCol="0">
            <a:spAutoFit/>
          </a:bodyPr>
          <a:lstStyle/>
          <a:p>
            <a:pPr algn="ctr"/>
            <a:r>
              <a:rPr lang="en-US" b="1" dirty="0" smtClean="0"/>
              <a:t>Maidenhair Fern</a:t>
            </a:r>
            <a:endParaRPr lang="en-US" b="1"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6100" y="361592"/>
            <a:ext cx="4221560" cy="31661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5209580" y="3527762"/>
            <a:ext cx="2514600" cy="369332"/>
          </a:xfrm>
          <a:prstGeom prst="rect">
            <a:avLst/>
          </a:prstGeom>
          <a:noFill/>
        </p:spPr>
        <p:txBody>
          <a:bodyPr wrap="square" rtlCol="0">
            <a:spAutoFit/>
          </a:bodyPr>
          <a:lstStyle/>
          <a:p>
            <a:pPr algn="ctr"/>
            <a:r>
              <a:rPr lang="en-US" dirty="0" smtClean="0">
                <a:latin typeface="Aharoni" pitchFamily="2" charset="-79"/>
                <a:cs typeface="Aharoni" pitchFamily="2" charset="-79"/>
              </a:rPr>
              <a:t>Christmas Fern</a:t>
            </a:r>
            <a:endParaRPr lang="en-US" dirty="0">
              <a:latin typeface="Aharoni" pitchFamily="2" charset="-79"/>
              <a:cs typeface="Aharoni" pitchFamily="2" charset="-79"/>
            </a:endParaRPr>
          </a:p>
        </p:txBody>
      </p:sp>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4062968"/>
            <a:ext cx="3628571" cy="243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509485" y="6450568"/>
            <a:ext cx="2438400" cy="369332"/>
          </a:xfrm>
          <a:prstGeom prst="rect">
            <a:avLst/>
          </a:prstGeom>
          <a:noFill/>
        </p:spPr>
        <p:txBody>
          <a:bodyPr wrap="square" rtlCol="0">
            <a:spAutoFit/>
          </a:bodyPr>
          <a:lstStyle/>
          <a:p>
            <a:pPr algn="ctr"/>
            <a:r>
              <a:rPr lang="en-US" dirty="0" smtClean="0">
                <a:latin typeface="Aharoni" pitchFamily="2" charset="-79"/>
                <a:cs typeface="Aharoni" pitchFamily="2" charset="-79"/>
              </a:rPr>
              <a:t>Broad Beech Fern</a:t>
            </a:r>
            <a:endParaRPr lang="en-US" dirty="0">
              <a:latin typeface="Aharoni" pitchFamily="2" charset="-79"/>
              <a:cs typeface="Aharoni" pitchFamily="2" charset="-79"/>
            </a:endParaRPr>
          </a:p>
        </p:txBody>
      </p:sp>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38800" y="4503777"/>
            <a:ext cx="2598031" cy="19467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490015" y="6450568"/>
            <a:ext cx="2895600" cy="369332"/>
          </a:xfrm>
          <a:prstGeom prst="rect">
            <a:avLst/>
          </a:prstGeom>
          <a:noFill/>
        </p:spPr>
        <p:txBody>
          <a:bodyPr wrap="square" rtlCol="0">
            <a:spAutoFit/>
          </a:bodyPr>
          <a:lstStyle/>
          <a:p>
            <a:pPr algn="ctr"/>
            <a:r>
              <a:rPr lang="en-US" dirty="0" smtClean="0">
                <a:latin typeface="Aharoni" pitchFamily="2" charset="-79"/>
                <a:cs typeface="Aharoni" pitchFamily="2" charset="-79"/>
              </a:rPr>
              <a:t>Purple </a:t>
            </a:r>
            <a:r>
              <a:rPr lang="en-US" dirty="0" err="1" smtClean="0">
                <a:latin typeface="Aharoni" pitchFamily="2" charset="-79"/>
                <a:cs typeface="Aharoni" pitchFamily="2" charset="-79"/>
              </a:rPr>
              <a:t>Cliffbrake</a:t>
            </a:r>
            <a:r>
              <a:rPr lang="en-US" dirty="0" smtClean="0">
                <a:latin typeface="Aharoni" pitchFamily="2" charset="-79"/>
                <a:cs typeface="Aharoni" pitchFamily="2" charset="-79"/>
              </a:rPr>
              <a:t> Fern</a:t>
            </a:r>
            <a:endParaRPr lang="en-US" dirty="0">
              <a:latin typeface="Aharoni" pitchFamily="2" charset="-79"/>
              <a:cs typeface="Aharoni" pitchFamily="2" charset="-79"/>
            </a:endParaRPr>
          </a:p>
        </p:txBody>
      </p:sp>
    </p:spTree>
    <p:extLst>
      <p:ext uri="{BB962C8B-B14F-4D97-AF65-F5344CB8AC3E}">
        <p14:creationId xmlns="" xmlns:p14="http://schemas.microsoft.com/office/powerpoint/2010/main" val="49216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81000"/>
            <a:ext cx="4099367"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287683" y="2971800"/>
            <a:ext cx="2133600" cy="369332"/>
          </a:xfrm>
          <a:prstGeom prst="rect">
            <a:avLst/>
          </a:prstGeom>
          <a:noFill/>
        </p:spPr>
        <p:txBody>
          <a:bodyPr wrap="square" rtlCol="0">
            <a:spAutoFit/>
          </a:bodyPr>
          <a:lstStyle/>
          <a:p>
            <a:pPr algn="ctr"/>
            <a:r>
              <a:rPr lang="en-US" dirty="0" smtClean="0">
                <a:latin typeface="Aharoni" pitchFamily="2" charset="-79"/>
                <a:cs typeface="Aharoni" pitchFamily="2" charset="-79"/>
              </a:rPr>
              <a:t>Star Moss</a:t>
            </a:r>
            <a:endParaRPr lang="en-US" dirty="0">
              <a:latin typeface="Aharoni" pitchFamily="2" charset="-79"/>
              <a:cs typeface="Aharoni" pitchFamily="2" charset="-79"/>
            </a:endParaRPr>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2133600"/>
            <a:ext cx="3303768" cy="2728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5499984" y="4862513"/>
            <a:ext cx="2514600" cy="369332"/>
          </a:xfrm>
          <a:prstGeom prst="rect">
            <a:avLst/>
          </a:prstGeom>
          <a:noFill/>
        </p:spPr>
        <p:txBody>
          <a:bodyPr wrap="square" rtlCol="0">
            <a:spAutoFit/>
          </a:bodyPr>
          <a:lstStyle/>
          <a:p>
            <a:pPr algn="ctr"/>
            <a:r>
              <a:rPr lang="en-US" dirty="0" smtClean="0">
                <a:latin typeface="Aharoni" pitchFamily="2" charset="-79"/>
                <a:cs typeface="Aharoni" pitchFamily="2" charset="-79"/>
              </a:rPr>
              <a:t>Reindeer Lichen</a:t>
            </a:r>
            <a:endParaRPr lang="en-US" dirty="0">
              <a:latin typeface="Aharoni" pitchFamily="2" charset="-79"/>
              <a:cs typeface="Aharoni" pitchFamily="2" charset="-79"/>
            </a:endParaRPr>
          </a:p>
        </p:txBody>
      </p:sp>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3553063"/>
            <a:ext cx="3457441" cy="23013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405841" y="5854700"/>
            <a:ext cx="1897283" cy="381000"/>
          </a:xfrm>
          <a:prstGeom prst="rect">
            <a:avLst/>
          </a:prstGeom>
          <a:noFill/>
        </p:spPr>
        <p:txBody>
          <a:bodyPr wrap="square" rtlCol="0">
            <a:spAutoFit/>
          </a:bodyPr>
          <a:lstStyle/>
          <a:p>
            <a:pPr algn="ctr"/>
            <a:r>
              <a:rPr lang="en-US" dirty="0" smtClean="0">
                <a:latin typeface="Aharoni" pitchFamily="2" charset="-79"/>
                <a:cs typeface="Aharoni" pitchFamily="2" charset="-79"/>
              </a:rPr>
              <a:t>Foliose Lichen</a:t>
            </a:r>
            <a:endParaRPr lang="en-US" dirty="0">
              <a:latin typeface="Aharoni" pitchFamily="2" charset="-79"/>
              <a:cs typeface="Aharoni" pitchFamily="2" charset="-79"/>
            </a:endParaRPr>
          </a:p>
        </p:txBody>
      </p:sp>
    </p:spTree>
    <p:extLst>
      <p:ext uri="{BB962C8B-B14F-4D97-AF65-F5344CB8AC3E}">
        <p14:creationId xmlns="" xmlns:p14="http://schemas.microsoft.com/office/powerpoint/2010/main" val="239459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69315"/>
            <a:ext cx="2819400" cy="22369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143000" y="2406304"/>
            <a:ext cx="1752600" cy="381000"/>
          </a:xfrm>
          <a:prstGeom prst="rect">
            <a:avLst/>
          </a:prstGeom>
          <a:noFill/>
        </p:spPr>
        <p:txBody>
          <a:bodyPr wrap="square" rtlCol="0">
            <a:spAutoFit/>
          </a:bodyPr>
          <a:lstStyle/>
          <a:p>
            <a:pPr algn="ctr"/>
            <a:r>
              <a:rPr lang="en-US" dirty="0" smtClean="0">
                <a:latin typeface="Aharoni" pitchFamily="2" charset="-79"/>
                <a:cs typeface="Aharoni" pitchFamily="2" charset="-79"/>
              </a:rPr>
              <a:t>Raccoon</a:t>
            </a:r>
            <a:endParaRPr lang="en-US" dirty="0">
              <a:latin typeface="Aharoni" pitchFamily="2" charset="-79"/>
              <a:cs typeface="Aharoni" pitchFamily="2" charset="-79"/>
            </a:endParaRPr>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2596804"/>
            <a:ext cx="2524125" cy="1695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3389312" y="4292254"/>
            <a:ext cx="1676400" cy="369332"/>
          </a:xfrm>
          <a:prstGeom prst="rect">
            <a:avLst/>
          </a:prstGeom>
          <a:noFill/>
        </p:spPr>
        <p:txBody>
          <a:bodyPr wrap="square" rtlCol="0">
            <a:spAutoFit/>
          </a:bodyPr>
          <a:lstStyle/>
          <a:p>
            <a:pPr algn="ctr"/>
            <a:r>
              <a:rPr lang="en-US" dirty="0" smtClean="0">
                <a:latin typeface="Aharoni" pitchFamily="2" charset="-79"/>
                <a:cs typeface="Aharoni" pitchFamily="2" charset="-79"/>
              </a:rPr>
              <a:t>Armadillo</a:t>
            </a:r>
            <a:endParaRPr lang="en-US" dirty="0">
              <a:latin typeface="Aharoni" pitchFamily="2" charset="-79"/>
              <a:cs typeface="Aharoni" pitchFamily="2" charset="-79"/>
            </a:endParaRPr>
          </a:p>
        </p:txBody>
      </p:sp>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10200" y="134640"/>
            <a:ext cx="2933700" cy="23063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810250" y="2440980"/>
            <a:ext cx="2133600" cy="381000"/>
          </a:xfrm>
          <a:prstGeom prst="rect">
            <a:avLst/>
          </a:prstGeom>
          <a:noFill/>
        </p:spPr>
        <p:txBody>
          <a:bodyPr wrap="square" rtlCol="0">
            <a:spAutoFit/>
          </a:bodyPr>
          <a:lstStyle/>
          <a:p>
            <a:pPr algn="ctr"/>
            <a:r>
              <a:rPr lang="en-US" dirty="0" smtClean="0">
                <a:latin typeface="Aharoni" pitchFamily="2" charset="-79"/>
                <a:cs typeface="Aharoni" pitchFamily="2" charset="-79"/>
              </a:rPr>
              <a:t>Skunk</a:t>
            </a:r>
            <a:endParaRPr lang="en-US" dirty="0">
              <a:latin typeface="Aharoni" pitchFamily="2" charset="-79"/>
              <a:cs typeface="Aharoni" pitchFamily="2" charset="-79"/>
            </a:endParaRPr>
          </a:p>
        </p:txBody>
      </p:sp>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65712" y="3636802"/>
            <a:ext cx="3771900" cy="30144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5979318" y="3289300"/>
            <a:ext cx="1944688" cy="369332"/>
          </a:xfrm>
          <a:prstGeom prst="rect">
            <a:avLst/>
          </a:prstGeom>
          <a:noFill/>
        </p:spPr>
        <p:txBody>
          <a:bodyPr wrap="square" rtlCol="0">
            <a:spAutoFit/>
          </a:bodyPr>
          <a:lstStyle/>
          <a:p>
            <a:pPr algn="ctr"/>
            <a:r>
              <a:rPr lang="en-US" dirty="0" smtClean="0">
                <a:latin typeface="Aharoni" pitchFamily="2" charset="-79"/>
                <a:cs typeface="Aharoni" pitchFamily="2" charset="-79"/>
              </a:rPr>
              <a:t>Possum</a:t>
            </a:r>
            <a:endParaRPr lang="en-US" dirty="0">
              <a:latin typeface="Aharoni" pitchFamily="2" charset="-79"/>
              <a:cs typeface="Aharoni" pitchFamily="2" charset="-79"/>
            </a:endParaRPr>
          </a:p>
        </p:txBody>
      </p:sp>
      <p:pic>
        <p:nvPicPr>
          <p:cNvPr id="4102"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0485" y="4476920"/>
            <a:ext cx="2977629" cy="198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066800" y="6450294"/>
            <a:ext cx="2057400" cy="369332"/>
          </a:xfrm>
          <a:prstGeom prst="rect">
            <a:avLst/>
          </a:prstGeom>
          <a:noFill/>
        </p:spPr>
        <p:txBody>
          <a:bodyPr wrap="square" rtlCol="0">
            <a:spAutoFit/>
          </a:bodyPr>
          <a:lstStyle/>
          <a:p>
            <a:pPr algn="ctr"/>
            <a:r>
              <a:rPr lang="en-US" dirty="0" smtClean="0">
                <a:latin typeface="Aharoni" pitchFamily="2" charset="-79"/>
                <a:cs typeface="Aharoni" pitchFamily="2" charset="-79"/>
              </a:rPr>
              <a:t>White-tailed deer</a:t>
            </a:r>
            <a:endParaRPr lang="en-US" dirty="0">
              <a:latin typeface="Aharoni" pitchFamily="2" charset="-79"/>
              <a:cs typeface="Aharoni" pitchFamily="2" charset="-79"/>
            </a:endParaRPr>
          </a:p>
        </p:txBody>
      </p:sp>
    </p:spTree>
    <p:extLst>
      <p:ext uri="{BB962C8B-B14F-4D97-AF65-F5344CB8AC3E}">
        <p14:creationId xmlns="" xmlns:p14="http://schemas.microsoft.com/office/powerpoint/2010/main" val="384311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1" y="714763"/>
            <a:ext cx="3349548" cy="2485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599" y="3385066"/>
            <a:ext cx="3226101" cy="2571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103275" y="3200400"/>
            <a:ext cx="2971799" cy="369332"/>
          </a:xfrm>
          <a:prstGeom prst="rect">
            <a:avLst/>
          </a:prstGeom>
          <a:noFill/>
        </p:spPr>
        <p:txBody>
          <a:bodyPr wrap="square" rtlCol="0">
            <a:spAutoFit/>
          </a:bodyPr>
          <a:lstStyle/>
          <a:p>
            <a:pPr algn="ctr"/>
            <a:r>
              <a:rPr lang="en-US" dirty="0" smtClean="0">
                <a:latin typeface="Aharoni" pitchFamily="2" charset="-79"/>
                <a:cs typeface="Aharoni" pitchFamily="2" charset="-79"/>
              </a:rPr>
              <a:t>Pygmy Rattlesnake</a:t>
            </a:r>
            <a:endParaRPr lang="en-US" dirty="0">
              <a:latin typeface="Aharoni" pitchFamily="2" charset="-79"/>
              <a:cs typeface="Aharoni" pitchFamily="2" charset="-79"/>
            </a:endParaRPr>
          </a:p>
        </p:txBody>
      </p:sp>
      <p:sp>
        <p:nvSpPr>
          <p:cNvPr id="3" name="TextBox 2"/>
          <p:cNvSpPr txBox="1"/>
          <p:nvPr/>
        </p:nvSpPr>
        <p:spPr>
          <a:xfrm>
            <a:off x="5029200" y="5956816"/>
            <a:ext cx="2819400" cy="369332"/>
          </a:xfrm>
          <a:prstGeom prst="rect">
            <a:avLst/>
          </a:prstGeom>
          <a:noFill/>
        </p:spPr>
        <p:txBody>
          <a:bodyPr wrap="square" rtlCol="0">
            <a:spAutoFit/>
          </a:bodyPr>
          <a:lstStyle/>
          <a:p>
            <a:pPr algn="ctr"/>
            <a:r>
              <a:rPr lang="en-US" dirty="0" smtClean="0">
                <a:latin typeface="Aharoni" pitchFamily="2" charset="-79"/>
                <a:cs typeface="Aharoni" pitchFamily="2" charset="-79"/>
              </a:rPr>
              <a:t>Timber Rattlesnake</a:t>
            </a:r>
            <a:endParaRPr lang="en-US" dirty="0">
              <a:latin typeface="Aharoni" pitchFamily="2" charset="-79"/>
              <a:cs typeface="Aharoni" pitchFamily="2" charset="-79"/>
            </a:endParaRPr>
          </a:p>
        </p:txBody>
      </p:sp>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735" y="4037489"/>
            <a:ext cx="3711339" cy="22886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058167" y="6326148"/>
            <a:ext cx="2322474" cy="369332"/>
          </a:xfrm>
          <a:prstGeom prst="rect">
            <a:avLst/>
          </a:prstGeom>
          <a:noFill/>
        </p:spPr>
        <p:txBody>
          <a:bodyPr wrap="square" rtlCol="0">
            <a:spAutoFit/>
          </a:bodyPr>
          <a:lstStyle/>
          <a:p>
            <a:pPr algn="ctr"/>
            <a:r>
              <a:rPr lang="en-US" dirty="0" smtClean="0">
                <a:latin typeface="Aharoni" pitchFamily="2" charset="-79"/>
                <a:cs typeface="Aharoni" pitchFamily="2" charset="-79"/>
              </a:rPr>
              <a:t>Copperhead</a:t>
            </a:r>
            <a:endParaRPr lang="en-US" dirty="0">
              <a:latin typeface="Aharoni" pitchFamily="2" charset="-79"/>
              <a:cs typeface="Aharoni" pitchFamily="2" charset="-79"/>
            </a:endParaRPr>
          </a:p>
        </p:txBody>
      </p:sp>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357381"/>
            <a:ext cx="3352800" cy="24278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257800" y="2785271"/>
            <a:ext cx="2895600" cy="369332"/>
          </a:xfrm>
          <a:prstGeom prst="rect">
            <a:avLst/>
          </a:prstGeom>
          <a:noFill/>
        </p:spPr>
        <p:txBody>
          <a:bodyPr wrap="square" rtlCol="0">
            <a:spAutoFit/>
          </a:bodyPr>
          <a:lstStyle/>
          <a:p>
            <a:pPr algn="ctr"/>
            <a:r>
              <a:rPr lang="en-US" dirty="0" smtClean="0">
                <a:latin typeface="Aharoni" pitchFamily="2" charset="-79"/>
                <a:cs typeface="Aharoni" pitchFamily="2" charset="-79"/>
              </a:rPr>
              <a:t>Speckled </a:t>
            </a:r>
            <a:r>
              <a:rPr lang="en-US" dirty="0" err="1" smtClean="0">
                <a:latin typeface="Aharoni" pitchFamily="2" charset="-79"/>
                <a:cs typeface="Aharoni" pitchFamily="2" charset="-79"/>
              </a:rPr>
              <a:t>Kingsnake</a:t>
            </a:r>
            <a:endParaRPr lang="en-US" dirty="0">
              <a:latin typeface="Aharoni" pitchFamily="2" charset="-79"/>
              <a:cs typeface="Aharoni" pitchFamily="2" charset="-79"/>
            </a:endParaRPr>
          </a:p>
        </p:txBody>
      </p:sp>
    </p:spTree>
    <p:extLst>
      <p:ext uri="{BB962C8B-B14F-4D97-AF65-F5344CB8AC3E}">
        <p14:creationId xmlns="" xmlns:p14="http://schemas.microsoft.com/office/powerpoint/2010/main" val="99220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8698" y="718733"/>
            <a:ext cx="2786063" cy="2411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507330" y="3130549"/>
            <a:ext cx="1828800" cy="381000"/>
          </a:xfrm>
          <a:prstGeom prst="rect">
            <a:avLst/>
          </a:prstGeom>
          <a:noFill/>
        </p:spPr>
        <p:txBody>
          <a:bodyPr wrap="square" rtlCol="0">
            <a:spAutoFit/>
          </a:bodyPr>
          <a:lstStyle/>
          <a:p>
            <a:pPr algn="ctr"/>
            <a:r>
              <a:rPr lang="en-US" dirty="0" smtClean="0">
                <a:latin typeface="Aharoni" pitchFamily="2" charset="-79"/>
                <a:cs typeface="Aharoni" pitchFamily="2" charset="-79"/>
              </a:rPr>
              <a:t>Box Turtle</a:t>
            </a:r>
            <a:endParaRPr lang="en-US" dirty="0">
              <a:latin typeface="Aharoni" pitchFamily="2" charset="-79"/>
              <a:cs typeface="Aharoni" pitchFamily="2" charset="-79"/>
            </a:endParaRPr>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4386" y="3892550"/>
            <a:ext cx="3000375" cy="2000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766761" y="5892800"/>
            <a:ext cx="3048000" cy="369332"/>
          </a:xfrm>
          <a:prstGeom prst="rect">
            <a:avLst/>
          </a:prstGeom>
          <a:noFill/>
        </p:spPr>
        <p:txBody>
          <a:bodyPr wrap="square" rtlCol="0">
            <a:spAutoFit/>
          </a:bodyPr>
          <a:lstStyle/>
          <a:p>
            <a:pPr algn="ctr"/>
            <a:r>
              <a:rPr lang="en-US" dirty="0" smtClean="0">
                <a:latin typeface="Aharoni" pitchFamily="2" charset="-79"/>
                <a:cs typeface="Aharoni" pitchFamily="2" charset="-79"/>
              </a:rPr>
              <a:t>Ringed Salamander</a:t>
            </a:r>
            <a:endParaRPr lang="en-US" dirty="0">
              <a:latin typeface="Aharoni" pitchFamily="2" charset="-79"/>
              <a:cs typeface="Aharoni" pitchFamily="2" charset="-79"/>
            </a:endParaRP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0" y="301849"/>
            <a:ext cx="2884488" cy="21129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5362575" y="2413582"/>
            <a:ext cx="2855913" cy="369332"/>
          </a:xfrm>
          <a:prstGeom prst="rect">
            <a:avLst/>
          </a:prstGeom>
          <a:noFill/>
        </p:spPr>
        <p:txBody>
          <a:bodyPr wrap="square" rtlCol="0">
            <a:spAutoFit/>
          </a:bodyPr>
          <a:lstStyle/>
          <a:p>
            <a:pPr algn="ctr"/>
            <a:r>
              <a:rPr lang="en-US" dirty="0" smtClean="0">
                <a:latin typeface="Aharoni" pitchFamily="2" charset="-79"/>
                <a:cs typeface="Aharoni" pitchFamily="2" charset="-79"/>
              </a:rPr>
              <a:t>Northern Fence Lizard</a:t>
            </a:r>
            <a:endParaRPr lang="en-US" dirty="0">
              <a:latin typeface="Aharoni" pitchFamily="2" charset="-79"/>
              <a:cs typeface="Aharoni" pitchFamily="2" charset="-79"/>
            </a:endParaRPr>
          </a:p>
        </p:txBody>
      </p:sp>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3321049"/>
            <a:ext cx="2857500" cy="2409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105400" y="5867400"/>
            <a:ext cx="2781300" cy="369332"/>
          </a:xfrm>
          <a:prstGeom prst="rect">
            <a:avLst/>
          </a:prstGeom>
          <a:noFill/>
        </p:spPr>
        <p:txBody>
          <a:bodyPr wrap="square" rtlCol="0">
            <a:spAutoFit/>
          </a:bodyPr>
          <a:lstStyle/>
          <a:p>
            <a:r>
              <a:rPr lang="en-US" dirty="0" smtClean="0">
                <a:latin typeface="Aharoni" pitchFamily="2" charset="-79"/>
                <a:cs typeface="Aharoni" pitchFamily="2" charset="-79"/>
              </a:rPr>
              <a:t>Texas Brown Tarantula</a:t>
            </a:r>
            <a:endParaRPr lang="en-US" dirty="0">
              <a:latin typeface="Aharoni" pitchFamily="2" charset="-79"/>
              <a:cs typeface="Aharoni" pitchFamily="2" charset="-79"/>
            </a:endParaRPr>
          </a:p>
        </p:txBody>
      </p:sp>
    </p:spTree>
    <p:extLst>
      <p:ext uri="{BB962C8B-B14F-4D97-AF65-F5344CB8AC3E}">
        <p14:creationId xmlns="" xmlns:p14="http://schemas.microsoft.com/office/powerpoint/2010/main" val="58829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0"/>
            <a:ext cx="6553200" cy="1200329"/>
          </a:xfrm>
          <a:prstGeom prst="rect">
            <a:avLst/>
          </a:prstGeom>
          <a:noFill/>
        </p:spPr>
        <p:txBody>
          <a:bodyPr wrap="square" rtlCol="0">
            <a:spAutoFit/>
          </a:bodyPr>
          <a:lstStyle/>
          <a:p>
            <a:pPr algn="ctr"/>
            <a:r>
              <a:rPr lang="en-US" sz="2400" dirty="0" smtClean="0">
                <a:latin typeface="Aharoni" pitchFamily="2" charset="-79"/>
                <a:cs typeface="Aharoni" pitchFamily="2" charset="-79"/>
              </a:rPr>
              <a:t>The following is an additional list of organisms that are found in Northwest Arkansas that may be used for your project.</a:t>
            </a:r>
            <a:endParaRPr lang="en-US" sz="2400" dirty="0">
              <a:latin typeface="Aharoni" pitchFamily="2" charset="-79"/>
              <a:cs typeface="Aharoni" pitchFamily="2" charset="-79"/>
            </a:endParaRPr>
          </a:p>
        </p:txBody>
      </p:sp>
      <p:sp>
        <p:nvSpPr>
          <p:cNvPr id="3" name="TextBox 2"/>
          <p:cNvSpPr txBox="1"/>
          <p:nvPr/>
        </p:nvSpPr>
        <p:spPr>
          <a:xfrm>
            <a:off x="622300" y="1295400"/>
            <a:ext cx="7543800" cy="7848302"/>
          </a:xfrm>
          <a:prstGeom prst="rect">
            <a:avLst/>
          </a:prstGeom>
          <a:noFill/>
        </p:spPr>
        <p:txBody>
          <a:bodyPr wrap="square" numCol="3" rtlCol="0">
            <a:spAutoFit/>
          </a:bodyPr>
          <a:lstStyle/>
          <a:p>
            <a:r>
              <a:rPr lang="en-US" dirty="0" smtClean="0"/>
              <a:t>Eastern Chipmunk</a:t>
            </a:r>
          </a:p>
          <a:p>
            <a:r>
              <a:rPr lang="en-US" dirty="0" smtClean="0"/>
              <a:t>Coyote	</a:t>
            </a:r>
          </a:p>
          <a:p>
            <a:r>
              <a:rPr lang="en-US" dirty="0" smtClean="0"/>
              <a:t>Woodchuck</a:t>
            </a:r>
          </a:p>
          <a:p>
            <a:r>
              <a:rPr lang="en-US" dirty="0" smtClean="0"/>
              <a:t>Black Bear</a:t>
            </a:r>
          </a:p>
          <a:p>
            <a:r>
              <a:rPr lang="en-US" dirty="0" smtClean="0"/>
              <a:t>Wild Comfrey</a:t>
            </a:r>
          </a:p>
          <a:p>
            <a:r>
              <a:rPr lang="en-US" dirty="0" smtClean="0"/>
              <a:t> Whip-poor-will </a:t>
            </a:r>
          </a:p>
          <a:p>
            <a:r>
              <a:rPr lang="en-US" dirty="0" smtClean="0"/>
              <a:t>Wild Turkeys</a:t>
            </a:r>
          </a:p>
          <a:p>
            <a:r>
              <a:rPr lang="en-US" dirty="0" smtClean="0"/>
              <a:t>Screech Owl</a:t>
            </a:r>
          </a:p>
          <a:p>
            <a:r>
              <a:rPr lang="en-US" dirty="0" smtClean="0"/>
              <a:t>Bard Owl</a:t>
            </a:r>
          </a:p>
          <a:p>
            <a:r>
              <a:rPr lang="en-US" dirty="0" err="1" smtClean="0"/>
              <a:t>Pilleated</a:t>
            </a:r>
            <a:r>
              <a:rPr lang="en-US" dirty="0" smtClean="0"/>
              <a:t> Woodpecker</a:t>
            </a:r>
          </a:p>
          <a:p>
            <a:r>
              <a:rPr lang="en-US" dirty="0" smtClean="0"/>
              <a:t>Indigo Bunting</a:t>
            </a:r>
          </a:p>
          <a:p>
            <a:r>
              <a:rPr lang="en-US" dirty="0" smtClean="0"/>
              <a:t>White-breasted Nuthatch</a:t>
            </a:r>
          </a:p>
          <a:p>
            <a:r>
              <a:rPr lang="en-US" dirty="0" smtClean="0"/>
              <a:t>Bard Owl</a:t>
            </a:r>
          </a:p>
          <a:p>
            <a:r>
              <a:rPr lang="en-US" dirty="0" smtClean="0"/>
              <a:t>Goldfinch</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Mourning Dove</a:t>
            </a:r>
          </a:p>
          <a:p>
            <a:r>
              <a:rPr lang="en-US" dirty="0" smtClean="0"/>
              <a:t>Grey-bellied Salamander</a:t>
            </a:r>
          </a:p>
          <a:p>
            <a:r>
              <a:rPr lang="en-US" dirty="0" smtClean="0"/>
              <a:t>Ozark </a:t>
            </a:r>
            <a:r>
              <a:rPr lang="en-US" dirty="0" err="1" smtClean="0"/>
              <a:t>Zig-Zag</a:t>
            </a:r>
            <a:r>
              <a:rPr lang="en-US" dirty="0" smtClean="0"/>
              <a:t> Salamander</a:t>
            </a:r>
          </a:p>
          <a:p>
            <a:r>
              <a:rPr lang="en-US" dirty="0" smtClean="0"/>
              <a:t>Cave Salamander</a:t>
            </a:r>
          </a:p>
          <a:p>
            <a:r>
              <a:rPr lang="en-US" dirty="0" smtClean="0"/>
              <a:t>Turkey Vulture</a:t>
            </a:r>
          </a:p>
          <a:p>
            <a:r>
              <a:rPr lang="en-US" dirty="0" smtClean="0"/>
              <a:t>Spotted Salamander</a:t>
            </a:r>
          </a:p>
          <a:p>
            <a:r>
              <a:rPr lang="en-US" dirty="0" smtClean="0"/>
              <a:t>Nine-Banded Armadillo</a:t>
            </a:r>
          </a:p>
          <a:p>
            <a:r>
              <a:rPr lang="en-US" dirty="0" smtClean="0"/>
              <a:t>Short-Tailed Shrew</a:t>
            </a:r>
          </a:p>
          <a:p>
            <a:r>
              <a:rPr lang="en-US" dirty="0" smtClean="0"/>
              <a:t>Prickly Pear Cactus</a:t>
            </a:r>
          </a:p>
          <a:p>
            <a:r>
              <a:rPr lang="en-US" dirty="0" smtClean="0"/>
              <a:t>Southern Flying Squirrel</a:t>
            </a:r>
          </a:p>
          <a:p>
            <a:r>
              <a:rPr lang="en-US" dirty="0" smtClean="0"/>
              <a:t>Spring Peeper</a:t>
            </a:r>
          </a:p>
          <a:p>
            <a:r>
              <a:rPr lang="en-US" dirty="0" smtClean="0"/>
              <a:t>Northern Cricket Frog</a:t>
            </a:r>
          </a:p>
          <a:p>
            <a:r>
              <a:rPr lang="en-US" dirty="0" smtClean="0"/>
              <a:t>Dwarf American Toad</a:t>
            </a:r>
          </a:p>
          <a:p>
            <a:r>
              <a:rPr lang="en-US" dirty="0" smtClean="0"/>
              <a:t>Ant Lion</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Ozark Chinquapin</a:t>
            </a:r>
          </a:p>
          <a:p>
            <a:r>
              <a:rPr lang="en-US" dirty="0" smtClean="0"/>
              <a:t>Eastern Red Cedar</a:t>
            </a:r>
          </a:p>
          <a:p>
            <a:r>
              <a:rPr lang="en-US" dirty="0" smtClean="0"/>
              <a:t>Flowering Dogwood</a:t>
            </a:r>
          </a:p>
          <a:p>
            <a:r>
              <a:rPr lang="en-US" dirty="0" err="1" smtClean="0"/>
              <a:t>Mockernut</a:t>
            </a:r>
            <a:r>
              <a:rPr lang="en-US" dirty="0" smtClean="0"/>
              <a:t> Hickory</a:t>
            </a:r>
          </a:p>
          <a:p>
            <a:r>
              <a:rPr lang="en-US" dirty="0" err="1" smtClean="0"/>
              <a:t>Sassafrass</a:t>
            </a:r>
            <a:endParaRPr lang="en-US" dirty="0" smtClean="0"/>
          </a:p>
          <a:p>
            <a:r>
              <a:rPr lang="en-US" dirty="0" smtClean="0"/>
              <a:t>Daddy-long-legs</a:t>
            </a:r>
          </a:p>
          <a:p>
            <a:r>
              <a:rPr lang="en-US" dirty="0" smtClean="0"/>
              <a:t>Millipedes</a:t>
            </a:r>
          </a:p>
          <a:p>
            <a:r>
              <a:rPr lang="en-US" dirty="0" smtClean="0"/>
              <a:t>Centipedes</a:t>
            </a:r>
          </a:p>
          <a:p>
            <a:r>
              <a:rPr lang="en-US" dirty="0" smtClean="0"/>
              <a:t>Hover Fly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3102309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3088</TotalTime>
  <Words>506</Words>
  <Application>Microsoft Office PowerPoint</Application>
  <PresentationFormat>On-screen Show (4:3)</PresentationFormat>
  <Paragraphs>133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ONSC Project</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ONSC Project</dc:title>
  <dc:creator>ConfigMe</dc:creator>
  <cp:lastModifiedBy>ST User</cp:lastModifiedBy>
  <cp:revision>25</cp:revision>
  <dcterms:created xsi:type="dcterms:W3CDTF">2013-07-23T17:32:47Z</dcterms:created>
  <dcterms:modified xsi:type="dcterms:W3CDTF">2016-10-12T18:44:06Z</dcterms:modified>
</cp:coreProperties>
</file>