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0" r:id="rId1"/>
    <p:sldMasterId id="2147483671" r:id="rId2"/>
    <p:sldMasterId id="2147483672" r:id="rId3"/>
    <p:sldMasterId id="2147483673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997700" cy="9283700"/>
  <p:embeddedFontLst>
    <p:embeddedFont>
      <p:font typeface="Arimo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3712" cy="4651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62400" y="0"/>
            <a:ext cx="3033712" cy="4651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0087" y="4410075"/>
            <a:ext cx="5597524" cy="417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816975"/>
            <a:ext cx="3033712" cy="4651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62400" y="8816975"/>
            <a:ext cx="3033712" cy="465137"/>
          </a:xfrm>
          <a:prstGeom prst="rect">
            <a:avLst/>
          </a:prstGeom>
          <a:noFill/>
          <a:ln>
            <a:noFill/>
          </a:ln>
        </p:spPr>
        <p:txBody>
          <a:bodyPr lIns="93000" tIns="46500" rIns="93000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700087" y="4410075"/>
            <a:ext cx="5597524" cy="41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700087" y="4410075"/>
            <a:ext cx="5597524" cy="41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700087" y="4410075"/>
            <a:ext cx="5597524" cy="41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700087" y="4410075"/>
            <a:ext cx="5597524" cy="41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700087" y="4410075"/>
            <a:ext cx="5597524" cy="41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700087" y="4410075"/>
            <a:ext cx="5597524" cy="41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50" cy="34813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700087" y="4410075"/>
            <a:ext cx="5597524" cy="41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700087" y="4410075"/>
            <a:ext cx="5597524" cy="41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4038599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8200" y="1295400"/>
            <a:ext cx="4038599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 rot="5400000">
            <a:off x="4991099" y="2019299"/>
            <a:ext cx="5333999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 rot="5400000">
            <a:off x="800100" y="38100"/>
            <a:ext cx="5333999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 rot="5400000">
            <a:off x="2362199" y="-609600"/>
            <a:ext cx="44195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4038599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4648200" y="1295400"/>
            <a:ext cx="4038599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 rot="5400000">
            <a:off x="4991099" y="2019299"/>
            <a:ext cx="5333999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800100" y="38100"/>
            <a:ext cx="5333999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 rot="5400000">
            <a:off x="2362199" y="-609600"/>
            <a:ext cx="44195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228600" y="228600"/>
            <a:ext cx="8686800" cy="5714999"/>
          </a:xfrm>
          <a:prstGeom prst="roundRect">
            <a:avLst>
              <a:gd name="adj" fmla="val 399"/>
            </a:avLst>
          </a:prstGeom>
          <a:solidFill>
            <a:schemeClr val="lt1"/>
          </a:solidFill>
          <a:ln>
            <a:noFill/>
          </a:ln>
          <a:effectLst>
            <a:outerShdw blurRad="63500" dist="35921" dir="2700000">
              <a:srgbClr val="808080"/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17" name="Shape 17"/>
          <p:cNvGrpSpPr/>
          <p:nvPr/>
        </p:nvGrpSpPr>
        <p:grpSpPr>
          <a:xfrm>
            <a:off x="0" y="1174750"/>
            <a:ext cx="9144000" cy="4510086"/>
            <a:chOff x="0" y="4510087"/>
            <a:chExt cx="9144000" cy="4510086"/>
          </a:xfrm>
        </p:grpSpPr>
        <p:sp>
          <p:nvSpPr>
            <p:cNvPr id="18" name="Shape 18"/>
            <p:cNvSpPr txBox="1"/>
            <p:nvPr/>
          </p:nvSpPr>
          <p:spPr>
            <a:xfrm>
              <a:off x="0" y="4510087"/>
              <a:ext cx="4179886" cy="451008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0" y="4510087"/>
              <a:ext cx="9144000" cy="2286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ct val="25000"/>
                <a:buFont typeface="Arimo"/>
                <a:buNone/>
              </a:pPr>
              <a:r>
                <a:rPr lang="en-US" sz="800" b="0" i="0" u="none">
                  <a:solidFill>
                    <a:srgbClr val="333333"/>
                  </a:solidFill>
                  <a:latin typeface="Arimo"/>
                  <a:ea typeface="Arimo"/>
                  <a:cs typeface="Arimo"/>
                  <a:sym typeface="Arimo"/>
                </a:rPr>
                <a:t>                                                                                           </a:t>
              </a: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228600" y="228600"/>
            <a:ext cx="8686800" cy="5714999"/>
          </a:xfrm>
          <a:prstGeom prst="roundRect">
            <a:avLst>
              <a:gd name="adj" fmla="val 399"/>
            </a:avLst>
          </a:prstGeom>
          <a:solidFill>
            <a:schemeClr val="lt1"/>
          </a:solidFill>
          <a:ln>
            <a:noFill/>
          </a:ln>
          <a:effectLst>
            <a:outerShdw blurRad="63500" dist="35921" dir="2700000">
              <a:srgbClr val="808080"/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57" name="Shape 57"/>
          <p:cNvGrpSpPr/>
          <p:nvPr/>
        </p:nvGrpSpPr>
        <p:grpSpPr>
          <a:xfrm>
            <a:off x="0" y="1174750"/>
            <a:ext cx="9144000" cy="4510086"/>
            <a:chOff x="0" y="4510087"/>
            <a:chExt cx="9144000" cy="4510086"/>
          </a:xfrm>
        </p:grpSpPr>
        <p:sp>
          <p:nvSpPr>
            <p:cNvPr id="58" name="Shape 58"/>
            <p:cNvSpPr txBox="1"/>
            <p:nvPr/>
          </p:nvSpPr>
          <p:spPr>
            <a:xfrm>
              <a:off x="0" y="4510087"/>
              <a:ext cx="4179886" cy="451008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0" y="4510087"/>
              <a:ext cx="9144000" cy="2286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ct val="25000"/>
                <a:buFont typeface="Arimo"/>
                <a:buNone/>
              </a:pPr>
              <a:r>
                <a:rPr lang="en-US" sz="800" b="0" i="0" u="none">
                  <a:solidFill>
                    <a:srgbClr val="333333"/>
                  </a:solidFill>
                  <a:latin typeface="Arimo"/>
                  <a:ea typeface="Arimo"/>
                  <a:cs typeface="Arimo"/>
                  <a:sym typeface="Arimo"/>
                </a:rPr>
                <a:t>                                                                                           </a:t>
              </a: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layer.discoveryeducation.com/index.cfm?guidAssetId=20EF02E8-0D57-4EB8-9481-D52A9098E14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ayer.discoveryeducation.com/index.cfm?guidAssetId=b3f253ff-de43-494a-9b0d-bcb3e2be7766" TargetMode="External"/><Relationship Id="rId5" Type="http://schemas.openxmlformats.org/officeDocument/2006/relationships/hyperlink" Target="http://player.discoveryeducation.com/index.cfm?guidAssetId=FA6E2049-F7E5-419B-9643-C3B575FBD60D" TargetMode="External"/><Relationship Id="rId4" Type="http://schemas.openxmlformats.org/officeDocument/2006/relationships/hyperlink" Target="http://player.discoveryeducation.com/index.cfm?guidAssetId=185EC137-4B76-4623-A2B3-42E85DA75F9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layer.discoveryeducation.com/index.cfm?guidAssetId=20EF02E8-0D57-4EB8-9481-D52A9098E14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ayer.discoveryeducation.com/index.cfm?guidAssetId=FA6E2049-F7E5-419B-9643-C3B575FBD60D" TargetMode="External"/><Relationship Id="rId4" Type="http://schemas.openxmlformats.org/officeDocument/2006/relationships/hyperlink" Target="http://player.discoveryeducation.com/index.cfm?guidAssetId=185EC137-4B76-4623-A2B3-42E85DA75F9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layer.discoveryeducation.com/index.cfm?guidAssetId=20EF02E8-0D57-4EB8-9481-D52A9098E14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layer.discoveryeducation.com/index.cfm?guidAssetId=38865429-507f-4718-8ddd-8cc5e230d87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discoveryeducation.com/CurriculumStandardLookup.cf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ctrTitle" idx="4294967295"/>
          </p:nvPr>
        </p:nvSpPr>
        <p:spPr>
          <a:xfrm>
            <a:off x="144461" y="704850"/>
            <a:ext cx="6697661" cy="8143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 Science Elementary</a:t>
            </a:r>
            <a:br>
              <a:rPr lang="en-US" sz="36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600" b="0" i="1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2413000" y="2898775"/>
            <a:ext cx="6730999" cy="370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“5-Minute Prep” For</a:t>
            </a:r>
            <a:br>
              <a:rPr lang="en-US" sz="32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Animals</a:t>
            </a:r>
            <a:r>
              <a:rPr lang="en-US" sz="32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Animals Live </a:t>
            </a:r>
          </a:p>
          <a:p>
            <a:pPr marL="0" marR="0" lvl="0" indent="0" algn="ctr" rtl="0">
              <a:lnSpc>
                <a:spcPct val="14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Food and Oxygen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8207375" y="6550025"/>
            <a:ext cx="501650" cy="136524"/>
          </a:xfrm>
          <a:prstGeom prst="rect">
            <a:avLst/>
          </a:prstGeom>
          <a:solidFill>
            <a:srgbClr val="3E4D0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A852C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  <a:t>Food and Oxygen – The Big Ideas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173162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334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Animals eat plants or other animals that eat plants to get energy.</a:t>
            </a:r>
          </a:p>
          <a:p>
            <a:pPr marL="533400" marR="0" lvl="0" indent="-533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Animals get oxygen from air or water. </a:t>
            </a:r>
          </a:p>
          <a:p>
            <a:pPr marL="533400" marR="0" lvl="0" indent="-533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Animals use food and oxygen to make energy to live.</a:t>
            </a:r>
          </a:p>
          <a:p>
            <a:pPr marL="533400" marR="0" lvl="0" indent="-533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Animals have unique features/behaviors to seek the food they need to live.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A852C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  <a:t>Food and Oxygen – Prior Knowledge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Students have probably learned before that they get their energy from food.  They’ve probably also heard the word “oxygen” before.  It will help for students to use the Fun-damental to review food and oxygen. It will also help if they have: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Seen and can identify different animals.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Background knowledge of different animals’ habitats.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A852C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  <a:t>Food and Oxygen – Common Misconceptions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Energy is a substance in food.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Reality: 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Energy is produced by animals from the foods they eat and oxygen in the air or water in their habitat.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only gas animals breathe out is carbon dioxide.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Reality: 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Animals also breathe out water as a gas some of the oxygen and some other gases.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A852C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  <a:t>Food and Oxygen – Using DE Science Content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you close this presentation, you can review the following recommended resources for Food and Oxygen.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Reading Passage: </a:t>
            </a:r>
            <a:r>
              <a:rPr lang="en-US" sz="22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Animals and Oxygen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Reading Passage: </a:t>
            </a:r>
            <a:r>
              <a:rPr lang="en-US" sz="22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Food and Energy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eBooks: </a:t>
            </a:r>
            <a:r>
              <a:rPr lang="en-US" sz="22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How Do Animals Get Food?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Video Segment: </a:t>
            </a:r>
            <a:r>
              <a:rPr lang="en-US" sz="22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Food and Energy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Use the PowerPoint version of this presentation for hyperlinks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to these resources or you can get to them through the browser or search feature.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A852C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  <a:t>Food and Oxygen – Instructional Ideas</a:t>
            </a:r>
            <a:br>
              <a:rPr lang="en-US" sz="28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800" b="0" i="0" u="none" strike="noStrike" cap="none">
              <a:solidFill>
                <a:srgbClr val="5A852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04800" y="790575"/>
            <a:ext cx="8610600" cy="4924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the jigsaw reading method with students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Break students into groups of three. </a:t>
            </a:r>
            <a:endParaRPr lang="en-US" sz="20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US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Assign each member of the group a different reading passage:  </a:t>
            </a:r>
            <a:r>
              <a:rPr lang="en-US" sz="18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Animals and </a:t>
            </a:r>
            <a:r>
              <a:rPr lang="en-US" sz="18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Oxygen</a:t>
            </a:r>
            <a:r>
              <a:rPr lang="en-US" sz="1800" b="0" i="0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18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Food and Energy</a:t>
            </a:r>
            <a:r>
              <a:rPr lang="en-US" sz="1800" b="0" i="0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18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How Do Animals Get Food</a:t>
            </a:r>
            <a:endParaRPr lang="en-US" sz="1800" b="0" i="0" u="sng" strike="noStrike" cap="none" dirty="0" smtClean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20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students to read their assigned passage. </a:t>
            </a:r>
            <a:endParaRPr lang="en-US" sz="20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Then, ask students to discuss the passage with members of other groups assigned to the same passage. </a:t>
            </a:r>
            <a:endParaRPr lang="en-US" sz="20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Finally, groups come back together and all three members share the content of their assigned passage with the group so that all members benefit from all three passages.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A852C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  <a:t>Food and Oxygen – Instructional Ideas</a:t>
            </a:r>
            <a:br>
              <a:rPr lang="en-US"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0" i="0" u="none" strike="noStrike" cap="none">
              <a:solidFill>
                <a:srgbClr val="5A852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838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the eBook, </a:t>
            </a:r>
            <a:r>
              <a:rPr lang="en-US" sz="2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Animals and Oxygen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Build on the concepts by introducing the idea that animals breathe out carbon dioxide and water. 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students to place their hands in front of their mouths and breathe out. 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with students how their hands feel wetness—water in the form of a gas.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Watch the video segment, </a:t>
            </a:r>
            <a:r>
              <a:rPr lang="en-US" sz="2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How Do Fish Breathe Underwater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to introduce the difference between how fish breathe compared to other animals.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A852C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  <a:t>State standards: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920750"/>
            <a:ext cx="8229600" cy="33099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If you wish to review your state standards regarding Food and Oxygen, click here to get to the curriculum standards search feature of DES.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2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http://search.discoveryeducation.com/CurriculumStandardLookup.cfm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You can click on any standard to see what resources are available to teach it.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357187" y="4148137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A852C"/>
              </a:buClr>
              <a:buSzPct val="25000"/>
              <a:buFont typeface="Arial"/>
              <a:buNone/>
            </a:pPr>
            <a:r>
              <a:rPr lang="en-US" sz="3200" b="0" i="0" u="none">
                <a:solidFill>
                  <a:srgbClr val="5A852C"/>
                </a:solidFill>
                <a:latin typeface="Arial"/>
                <a:ea typeface="Arial"/>
                <a:cs typeface="Arial"/>
                <a:sym typeface="Arial"/>
              </a:rPr>
              <a:t>Additional Information: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479425" y="4746625"/>
            <a:ext cx="8229600" cy="10461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For additional content, check the Extend section within the concept.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Blank Presentation">
  <a:themeElements>
    <a:clrScheme name="2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lank Presentation">
  <a:themeElements>
    <a:clrScheme name="2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On-screen Show (4:3)</PresentationFormat>
  <Paragraphs>57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Arimo</vt:lpstr>
      <vt:lpstr>3_Blank Presentation</vt:lpstr>
      <vt:lpstr>Blank Presentation</vt:lpstr>
      <vt:lpstr>2_Blank Presentation</vt:lpstr>
      <vt:lpstr>1_Blank Presentation</vt:lpstr>
      <vt:lpstr>DE Science Elementary  </vt:lpstr>
      <vt:lpstr>Food and Oxygen – The Big Ideas</vt:lpstr>
      <vt:lpstr>Food and Oxygen – Prior Knowledge</vt:lpstr>
      <vt:lpstr>Food and Oxygen – Common Misconceptions</vt:lpstr>
      <vt:lpstr>Food and Oxygen – Using DE Science Content</vt:lpstr>
      <vt:lpstr>Food and Oxygen – Instructional Ideas </vt:lpstr>
      <vt:lpstr>Food and Oxygen – Instructional Ideas </vt:lpstr>
      <vt:lpstr>State standards: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Science Elementary  </dc:title>
  <cp:lastModifiedBy>ST User</cp:lastModifiedBy>
  <cp:revision>1</cp:revision>
  <dcterms:modified xsi:type="dcterms:W3CDTF">2016-10-12T18:47:44Z</dcterms:modified>
</cp:coreProperties>
</file>