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 name="Shape 7"/>
          <p:cNvSpPr txBox="1"/>
          <p:nvPr>
            <p:ph idx="11" type="ftr"/>
          </p:nvPr>
        </p:nvSpPr>
        <p:spPr>
          <a:xfrm>
            <a:off x="0" y="8685211"/>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9" name="Shape 1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2" name="Shape 1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9" name="Shape 1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8" name="Shape 1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1" name="Shape 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7" name="Shape 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4" name="Shape 1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1" name="Shape 1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8" name="Shape 1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8" name="Shape 1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5" name="Shape 1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2" name="Shape 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0" lvl="1" marL="457200" marR="0" rtl="0" algn="ctr">
              <a:spcBef>
                <a:spcPts val="560"/>
              </a:spcBef>
              <a:spcAft>
                <a:spcPts val="0"/>
              </a:spcAft>
              <a:buClr>
                <a:schemeClr val="dk1"/>
              </a:buClr>
              <a:buFont typeface="Arial"/>
              <a:buNone/>
              <a:defRPr b="0" i="0" sz="2800" u="none" cap="none" strike="noStrike">
                <a:solidFill>
                  <a:schemeClr val="dk1"/>
                </a:solidFill>
                <a:latin typeface="Arial"/>
                <a:ea typeface="Arial"/>
                <a:cs typeface="Arial"/>
                <a:sym typeface="Arial"/>
              </a:defRPr>
            </a:lvl2pPr>
            <a:lvl3pPr indent="0" lvl="2" marL="914400" marR="0" rtl="0" algn="ctr">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18" name="Shape 18"/>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9" name="Shape 19"/>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0" name="Shape 20"/>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1" name="Shape 71"/>
        <p:cNvGrpSpPr/>
        <p:nvPr/>
      </p:nvGrpSpPr>
      <p:grpSpPr>
        <a:xfrm>
          <a:off x="0" y="0"/>
          <a:ext cx="0" cy="0"/>
          <a:chOff x="0" y="0"/>
          <a:chExt cx="0" cy="0"/>
        </a:xfrm>
      </p:grpSpPr>
      <p:sp>
        <p:nvSpPr>
          <p:cNvPr id="72" name="Shape 7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73" name="Shape 73"/>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74" name="Shape 74"/>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75" name="Shape 75"/>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6" name="Shape 76"/>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7" name="Shape 77"/>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78" name="Shape 78"/>
        <p:cNvGrpSpPr/>
        <p:nvPr/>
      </p:nvGrpSpPr>
      <p:grpSpPr>
        <a:xfrm>
          <a:off x="0" y="0"/>
          <a:ext cx="0" cy="0"/>
          <a:chOff x="0" y="0"/>
          <a:chExt cx="0" cy="0"/>
        </a:xfrm>
      </p:grpSpPr>
      <p:sp>
        <p:nvSpPr>
          <p:cNvPr id="79" name="Shape 79"/>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80" name="Shape 80"/>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1pPr>
            <a:lvl2pPr indent="0" lvl="1" marL="457200" marR="0" rtl="0" algn="l">
              <a:spcBef>
                <a:spcPts val="36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spcBef>
                <a:spcPts val="320"/>
              </a:spcBef>
              <a:spcAft>
                <a:spcPts val="0"/>
              </a:spcAft>
              <a:buClr>
                <a:schemeClr val="dk1"/>
              </a:buClr>
              <a:buFont typeface="Arial"/>
              <a:buNone/>
              <a:defRPr b="0" i="0" sz="1600" u="none" cap="none" strike="noStrike">
                <a:solidFill>
                  <a:schemeClr val="dk1"/>
                </a:solidFill>
                <a:latin typeface="Arial"/>
                <a:ea typeface="Arial"/>
                <a:cs typeface="Arial"/>
                <a:sym typeface="Arial"/>
              </a:defRPr>
            </a:lvl3pPr>
            <a:lvl4pPr indent="0" lvl="3" marL="13716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18288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22860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27432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32004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36576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p:txBody>
      </p:sp>
      <p:sp>
        <p:nvSpPr>
          <p:cNvPr id="81" name="Shape 81"/>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82" name="Shape 82"/>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83" name="Shape 83"/>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23" name="Shape 23"/>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24" name="Shape 24"/>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5" name="Shape 25"/>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6" name="Shape 26"/>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9" name="Shape 29"/>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30" name="Shape 30"/>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31" name="Shape 31"/>
        <p:cNvGrpSpPr/>
        <p:nvPr/>
      </p:nvGrpSpPr>
      <p:grpSpPr>
        <a:xfrm>
          <a:off x="0" y="0"/>
          <a:ext cx="0" cy="0"/>
          <a:chOff x="0" y="0"/>
          <a:chExt cx="0" cy="0"/>
        </a:xfrm>
      </p:grpSpPr>
      <p:sp>
        <p:nvSpPr>
          <p:cNvPr id="32" name="Shape 32"/>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3" name="Shape 33"/>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34" name="Shape 34"/>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35" name="Shape 35"/>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36" name="Shape 36"/>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9" name="Shape 39"/>
          <p:cNvSpPr txBox="1"/>
          <p:nvPr>
            <p:ph idx="1" type="body"/>
          </p:nvPr>
        </p:nvSpPr>
        <p:spPr>
          <a:xfrm rot="5400000">
            <a:off x="2309018" y="-251619"/>
            <a:ext cx="4525961" cy="82296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40" name="Shape 40"/>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41" name="Shape 41"/>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42" name="Shape 42"/>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43" name="Shape 43"/>
        <p:cNvGrpSpPr/>
        <p:nvPr/>
      </p:nvGrpSpPr>
      <p:grpSpPr>
        <a:xfrm>
          <a:off x="0" y="0"/>
          <a:ext cx="0" cy="0"/>
          <a:chOff x="0" y="0"/>
          <a:chExt cx="0" cy="0"/>
        </a:xfrm>
      </p:grpSpPr>
      <p:sp>
        <p:nvSpPr>
          <p:cNvPr id="44" name="Shape 44"/>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45" name="Shape 45"/>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46" name="Shape 46"/>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9pPr>
          </a:lstStyle>
          <a:p/>
        </p:txBody>
      </p:sp>
      <p:sp>
        <p:nvSpPr>
          <p:cNvPr id="47" name="Shape 47"/>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48" name="Shape 48"/>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49" name="Shape 49"/>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0" name="Shape 50"/>
        <p:cNvGrpSpPr/>
        <p:nvPr/>
      </p:nvGrpSpPr>
      <p:grpSpPr>
        <a:xfrm>
          <a:off x="0" y="0"/>
          <a:ext cx="0" cy="0"/>
          <a:chOff x="0" y="0"/>
          <a:chExt cx="0" cy="0"/>
        </a:xfrm>
      </p:grpSpPr>
      <p:sp>
        <p:nvSpPr>
          <p:cNvPr id="51" name="Shape 51"/>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52" name="Shape 52"/>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53" name="Shape 53"/>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9pPr>
          </a:lstStyle>
          <a:p/>
        </p:txBody>
      </p:sp>
      <p:sp>
        <p:nvSpPr>
          <p:cNvPr id="54" name="Shape 54"/>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5" name="Shape 55"/>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6" name="Shape 56"/>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7" name="Shape 57"/>
        <p:cNvGrpSpPr/>
        <p:nvPr/>
      </p:nvGrpSpPr>
      <p:grpSpPr>
        <a:xfrm>
          <a:off x="0" y="0"/>
          <a:ext cx="0" cy="0"/>
          <a:chOff x="0" y="0"/>
          <a:chExt cx="0" cy="0"/>
        </a:xfrm>
      </p:grpSpPr>
      <p:sp>
        <p:nvSpPr>
          <p:cNvPr id="58" name="Shape 5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59" name="Shape 59"/>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60" name="Shape 60"/>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61" name="Shape 61"/>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2" name="Shape 62"/>
        <p:cNvGrpSpPr/>
        <p:nvPr/>
      </p:nvGrpSpPr>
      <p:grpSpPr>
        <a:xfrm>
          <a:off x="0" y="0"/>
          <a:ext cx="0" cy="0"/>
          <a:chOff x="0" y="0"/>
          <a:chExt cx="0" cy="0"/>
        </a:xfrm>
      </p:grpSpPr>
      <p:sp>
        <p:nvSpPr>
          <p:cNvPr id="63" name="Shape 6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64" name="Shape 64"/>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i="0" sz="2400" u="none" cap="none" strike="noStrike">
                <a:solidFill>
                  <a:schemeClr val="dk1"/>
                </a:solidFill>
                <a:latin typeface="Arial"/>
                <a:ea typeface="Arial"/>
                <a:cs typeface="Arial"/>
                <a:sym typeface="Arial"/>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65" name="Shape 65"/>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9pPr>
          </a:lstStyle>
          <a:p/>
        </p:txBody>
      </p:sp>
      <p:sp>
        <p:nvSpPr>
          <p:cNvPr id="66" name="Shape 66"/>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i="0" sz="2400" u="none" cap="none" strike="noStrike">
                <a:solidFill>
                  <a:schemeClr val="dk1"/>
                </a:solidFill>
                <a:latin typeface="Arial"/>
                <a:ea typeface="Arial"/>
                <a:cs typeface="Arial"/>
                <a:sym typeface="Arial"/>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67" name="Shape 67"/>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9pPr>
          </a:lstStyle>
          <a:p/>
        </p:txBody>
      </p:sp>
      <p:sp>
        <p:nvSpPr>
          <p:cNvPr id="68" name="Shape 68"/>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69" name="Shape 69"/>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0" name="Shape 70"/>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1" name="Shape 11"/>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2" name="Shape 12"/>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ctrTitle"/>
          </p:nvPr>
        </p:nvSpPr>
        <p:spPr>
          <a:xfrm>
            <a:off x="685800" y="2130425"/>
            <a:ext cx="7772400" cy="147002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Landforms of the Ocean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Abyssal Plain</a:t>
            </a:r>
          </a:p>
        </p:txBody>
      </p:sp>
      <p:sp>
        <p:nvSpPr>
          <p:cNvPr id="152" name="Shape 152"/>
          <p:cNvSpPr txBox="1"/>
          <p:nvPr>
            <p:ph idx="1" type="body"/>
          </p:nvPr>
        </p:nvSpPr>
        <p:spPr>
          <a:xfrm>
            <a:off x="304800" y="3886200"/>
            <a:ext cx="8229600" cy="26669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The flat area of the ocean basin is called the </a:t>
            </a:r>
            <a:r>
              <a:rPr b="0" i="1" lang="en-US" sz="3200" u="none" cap="none" strike="noStrike">
                <a:solidFill>
                  <a:schemeClr val="dk1"/>
                </a:solidFill>
                <a:latin typeface="Arial"/>
                <a:ea typeface="Arial"/>
                <a:cs typeface="Arial"/>
                <a:sym typeface="Arial"/>
              </a:rPr>
              <a:t>abyssal plain.</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Seamounts are generally formed on the ocean basin.</a:t>
            </a:r>
          </a:p>
        </p:txBody>
      </p:sp>
      <p:pic>
        <p:nvPicPr>
          <p:cNvPr descr="abyssal plain" id="153" name="Shape 153"/>
          <p:cNvPicPr preferRelativeResize="0"/>
          <p:nvPr/>
        </p:nvPicPr>
        <p:blipFill rotWithShape="1">
          <a:blip r:embed="rId3">
            <a:alphaModFix/>
          </a:blip>
          <a:srcRect b="0" l="0" r="0" t="0"/>
          <a:stretch/>
        </p:blipFill>
        <p:spPr>
          <a:xfrm>
            <a:off x="2362200" y="1295400"/>
            <a:ext cx="4476749" cy="23812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000" u="none" cap="none" strike="noStrike">
                <a:solidFill>
                  <a:schemeClr val="dk2"/>
                </a:solidFill>
                <a:latin typeface="Arial"/>
                <a:ea typeface="Arial"/>
                <a:cs typeface="Arial"/>
                <a:sym typeface="Arial"/>
              </a:rPr>
              <a:t>How do scientist know the landforms are there?</a:t>
            </a:r>
          </a:p>
        </p:txBody>
      </p:sp>
      <p:sp>
        <p:nvSpPr>
          <p:cNvPr id="159" name="Shape 159"/>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Maps of the ocean floor are created by collecting and plotting depth measurements.</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Depth measurements are taken by </a:t>
            </a:r>
            <a:r>
              <a:rPr b="0" i="1" lang="en-US" sz="3200" u="none" cap="none" strike="noStrike">
                <a:solidFill>
                  <a:schemeClr val="dk1"/>
                </a:solidFill>
                <a:latin typeface="Arial"/>
                <a:ea typeface="Arial"/>
                <a:cs typeface="Arial"/>
                <a:sym typeface="Arial"/>
              </a:rPr>
              <a:t>sonar.</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Sonar are sound waves that are sent from the ocean surface to the ocean floor.  The amount of time it takes for the sound to travel down and back is one depth measurement.</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000" u="none" cap="none" strike="noStrike">
                <a:solidFill>
                  <a:schemeClr val="dk2"/>
                </a:solidFill>
                <a:latin typeface="Arial"/>
                <a:ea typeface="Arial"/>
                <a:cs typeface="Arial"/>
                <a:sym typeface="Arial"/>
              </a:rPr>
              <a:t>How do scientist know the landforms are there?</a:t>
            </a:r>
          </a:p>
        </p:txBody>
      </p:sp>
      <p:sp>
        <p:nvSpPr>
          <p:cNvPr id="165" name="Shape 165"/>
          <p:cNvSpPr txBox="1"/>
          <p:nvPr>
            <p:ph idx="1" type="body"/>
          </p:nvPr>
        </p:nvSpPr>
        <p:spPr>
          <a:xfrm>
            <a:off x="457200" y="14478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Variations in depth are used to infer or explain elevations and depression in the ocean floor.</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Depth measurements compiled together make a depth profile.</a:t>
            </a:r>
          </a:p>
        </p:txBody>
      </p:sp>
      <p:pic>
        <p:nvPicPr>
          <p:cNvPr descr="depth profile" id="166" name="Shape 166"/>
          <p:cNvPicPr preferRelativeResize="0"/>
          <p:nvPr/>
        </p:nvPicPr>
        <p:blipFill rotWithShape="1">
          <a:blip r:embed="rId3">
            <a:alphaModFix/>
          </a:blip>
          <a:srcRect b="0" l="0" r="0" t="0"/>
          <a:stretch/>
        </p:blipFill>
        <p:spPr>
          <a:xfrm>
            <a:off x="3467100" y="3962400"/>
            <a:ext cx="5676900" cy="2666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nvSpPr>
        <p:spPr>
          <a:xfrm>
            <a:off x="9525" y="338137"/>
            <a:ext cx="7153274" cy="500062"/>
          </a:xfrm>
          <a:prstGeom prst="rect">
            <a:avLst/>
          </a:prstGeom>
          <a:solidFill>
            <a:srgbClr val="FFFF99"/>
          </a:solidFill>
          <a:ln cap="flat" cmpd="sng" w="38100">
            <a:solidFill>
              <a:srgbClr val="0066C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2" name="Shape 172"/>
          <p:cNvSpPr txBox="1"/>
          <p:nvPr/>
        </p:nvSpPr>
        <p:spPr>
          <a:xfrm>
            <a:off x="9525" y="304800"/>
            <a:ext cx="7459661" cy="528637"/>
          </a:xfrm>
          <a:prstGeom prst="rect">
            <a:avLst/>
          </a:prstGeom>
          <a:noFill/>
          <a:ln>
            <a:noFill/>
          </a:ln>
        </p:spPr>
        <p:txBody>
          <a:bodyPr anchorCtr="0" anchor="t" bIns="50925" lIns="101875" rIns="101875" tIns="50925">
            <a:noAutofit/>
          </a:bodyPr>
          <a:lstStyle/>
          <a:p>
            <a:pPr indent="0" lvl="0" marL="0" marR="0" rtl="0" algn="l">
              <a:lnSpc>
                <a:spcPct val="100000"/>
              </a:lnSpc>
              <a:spcBef>
                <a:spcPts val="0"/>
              </a:spcBef>
              <a:spcAft>
                <a:spcPts val="0"/>
              </a:spcAft>
              <a:buClr>
                <a:srgbClr val="0066CC"/>
              </a:buClr>
              <a:buSzPct val="25000"/>
              <a:buFont typeface="Arial"/>
              <a:buNone/>
            </a:pPr>
            <a:r>
              <a:rPr b="1" i="0" lang="en-US" sz="2800" u="none">
                <a:solidFill>
                  <a:srgbClr val="0066CC"/>
                </a:solidFill>
                <a:latin typeface="Arial"/>
                <a:ea typeface="Arial"/>
                <a:cs typeface="Arial"/>
                <a:sym typeface="Arial"/>
              </a:rPr>
              <a:t>What are the features of the ocean floor?</a:t>
            </a:r>
          </a:p>
        </p:txBody>
      </p:sp>
      <p:pic>
        <p:nvPicPr>
          <p:cNvPr descr="P5_UCC05_L1_pg242" id="173" name="Shape 173"/>
          <p:cNvPicPr preferRelativeResize="0"/>
          <p:nvPr/>
        </p:nvPicPr>
        <p:blipFill rotWithShape="1">
          <a:blip r:embed="rId3">
            <a:alphaModFix/>
          </a:blip>
          <a:srcRect b="0" l="0" r="0" t="0"/>
          <a:stretch/>
        </p:blipFill>
        <p:spPr>
          <a:xfrm>
            <a:off x="0" y="977900"/>
            <a:ext cx="9142411" cy="5156199"/>
          </a:xfrm>
          <a:prstGeom prst="rect">
            <a:avLst/>
          </a:prstGeom>
          <a:noFill/>
          <a:ln>
            <a:noFill/>
          </a:ln>
        </p:spPr>
      </p:pic>
      <p:sp>
        <p:nvSpPr>
          <p:cNvPr id="174" name="Shape 174"/>
          <p:cNvSpPr txBox="1"/>
          <p:nvPr/>
        </p:nvSpPr>
        <p:spPr>
          <a:xfrm>
            <a:off x="381000" y="1219200"/>
            <a:ext cx="1295400" cy="365125"/>
          </a:xfrm>
          <a:prstGeom prst="rect">
            <a:avLst/>
          </a:prstGeom>
          <a:solidFill>
            <a:schemeClr val="lt1"/>
          </a:solidFill>
          <a:ln cap="flat" cmpd="sng" w="28575">
            <a:solidFill>
              <a:srgbClr val="FFCC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600" u="none">
                <a:solidFill>
                  <a:schemeClr val="dk1"/>
                </a:solidFill>
                <a:latin typeface="Arial"/>
                <a:ea typeface="Arial"/>
                <a:cs typeface="Arial"/>
                <a:sym typeface="Arial"/>
              </a:rPr>
              <a:t>continent</a:t>
            </a:r>
          </a:p>
        </p:txBody>
      </p:sp>
      <p:grpSp>
        <p:nvGrpSpPr>
          <p:cNvPr id="175" name="Shape 175"/>
          <p:cNvGrpSpPr/>
          <p:nvPr/>
        </p:nvGrpSpPr>
        <p:grpSpPr>
          <a:xfrm>
            <a:off x="762000" y="2784475"/>
            <a:ext cx="1981199" cy="720725"/>
            <a:chOff x="762000" y="2784475"/>
            <a:chExt cx="1981199" cy="720725"/>
          </a:xfrm>
        </p:grpSpPr>
        <p:cxnSp>
          <p:nvCxnSpPr>
            <p:cNvPr id="176" name="Shape 176"/>
            <p:cNvCxnSpPr/>
            <p:nvPr/>
          </p:nvCxnSpPr>
          <p:spPr>
            <a:xfrm>
              <a:off x="1981200" y="3124200"/>
              <a:ext cx="76199" cy="381000"/>
            </a:xfrm>
            <a:prstGeom prst="straightConnector1">
              <a:avLst/>
            </a:prstGeom>
            <a:noFill/>
            <a:ln cap="flat" cmpd="sng" w="25400">
              <a:solidFill>
                <a:schemeClr val="dk1"/>
              </a:solidFill>
              <a:prstDash val="solid"/>
              <a:miter/>
              <a:headEnd len="med" w="med" type="none"/>
              <a:tailEnd len="med" w="med" type="none"/>
            </a:ln>
          </p:spPr>
        </p:cxnSp>
        <p:sp>
          <p:nvSpPr>
            <p:cNvPr id="177" name="Shape 177"/>
            <p:cNvSpPr txBox="1"/>
            <p:nvPr/>
          </p:nvSpPr>
          <p:spPr>
            <a:xfrm>
              <a:off x="762000" y="2784475"/>
              <a:ext cx="1981199" cy="365125"/>
            </a:xfrm>
            <a:prstGeom prst="rect">
              <a:avLst/>
            </a:prstGeom>
            <a:solidFill>
              <a:schemeClr val="lt1"/>
            </a:solidFill>
            <a:ln cap="flat" cmpd="sng" w="28575">
              <a:solidFill>
                <a:srgbClr val="FFCC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600" u="none">
                  <a:solidFill>
                    <a:schemeClr val="dk1"/>
                  </a:solidFill>
                  <a:latin typeface="Arial"/>
                  <a:ea typeface="Arial"/>
                  <a:cs typeface="Arial"/>
                  <a:sym typeface="Arial"/>
                </a:rPr>
                <a:t>continental slope</a:t>
              </a:r>
            </a:p>
          </p:txBody>
        </p:sp>
      </p:grpSp>
      <p:grpSp>
        <p:nvGrpSpPr>
          <p:cNvPr id="178" name="Shape 178"/>
          <p:cNvGrpSpPr/>
          <p:nvPr/>
        </p:nvGrpSpPr>
        <p:grpSpPr>
          <a:xfrm>
            <a:off x="457200" y="1866900"/>
            <a:ext cx="1828800" cy="685800"/>
            <a:chOff x="457200" y="1866900"/>
            <a:chExt cx="1828800" cy="685800"/>
          </a:xfrm>
        </p:grpSpPr>
        <p:cxnSp>
          <p:nvCxnSpPr>
            <p:cNvPr id="179" name="Shape 179"/>
            <p:cNvCxnSpPr/>
            <p:nvPr/>
          </p:nvCxnSpPr>
          <p:spPr>
            <a:xfrm>
              <a:off x="1600200" y="2171700"/>
              <a:ext cx="76199" cy="381000"/>
            </a:xfrm>
            <a:prstGeom prst="straightConnector1">
              <a:avLst/>
            </a:prstGeom>
            <a:noFill/>
            <a:ln cap="flat" cmpd="sng" w="25400">
              <a:solidFill>
                <a:schemeClr val="dk1"/>
              </a:solidFill>
              <a:prstDash val="solid"/>
              <a:miter/>
              <a:headEnd len="med" w="med" type="none"/>
              <a:tailEnd len="med" w="med" type="none"/>
            </a:ln>
          </p:spPr>
        </p:cxnSp>
        <p:sp>
          <p:nvSpPr>
            <p:cNvPr id="180" name="Shape 180"/>
            <p:cNvSpPr txBox="1"/>
            <p:nvPr/>
          </p:nvSpPr>
          <p:spPr>
            <a:xfrm>
              <a:off x="457200" y="1866900"/>
              <a:ext cx="1828800" cy="365125"/>
            </a:xfrm>
            <a:prstGeom prst="rect">
              <a:avLst/>
            </a:prstGeom>
            <a:solidFill>
              <a:schemeClr val="lt1"/>
            </a:solidFill>
            <a:ln cap="flat" cmpd="sng" w="28575">
              <a:solidFill>
                <a:srgbClr val="FFCC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600" u="none">
                  <a:solidFill>
                    <a:schemeClr val="dk1"/>
                  </a:solidFill>
                  <a:latin typeface="Arial"/>
                  <a:ea typeface="Arial"/>
                  <a:cs typeface="Arial"/>
                  <a:sym typeface="Arial"/>
                </a:rPr>
                <a:t>continental shelf</a:t>
              </a:r>
            </a:p>
          </p:txBody>
        </p:sp>
      </p:grpSp>
      <p:grpSp>
        <p:nvGrpSpPr>
          <p:cNvPr id="181" name="Shape 181"/>
          <p:cNvGrpSpPr/>
          <p:nvPr/>
        </p:nvGrpSpPr>
        <p:grpSpPr>
          <a:xfrm>
            <a:off x="1270000" y="3730625"/>
            <a:ext cx="1828800" cy="727074"/>
            <a:chOff x="1270000" y="3730625"/>
            <a:chExt cx="1828800" cy="727074"/>
          </a:xfrm>
        </p:grpSpPr>
        <p:cxnSp>
          <p:nvCxnSpPr>
            <p:cNvPr id="182" name="Shape 182"/>
            <p:cNvCxnSpPr/>
            <p:nvPr/>
          </p:nvCxnSpPr>
          <p:spPr>
            <a:xfrm>
              <a:off x="2184400" y="4111625"/>
              <a:ext cx="76199" cy="346074"/>
            </a:xfrm>
            <a:prstGeom prst="straightConnector1">
              <a:avLst/>
            </a:prstGeom>
            <a:noFill/>
            <a:ln cap="flat" cmpd="sng" w="25400">
              <a:solidFill>
                <a:schemeClr val="dk1"/>
              </a:solidFill>
              <a:prstDash val="solid"/>
              <a:miter/>
              <a:headEnd len="med" w="med" type="none"/>
              <a:tailEnd len="med" w="med" type="none"/>
            </a:ln>
          </p:spPr>
        </p:cxnSp>
        <p:sp>
          <p:nvSpPr>
            <p:cNvPr id="183" name="Shape 183"/>
            <p:cNvSpPr txBox="1"/>
            <p:nvPr/>
          </p:nvSpPr>
          <p:spPr>
            <a:xfrm>
              <a:off x="1270000" y="3730625"/>
              <a:ext cx="1828800" cy="365125"/>
            </a:xfrm>
            <a:prstGeom prst="rect">
              <a:avLst/>
            </a:prstGeom>
            <a:solidFill>
              <a:schemeClr val="lt1"/>
            </a:solidFill>
            <a:ln cap="flat" cmpd="sng" w="28575">
              <a:solidFill>
                <a:srgbClr val="FFCC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600" u="none">
                  <a:solidFill>
                    <a:schemeClr val="dk1"/>
                  </a:solidFill>
                  <a:latin typeface="Arial"/>
                  <a:ea typeface="Arial"/>
                  <a:cs typeface="Arial"/>
                  <a:sym typeface="Arial"/>
                </a:rPr>
                <a:t>continental rise</a:t>
              </a:r>
            </a:p>
          </p:txBody>
        </p:sp>
      </p:grpSp>
      <p:grpSp>
        <p:nvGrpSpPr>
          <p:cNvPr id="184" name="Shape 184"/>
          <p:cNvGrpSpPr/>
          <p:nvPr/>
        </p:nvGrpSpPr>
        <p:grpSpPr>
          <a:xfrm>
            <a:off x="2590800" y="1295400"/>
            <a:ext cx="1295400" cy="685800"/>
            <a:chOff x="2590800" y="1295400"/>
            <a:chExt cx="1295400" cy="685800"/>
          </a:xfrm>
        </p:grpSpPr>
        <p:cxnSp>
          <p:nvCxnSpPr>
            <p:cNvPr id="185" name="Shape 185"/>
            <p:cNvCxnSpPr/>
            <p:nvPr/>
          </p:nvCxnSpPr>
          <p:spPr>
            <a:xfrm>
              <a:off x="3124200" y="1600200"/>
              <a:ext cx="0" cy="381000"/>
            </a:xfrm>
            <a:prstGeom prst="straightConnector1">
              <a:avLst/>
            </a:prstGeom>
            <a:noFill/>
            <a:ln cap="flat" cmpd="sng" w="25400">
              <a:solidFill>
                <a:schemeClr val="dk1"/>
              </a:solidFill>
              <a:prstDash val="solid"/>
              <a:miter/>
              <a:headEnd len="med" w="med" type="none"/>
              <a:tailEnd len="med" w="med" type="none"/>
            </a:ln>
          </p:spPr>
        </p:cxnSp>
        <p:sp>
          <p:nvSpPr>
            <p:cNvPr id="186" name="Shape 186"/>
            <p:cNvSpPr txBox="1"/>
            <p:nvPr/>
          </p:nvSpPr>
          <p:spPr>
            <a:xfrm>
              <a:off x="2590800" y="1295400"/>
              <a:ext cx="1295400" cy="365125"/>
            </a:xfrm>
            <a:prstGeom prst="rect">
              <a:avLst/>
            </a:prstGeom>
            <a:solidFill>
              <a:schemeClr val="lt1"/>
            </a:solidFill>
            <a:ln cap="flat" cmpd="sng" w="28575">
              <a:solidFill>
                <a:srgbClr val="FFCC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600" u="none">
                  <a:solidFill>
                    <a:schemeClr val="dk1"/>
                  </a:solidFill>
                  <a:latin typeface="Arial"/>
                  <a:ea typeface="Arial"/>
                  <a:cs typeface="Arial"/>
                  <a:sym typeface="Arial"/>
                </a:rPr>
                <a:t>sea mount</a:t>
              </a:r>
            </a:p>
          </p:txBody>
        </p:sp>
      </p:grpSp>
      <p:sp>
        <p:nvSpPr>
          <p:cNvPr id="187" name="Shape 187"/>
          <p:cNvSpPr txBox="1"/>
          <p:nvPr/>
        </p:nvSpPr>
        <p:spPr>
          <a:xfrm>
            <a:off x="3987800" y="2057400"/>
            <a:ext cx="1295400" cy="609599"/>
          </a:xfrm>
          <a:prstGeom prst="rect">
            <a:avLst/>
          </a:prstGeom>
          <a:solidFill>
            <a:schemeClr val="lt1"/>
          </a:solidFill>
          <a:ln cap="flat" cmpd="sng" w="28575">
            <a:solidFill>
              <a:srgbClr val="FFCC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600" u="none">
                <a:solidFill>
                  <a:schemeClr val="dk1"/>
                </a:solidFill>
                <a:latin typeface="Arial"/>
                <a:ea typeface="Arial"/>
                <a:cs typeface="Arial"/>
                <a:sym typeface="Arial"/>
              </a:rPr>
              <a:t>mid-ocean ridge</a:t>
            </a:r>
          </a:p>
        </p:txBody>
      </p:sp>
      <p:grpSp>
        <p:nvGrpSpPr>
          <p:cNvPr id="188" name="Shape 188"/>
          <p:cNvGrpSpPr/>
          <p:nvPr/>
        </p:nvGrpSpPr>
        <p:grpSpPr>
          <a:xfrm>
            <a:off x="4571999" y="1371599"/>
            <a:ext cx="1676400" cy="495300"/>
            <a:chOff x="4571999" y="1295399"/>
            <a:chExt cx="1676400" cy="581025"/>
          </a:xfrm>
        </p:grpSpPr>
        <p:cxnSp>
          <p:nvCxnSpPr>
            <p:cNvPr id="189" name="Shape 189"/>
            <p:cNvCxnSpPr/>
            <p:nvPr/>
          </p:nvCxnSpPr>
          <p:spPr>
            <a:xfrm rot="10800000">
              <a:off x="4571999" y="1295399"/>
              <a:ext cx="381000" cy="381000"/>
            </a:xfrm>
            <a:prstGeom prst="straightConnector1">
              <a:avLst/>
            </a:prstGeom>
            <a:noFill/>
            <a:ln cap="flat" cmpd="sng" w="25400">
              <a:solidFill>
                <a:schemeClr val="dk1"/>
              </a:solidFill>
              <a:prstDash val="solid"/>
              <a:miter/>
              <a:headEnd len="med" w="med" type="none"/>
              <a:tailEnd len="med" w="med" type="none"/>
            </a:ln>
          </p:spPr>
        </p:cxnSp>
        <p:sp>
          <p:nvSpPr>
            <p:cNvPr id="190" name="Shape 190"/>
            <p:cNvSpPr txBox="1"/>
            <p:nvPr/>
          </p:nvSpPr>
          <p:spPr>
            <a:xfrm>
              <a:off x="4953000" y="1447800"/>
              <a:ext cx="1295400" cy="428625"/>
            </a:xfrm>
            <a:prstGeom prst="rect">
              <a:avLst/>
            </a:prstGeom>
            <a:solidFill>
              <a:schemeClr val="lt1"/>
            </a:solidFill>
            <a:ln cap="flat" cmpd="sng" w="28575">
              <a:solidFill>
                <a:srgbClr val="FFCC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600" u="none">
                  <a:solidFill>
                    <a:schemeClr val="dk1"/>
                  </a:solidFill>
                  <a:latin typeface="Arial"/>
                  <a:ea typeface="Arial"/>
                  <a:cs typeface="Arial"/>
                  <a:sym typeface="Arial"/>
                </a:rPr>
                <a:t>rift valley</a:t>
              </a:r>
            </a:p>
          </p:txBody>
        </p:sp>
      </p:grpSp>
      <p:grpSp>
        <p:nvGrpSpPr>
          <p:cNvPr id="191" name="Shape 191"/>
          <p:cNvGrpSpPr/>
          <p:nvPr/>
        </p:nvGrpSpPr>
        <p:grpSpPr>
          <a:xfrm>
            <a:off x="6400799" y="1676400"/>
            <a:ext cx="1219199" cy="517524"/>
            <a:chOff x="6400799" y="1676400"/>
            <a:chExt cx="1219199" cy="517524"/>
          </a:xfrm>
        </p:grpSpPr>
        <p:cxnSp>
          <p:nvCxnSpPr>
            <p:cNvPr id="192" name="Shape 192"/>
            <p:cNvCxnSpPr/>
            <p:nvPr/>
          </p:nvCxnSpPr>
          <p:spPr>
            <a:xfrm rot="10800000">
              <a:off x="6400799" y="1676400"/>
              <a:ext cx="381000" cy="396874"/>
            </a:xfrm>
            <a:prstGeom prst="straightConnector1">
              <a:avLst/>
            </a:prstGeom>
            <a:noFill/>
            <a:ln cap="flat" cmpd="sng" w="25400">
              <a:solidFill>
                <a:schemeClr val="dk1"/>
              </a:solidFill>
              <a:prstDash val="solid"/>
              <a:miter/>
              <a:headEnd len="med" w="med" type="none"/>
              <a:tailEnd len="med" w="med" type="none"/>
            </a:ln>
          </p:spPr>
        </p:cxnSp>
        <p:sp>
          <p:nvSpPr>
            <p:cNvPr id="193" name="Shape 193"/>
            <p:cNvSpPr txBox="1"/>
            <p:nvPr/>
          </p:nvSpPr>
          <p:spPr>
            <a:xfrm>
              <a:off x="6781800" y="1828800"/>
              <a:ext cx="838199" cy="365125"/>
            </a:xfrm>
            <a:prstGeom prst="rect">
              <a:avLst/>
            </a:prstGeom>
            <a:solidFill>
              <a:schemeClr val="lt1"/>
            </a:solidFill>
            <a:ln cap="flat" cmpd="sng" w="28575">
              <a:solidFill>
                <a:srgbClr val="FFCC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600" u="none">
                  <a:solidFill>
                    <a:schemeClr val="dk1"/>
                  </a:solidFill>
                  <a:latin typeface="Arial"/>
                  <a:ea typeface="Arial"/>
                  <a:cs typeface="Arial"/>
                  <a:sym typeface="Arial"/>
                </a:rPr>
                <a:t>trench</a:t>
              </a:r>
            </a:p>
          </p:txBody>
        </p:sp>
      </p:grpSp>
      <p:sp>
        <p:nvSpPr>
          <p:cNvPr id="194" name="Shape 194"/>
          <p:cNvSpPr txBox="1"/>
          <p:nvPr/>
        </p:nvSpPr>
        <p:spPr>
          <a:xfrm>
            <a:off x="7848600" y="2438400"/>
            <a:ext cx="1066799" cy="609599"/>
          </a:xfrm>
          <a:prstGeom prst="rect">
            <a:avLst/>
          </a:prstGeom>
          <a:solidFill>
            <a:schemeClr val="lt1"/>
          </a:solidFill>
          <a:ln cap="flat" cmpd="sng" w="28575">
            <a:solidFill>
              <a:srgbClr val="FFCC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600" u="none">
                <a:solidFill>
                  <a:schemeClr val="dk1"/>
                </a:solidFill>
                <a:latin typeface="Arial"/>
                <a:ea typeface="Arial"/>
                <a:cs typeface="Arial"/>
                <a:sym typeface="Arial"/>
              </a:rPr>
              <a:t>abyssal plain</a:t>
            </a:r>
          </a:p>
        </p:txBody>
      </p:sp>
      <p:sp>
        <p:nvSpPr>
          <p:cNvPr id="195" name="Shape 19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t/>
            </a:r>
            <a:endParaRPr b="0" i="0" sz="4400" u="none" cap="none" strike="noStrike">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1000"/>
                                        <p:tgtEl>
                                          <p:spTgt spid="174"/>
                                        </p:tgtEl>
                                        <p:attrNameLst>
                                          <p:attrName>ppt_w</p:attrName>
                                        </p:attrNameLst>
                                      </p:cBhvr>
                                      <p:tavLst>
                                        <p:tav fmla="" tm="0">
                                          <p:val>
                                            <p:strVal val="0"/>
                                          </p:val>
                                        </p:tav>
                                        <p:tav fmla="" tm="100000">
                                          <p:val>
                                            <p:strVal val="#ppt_w"/>
                                          </p:val>
                                        </p:tav>
                                      </p:tavLst>
                                    </p:anim>
                                    <p:anim calcmode="lin" valueType="num">
                                      <p:cBhvr additive="base">
                                        <p:cTn dur="1000"/>
                                        <p:tgtEl>
                                          <p:spTgt spid="174"/>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1000"/>
                                        <p:tgtEl>
                                          <p:spTgt spid="187"/>
                                        </p:tgtEl>
                                        <p:attrNameLst>
                                          <p:attrName>ppt_w</p:attrName>
                                        </p:attrNameLst>
                                      </p:cBhvr>
                                      <p:tavLst>
                                        <p:tav fmla="" tm="0">
                                          <p:val>
                                            <p:strVal val="0"/>
                                          </p:val>
                                        </p:tav>
                                        <p:tav fmla="" tm="100000">
                                          <p:val>
                                            <p:strVal val="#ppt_w"/>
                                          </p:val>
                                        </p:tav>
                                      </p:tavLst>
                                    </p:anim>
                                    <p:anim calcmode="lin" valueType="num">
                                      <p:cBhvr additive="base">
                                        <p:cTn dur="1000"/>
                                        <p:tgtEl>
                                          <p:spTgt spid="187"/>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1000"/>
                                        <p:tgtEl>
                                          <p:spTgt spid="194"/>
                                        </p:tgtEl>
                                        <p:attrNameLst>
                                          <p:attrName>ppt_w</p:attrName>
                                        </p:attrNameLst>
                                      </p:cBhvr>
                                      <p:tavLst>
                                        <p:tav fmla="" tm="0">
                                          <p:val>
                                            <p:strVal val="0"/>
                                          </p:val>
                                        </p:tav>
                                        <p:tav fmla="" tm="100000">
                                          <p:val>
                                            <p:strVal val="#ppt_w"/>
                                          </p:val>
                                        </p:tav>
                                      </p:tavLst>
                                    </p:anim>
                                    <p:anim calcmode="lin" valueType="num">
                                      <p:cBhvr additive="base">
                                        <p:cTn dur="1000"/>
                                        <p:tgtEl>
                                          <p:spTgt spid="19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pic>
        <p:nvPicPr>
          <p:cNvPr descr="P4_UCC05_L1_pg206" id="200" name="Shape 200"/>
          <p:cNvPicPr preferRelativeResize="0"/>
          <p:nvPr/>
        </p:nvPicPr>
        <p:blipFill rotWithShape="1">
          <a:blip r:embed="rId3">
            <a:alphaModFix/>
          </a:blip>
          <a:srcRect b="0" l="0" r="0" t="0"/>
          <a:stretch/>
        </p:blipFill>
        <p:spPr>
          <a:xfrm>
            <a:off x="1586" y="1905000"/>
            <a:ext cx="9142411" cy="4190999"/>
          </a:xfrm>
          <a:prstGeom prst="rect">
            <a:avLst/>
          </a:prstGeom>
          <a:noFill/>
          <a:ln>
            <a:noFill/>
          </a:ln>
        </p:spPr>
      </p:pic>
      <p:sp>
        <p:nvSpPr>
          <p:cNvPr id="201" name="Shape 201"/>
          <p:cNvSpPr txBox="1"/>
          <p:nvPr/>
        </p:nvSpPr>
        <p:spPr>
          <a:xfrm>
            <a:off x="1600200" y="304800"/>
            <a:ext cx="6248399" cy="11906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3600" u="none">
                <a:solidFill>
                  <a:schemeClr val="dk1"/>
                </a:solidFill>
                <a:latin typeface="Arial"/>
                <a:ea typeface="Arial"/>
                <a:cs typeface="Arial"/>
                <a:sym typeface="Arial"/>
              </a:rPr>
              <a:t>Can you name the landforms of the ocean floor?</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000" u="none" cap="none" strike="noStrike">
                <a:solidFill>
                  <a:schemeClr val="dk2"/>
                </a:solidFill>
                <a:latin typeface="Arial"/>
                <a:ea typeface="Arial"/>
                <a:cs typeface="Arial"/>
                <a:sym typeface="Arial"/>
              </a:rPr>
              <a:t>What Can You Find Down There?</a:t>
            </a:r>
          </a:p>
        </p:txBody>
      </p:sp>
      <p:sp>
        <p:nvSpPr>
          <p:cNvPr id="94" name="Shape 94"/>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The ocean floor contains all of the geographic features that can be found on the continents: Mountains, volcanoes, plains, valleys, and canyons.</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These underwater landforms are many times taller, deeper, longer, and wider than those on dry land.</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457200" y="-152400"/>
            <a:ext cx="8229600" cy="141763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Continental Shelf</a:t>
            </a:r>
          </a:p>
        </p:txBody>
      </p:sp>
      <p:sp>
        <p:nvSpPr>
          <p:cNvPr id="100" name="Shape 100"/>
          <p:cNvSpPr txBox="1"/>
          <p:nvPr>
            <p:ph idx="1" type="body"/>
          </p:nvPr>
        </p:nvSpPr>
        <p:spPr>
          <a:xfrm>
            <a:off x="457200" y="914400"/>
            <a:ext cx="8229600" cy="5486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The edges of the continents slopes down from the shore into the ocean.</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The part of the continent located under the water is known as the </a:t>
            </a:r>
            <a:r>
              <a:rPr b="0" i="1" lang="en-US" sz="3200" u="none" cap="none" strike="noStrike">
                <a:solidFill>
                  <a:schemeClr val="dk1"/>
                </a:solidFill>
                <a:latin typeface="Arial"/>
                <a:ea typeface="Arial"/>
                <a:cs typeface="Arial"/>
                <a:sym typeface="Arial"/>
              </a:rPr>
              <a:t>continental shelf.</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The width of the continental shelf varies around the edges of the continents.</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In some places, the continental shelf is fairly shallow and in </a:t>
            </a:r>
          </a:p>
          <a:p>
            <a:pPr indent="-342900" lvl="0" marL="342900" marR="0" rtl="0" algn="l">
              <a:lnSpc>
                <a:spcPct val="100000"/>
              </a:lnSpc>
              <a:spcBef>
                <a:spcPts val="64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	other places it </a:t>
            </a:r>
          </a:p>
          <a:p>
            <a:pPr indent="-342900" lvl="0" marL="342900" marR="0" rtl="0" algn="l">
              <a:lnSpc>
                <a:spcPct val="100000"/>
              </a:lnSpc>
              <a:spcBef>
                <a:spcPts val="64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	becomes very deep.</a:t>
            </a:r>
          </a:p>
        </p:txBody>
      </p:sp>
      <p:pic>
        <p:nvPicPr>
          <p:cNvPr descr="CONTINENTAL%20SHELF" id="101" name="Shape 101"/>
          <p:cNvPicPr preferRelativeResize="0"/>
          <p:nvPr/>
        </p:nvPicPr>
        <p:blipFill rotWithShape="1">
          <a:blip r:embed="rId3">
            <a:alphaModFix/>
          </a:blip>
          <a:srcRect b="0" l="0" r="0" t="0"/>
          <a:stretch/>
        </p:blipFill>
        <p:spPr>
          <a:xfrm>
            <a:off x="5181600" y="4572000"/>
            <a:ext cx="3733800" cy="2184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457200" y="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Continental Slope</a:t>
            </a:r>
          </a:p>
        </p:txBody>
      </p:sp>
      <p:sp>
        <p:nvSpPr>
          <p:cNvPr id="107" name="Shape 107"/>
          <p:cNvSpPr txBox="1"/>
          <p:nvPr>
            <p:ph idx="1" type="body"/>
          </p:nvPr>
        </p:nvSpPr>
        <p:spPr>
          <a:xfrm>
            <a:off x="533400" y="838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The steep slope where the continental shelf drops to the bottom of the ocean floor is called the </a:t>
            </a:r>
            <a:r>
              <a:rPr b="0" i="1" lang="en-US" sz="3200" u="none" cap="none" strike="noStrike">
                <a:solidFill>
                  <a:schemeClr val="dk1"/>
                </a:solidFill>
                <a:latin typeface="Arial"/>
                <a:ea typeface="Arial"/>
                <a:cs typeface="Arial"/>
                <a:sym typeface="Arial"/>
              </a:rPr>
              <a:t>continental slope.</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The ocean becomes very deep here.</a:t>
            </a:r>
          </a:p>
        </p:txBody>
      </p:sp>
      <p:pic>
        <p:nvPicPr>
          <p:cNvPr descr="continental_slope" id="108" name="Shape 108"/>
          <p:cNvPicPr preferRelativeResize="0"/>
          <p:nvPr/>
        </p:nvPicPr>
        <p:blipFill rotWithShape="1">
          <a:blip r:embed="rId3">
            <a:alphaModFix/>
          </a:blip>
          <a:srcRect b="0" l="0" r="0" t="0"/>
          <a:stretch/>
        </p:blipFill>
        <p:spPr>
          <a:xfrm>
            <a:off x="2438400" y="3086100"/>
            <a:ext cx="5029199" cy="3771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Mid-Ocean Ridge</a:t>
            </a:r>
          </a:p>
        </p:txBody>
      </p:sp>
      <p:sp>
        <p:nvSpPr>
          <p:cNvPr id="114" name="Shape 114"/>
          <p:cNvSpPr txBox="1"/>
          <p:nvPr>
            <p:ph idx="1" type="body"/>
          </p:nvPr>
        </p:nvSpPr>
        <p:spPr>
          <a:xfrm>
            <a:off x="457200" y="1066800"/>
            <a:ext cx="8229600" cy="30480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The largest mountain range on Earth.</a:t>
            </a:r>
          </a:p>
          <a:p>
            <a:pPr indent="-342900" lvl="0" marL="342900" marR="0" rtl="0" algn="l">
              <a:lnSpc>
                <a:spcPct val="90000"/>
              </a:lnSpc>
              <a:spcBef>
                <a:spcPts val="56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It divides the ocean floor into two parts.</a:t>
            </a:r>
          </a:p>
          <a:p>
            <a:pPr indent="-342900" lvl="0" marL="342900" marR="0" rtl="0" algn="l">
              <a:lnSpc>
                <a:spcPct val="90000"/>
              </a:lnSpc>
              <a:spcBef>
                <a:spcPts val="56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Made by volcanoes</a:t>
            </a:r>
          </a:p>
          <a:p>
            <a:pPr indent="-342900" lvl="0" marL="342900" marR="0" rtl="0" algn="l">
              <a:lnSpc>
                <a:spcPct val="90000"/>
              </a:lnSpc>
              <a:spcBef>
                <a:spcPts val="56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Those volcanic mountains that are not formed on the mid-ocean ridge (and do not break the surface of the ocean) are called </a:t>
            </a:r>
            <a:r>
              <a:rPr b="0" i="1" lang="en-US" sz="2800" u="none" cap="none" strike="noStrike">
                <a:solidFill>
                  <a:schemeClr val="dk1"/>
                </a:solidFill>
                <a:latin typeface="Arial"/>
                <a:ea typeface="Arial"/>
                <a:cs typeface="Arial"/>
                <a:sym typeface="Arial"/>
              </a:rPr>
              <a:t>seamounts</a:t>
            </a:r>
            <a:r>
              <a:rPr b="0" i="0" lang="en-US" sz="2800" u="none" cap="none" strike="noStrike">
                <a:solidFill>
                  <a:schemeClr val="dk1"/>
                </a:solidFill>
                <a:latin typeface="Arial"/>
                <a:ea typeface="Arial"/>
                <a:cs typeface="Arial"/>
                <a:sym typeface="Arial"/>
              </a:rPr>
              <a:t>.  See the next slide to view some!</a:t>
            </a:r>
          </a:p>
        </p:txBody>
      </p:sp>
      <p:pic>
        <p:nvPicPr>
          <p:cNvPr descr="mid ocean ridge" id="115" name="Shape 115"/>
          <p:cNvPicPr preferRelativeResize="0"/>
          <p:nvPr/>
        </p:nvPicPr>
        <p:blipFill rotWithShape="1">
          <a:blip r:embed="rId3">
            <a:alphaModFix/>
          </a:blip>
          <a:srcRect b="0" l="0" r="0" t="0"/>
          <a:stretch/>
        </p:blipFill>
        <p:spPr>
          <a:xfrm>
            <a:off x="2438400" y="4314825"/>
            <a:ext cx="4524374" cy="25431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119" name="Shape 119"/>
        <p:cNvGrpSpPr/>
        <p:nvPr/>
      </p:nvGrpSpPr>
      <p:grpSpPr>
        <a:xfrm>
          <a:off x="0" y="0"/>
          <a:ext cx="0" cy="0"/>
          <a:chOff x="0" y="0"/>
          <a:chExt cx="0" cy="0"/>
        </a:xfrm>
      </p:grpSpPr>
      <p:sp>
        <p:nvSpPr>
          <p:cNvPr id="120" name="Shape 12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Seamounts</a:t>
            </a:r>
          </a:p>
        </p:txBody>
      </p:sp>
      <p:cxnSp>
        <p:nvCxnSpPr>
          <p:cNvPr id="121" name="Shape 121"/>
          <p:cNvCxnSpPr/>
          <p:nvPr/>
        </p:nvCxnSpPr>
        <p:spPr>
          <a:xfrm flipH="1" rot="10800000">
            <a:off x="3048000" y="3962400"/>
            <a:ext cx="381000" cy="838199"/>
          </a:xfrm>
          <a:prstGeom prst="straightConnector1">
            <a:avLst/>
          </a:prstGeom>
          <a:noFill/>
          <a:ln cap="flat" cmpd="sng" w="9525">
            <a:solidFill>
              <a:schemeClr val="dk1"/>
            </a:solidFill>
            <a:prstDash val="solid"/>
            <a:miter/>
            <a:headEnd len="med" w="med" type="none"/>
            <a:tailEnd len="lg" w="lg" type="triangle"/>
          </a:ln>
        </p:spPr>
      </p:cxnSp>
      <p:cxnSp>
        <p:nvCxnSpPr>
          <p:cNvPr id="122" name="Shape 122"/>
          <p:cNvCxnSpPr/>
          <p:nvPr/>
        </p:nvCxnSpPr>
        <p:spPr>
          <a:xfrm rot="10800000">
            <a:off x="1676400" y="3733800"/>
            <a:ext cx="304799" cy="685799"/>
          </a:xfrm>
          <a:prstGeom prst="straightConnector1">
            <a:avLst/>
          </a:prstGeom>
          <a:noFill/>
          <a:ln cap="flat" cmpd="sng" w="9525">
            <a:solidFill>
              <a:schemeClr val="dk1"/>
            </a:solidFill>
            <a:prstDash val="solid"/>
            <a:miter/>
            <a:headEnd len="med" w="med" type="none"/>
            <a:tailEnd len="lg" w="lg" type="triangle"/>
          </a:ln>
        </p:spPr>
      </p:cxnSp>
      <p:cxnSp>
        <p:nvCxnSpPr>
          <p:cNvPr id="123" name="Shape 123"/>
          <p:cNvCxnSpPr/>
          <p:nvPr/>
        </p:nvCxnSpPr>
        <p:spPr>
          <a:xfrm>
            <a:off x="3429000" y="5105400"/>
            <a:ext cx="533399" cy="838199"/>
          </a:xfrm>
          <a:prstGeom prst="straightConnector1">
            <a:avLst/>
          </a:prstGeom>
          <a:noFill/>
          <a:ln cap="flat" cmpd="sng" w="9525">
            <a:solidFill>
              <a:schemeClr val="dk1"/>
            </a:solidFill>
            <a:prstDash val="solid"/>
            <a:miter/>
            <a:headEnd len="med" w="med" type="none"/>
            <a:tailEnd len="lg" w="lg" type="triangle"/>
          </a:ln>
        </p:spPr>
      </p:cxnSp>
      <p:cxnSp>
        <p:nvCxnSpPr>
          <p:cNvPr id="124" name="Shape 124"/>
          <p:cNvCxnSpPr/>
          <p:nvPr/>
        </p:nvCxnSpPr>
        <p:spPr>
          <a:xfrm flipH="1" rot="10800000">
            <a:off x="2286000" y="3733800"/>
            <a:ext cx="914400" cy="838199"/>
          </a:xfrm>
          <a:prstGeom prst="straightConnector1">
            <a:avLst/>
          </a:prstGeom>
          <a:noFill/>
          <a:ln cap="flat" cmpd="sng" w="9525">
            <a:solidFill>
              <a:schemeClr val="dk1"/>
            </a:solidFill>
            <a:prstDash val="solid"/>
            <a:miter/>
            <a:headEnd len="med" w="med" type="none"/>
            <a:tailEnd len="lg" w="lg" type="triangle"/>
          </a:ln>
        </p:spPr>
      </p:cxnSp>
      <p:sp>
        <p:nvSpPr>
          <p:cNvPr id="125" name="Shape 125"/>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Rift Zone</a:t>
            </a:r>
          </a:p>
        </p:txBody>
      </p:sp>
      <p:sp>
        <p:nvSpPr>
          <p:cNvPr id="131" name="Shape 131"/>
          <p:cNvSpPr txBox="1"/>
          <p:nvPr>
            <p:ph idx="1" type="body"/>
          </p:nvPr>
        </p:nvSpPr>
        <p:spPr>
          <a:xfrm>
            <a:off x="457200" y="1219200"/>
            <a:ext cx="8229600" cy="21335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In the center of the highest part of the mid-ocean ridge is a narrow trench called a </a:t>
            </a:r>
            <a:r>
              <a:rPr b="0" i="1" lang="en-US" sz="2800" u="none" cap="none" strike="noStrike">
                <a:solidFill>
                  <a:schemeClr val="dk1"/>
                </a:solidFill>
                <a:latin typeface="Arial"/>
                <a:ea typeface="Arial"/>
                <a:cs typeface="Arial"/>
                <a:sym typeface="Arial"/>
              </a:rPr>
              <a:t>rift.</a:t>
            </a:r>
          </a:p>
          <a:p>
            <a:pPr indent="-342900" lvl="0" marL="342900" marR="0" rtl="0" algn="l">
              <a:lnSpc>
                <a:spcPct val="90000"/>
              </a:lnSpc>
              <a:spcBef>
                <a:spcPts val="56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Underwater volcanic activity that adds mountains to either side of the mid-ocean ridge occurs at the </a:t>
            </a:r>
            <a:r>
              <a:rPr b="0" i="1" lang="en-US" sz="2800" u="none" cap="none" strike="noStrike">
                <a:solidFill>
                  <a:schemeClr val="dk1"/>
                </a:solidFill>
                <a:latin typeface="Arial"/>
                <a:ea typeface="Arial"/>
                <a:cs typeface="Arial"/>
                <a:sym typeface="Arial"/>
              </a:rPr>
              <a:t>rift zone</a:t>
            </a:r>
            <a:r>
              <a:rPr b="0" i="0" lang="en-US" sz="2800" u="none" cap="none" strike="noStrike">
                <a:solidFill>
                  <a:schemeClr val="dk1"/>
                </a:solidFill>
                <a:latin typeface="Arial"/>
                <a:ea typeface="Arial"/>
                <a:cs typeface="Arial"/>
                <a:sym typeface="Arial"/>
              </a:rPr>
              <a:t>.</a:t>
            </a:r>
          </a:p>
        </p:txBody>
      </p:sp>
      <p:pic>
        <p:nvPicPr>
          <p:cNvPr descr="rift zone" id="132" name="Shape 132"/>
          <p:cNvPicPr preferRelativeResize="0"/>
          <p:nvPr/>
        </p:nvPicPr>
        <p:blipFill rotWithShape="1">
          <a:blip r:embed="rId3">
            <a:alphaModFix/>
          </a:blip>
          <a:srcRect b="0" l="0" r="0" t="0"/>
          <a:stretch/>
        </p:blipFill>
        <p:spPr>
          <a:xfrm>
            <a:off x="2438400" y="3432175"/>
            <a:ext cx="4038599" cy="34258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Trench</a:t>
            </a:r>
          </a:p>
        </p:txBody>
      </p:sp>
      <p:sp>
        <p:nvSpPr>
          <p:cNvPr id="138" name="Shape 138"/>
          <p:cNvSpPr txBox="1"/>
          <p:nvPr>
            <p:ph idx="1" type="body"/>
          </p:nvPr>
        </p:nvSpPr>
        <p:spPr>
          <a:xfrm>
            <a:off x="0" y="1219200"/>
            <a:ext cx="5943599" cy="52577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There are many steep-sided canyons and deep, narrow valleys in the bottom of the ocean.</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Ocean trenches are the deepest part of the ocean basin and are deeper than any valley found on land.</a:t>
            </a:r>
          </a:p>
        </p:txBody>
      </p:sp>
      <p:pic>
        <p:nvPicPr>
          <p:cNvPr descr="trench 1" id="139" name="Shape 139"/>
          <p:cNvPicPr preferRelativeResize="0"/>
          <p:nvPr/>
        </p:nvPicPr>
        <p:blipFill rotWithShape="1">
          <a:blip r:embed="rId3">
            <a:alphaModFix/>
          </a:blip>
          <a:srcRect b="0" l="0" r="0" t="0"/>
          <a:stretch/>
        </p:blipFill>
        <p:spPr>
          <a:xfrm>
            <a:off x="5562600" y="1371600"/>
            <a:ext cx="3522662" cy="4495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457200" y="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Ocean Basin</a:t>
            </a:r>
          </a:p>
        </p:txBody>
      </p:sp>
      <p:sp>
        <p:nvSpPr>
          <p:cNvPr id="145" name="Shape 145"/>
          <p:cNvSpPr txBox="1"/>
          <p:nvPr>
            <p:ph idx="1" type="body"/>
          </p:nvPr>
        </p:nvSpPr>
        <p:spPr>
          <a:xfrm>
            <a:off x="228600" y="990600"/>
            <a:ext cx="8610599" cy="5410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Located on either side of the mid-ocean ridge is the </a:t>
            </a:r>
            <a:r>
              <a:rPr b="0" i="1" lang="en-US" sz="3200" u="none" cap="none" strike="noStrike">
                <a:solidFill>
                  <a:schemeClr val="dk1"/>
                </a:solidFill>
                <a:latin typeface="Arial"/>
                <a:ea typeface="Arial"/>
                <a:cs typeface="Arial"/>
                <a:sym typeface="Arial"/>
              </a:rPr>
              <a:t>ocean basin.</a:t>
            </a:r>
            <a:r>
              <a:rPr b="0" i="0" lang="en-US" sz="3200" u="none" cap="none" strike="noStrike">
                <a:solidFill>
                  <a:schemeClr val="dk1"/>
                </a:solidFill>
                <a:latin typeface="Arial"/>
                <a:ea typeface="Arial"/>
                <a:cs typeface="Arial"/>
                <a:sym typeface="Arial"/>
              </a:rPr>
              <a:t>  </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It is made up of low hills and flat plains.</a:t>
            </a: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Arial"/>
              <a:ea typeface="Arial"/>
              <a:cs typeface="Arial"/>
              <a:sym typeface="Arial"/>
            </a:endParaRPr>
          </a:p>
        </p:txBody>
      </p:sp>
      <p:pic>
        <p:nvPicPr>
          <p:cNvPr descr="P3_UCC05_L1_pg196" id="146" name="Shape 146"/>
          <p:cNvPicPr preferRelativeResize="0"/>
          <p:nvPr/>
        </p:nvPicPr>
        <p:blipFill rotWithShape="1">
          <a:blip r:embed="rId3">
            <a:alphaModFix/>
          </a:blip>
          <a:srcRect b="0" l="0" r="0" t="0"/>
          <a:stretch/>
        </p:blipFill>
        <p:spPr>
          <a:xfrm>
            <a:off x="838200" y="2716211"/>
            <a:ext cx="7315200" cy="4141787"/>
          </a:xfrm>
          <a:prstGeom prst="rect">
            <a:avLst/>
          </a:prstGeom>
          <a:noFill/>
          <a:ln cap="flat" cmpd="sng" w="9525">
            <a:solidFill>
              <a:srgbClr val="0066CC"/>
            </a:solidFill>
            <a:prstDash val="solid"/>
            <a:miter/>
            <a:headEnd len="med" w="med" type="none"/>
            <a:tailEnd len="med" w="med"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2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