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7" r:id="rId6"/>
    <p:sldId id="259" r:id="rId7"/>
    <p:sldId id="263" r:id="rId8"/>
    <p:sldId id="260" r:id="rId9"/>
    <p:sldId id="269" r:id="rId10"/>
    <p:sldId id="270" r:id="rId11"/>
    <p:sldId id="268" r:id="rId12"/>
    <p:sldId id="271" r:id="rId13"/>
    <p:sldId id="272" r:id="rId14"/>
    <p:sldId id="275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 varScale="1"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D604-69EE-4F27-A25E-CA9913D50377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F6D38-3CDC-4BBC-AD5C-C010297C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6D38-3CDC-4BBC-AD5C-C010297C69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B22E-70DF-41DD-99B4-548D697632AB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35BFC-3B43-4DB3-91DE-0B13638B8D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FC8B-25A7-47AB-B3B8-4B009FABF9B7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F89E-C6F3-43C9-8BE5-CED45F101E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A61E-9769-4C8C-9EBA-B034E99BBBEC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3B04-C2EF-4697-9D21-D7395F37A6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2812-95D6-489F-B876-1CB40053F528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F3ED-8E89-4668-B029-B00CCFE8B5B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C3BE-A7E7-4DD6-B27D-9D57B876FAD1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CC59-3BEA-4D51-B1F8-E0FD6D847F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AD9D-146C-4820-BDE7-C5ED634CF93B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CC68-B061-451D-95A4-C5B6288B66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D3D6-EED4-40FC-AF3F-D7E845F3C5E1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1F3F-992F-4663-869C-1D82071F8E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4BA6-0F55-4602-A368-B5C694D87777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C54B-5C0B-4BC8-9A10-6162FE07EA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6433-653C-4753-B96A-7EF2CF632FF7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33E4-5E58-4D2B-88C6-776F575BC3D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3724-7BB7-4D4F-A203-B695C01B42C8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2A94-11AD-480A-AF31-7E9E5E6588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2B8D-9916-40FB-B2DE-E40EBD4F7FDF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D906-6358-4B18-8791-092CE13C04E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3D3257-7BD4-480F-8880-A850B442C719}" type="datetimeFigureOut">
              <a:rPr lang="fr-FR"/>
              <a:pPr>
                <a:defRPr/>
              </a:pPr>
              <a:t>12/11/2012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9C6871-9E5D-42E1-AD7E-E5D1F38E62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4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352800" y="3962400"/>
            <a:ext cx="5053013" cy="1165225"/>
          </a:xfrm>
        </p:spPr>
        <p:txBody>
          <a:bodyPr/>
          <a:lstStyle/>
          <a:p>
            <a:pPr algn="l"/>
            <a:r>
              <a:rPr lang="fr-CA" sz="3600" dirty="0" smtClean="0">
                <a:solidFill>
                  <a:srgbClr val="265F00"/>
                </a:solidFill>
                <a:latin typeface="Georgia" pitchFamily="18" charset="0"/>
              </a:rPr>
              <a:t>Pioneer </a:t>
            </a:r>
            <a:r>
              <a:rPr lang="fr-CA" sz="3600" dirty="0" err="1" smtClean="0">
                <a:solidFill>
                  <a:srgbClr val="265F00"/>
                </a:solidFill>
                <a:latin typeface="Georgia" pitchFamily="18" charset="0"/>
              </a:rPr>
              <a:t>Schools</a:t>
            </a:r>
            <a:endParaRPr lang="fr-CA" sz="3600" dirty="0" smtClean="0">
              <a:solidFill>
                <a:srgbClr val="265F00"/>
              </a:solidFill>
              <a:latin typeface="Georgia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429000" y="4876800"/>
            <a:ext cx="4789488" cy="1295400"/>
          </a:xfrm>
        </p:spPr>
        <p:txBody>
          <a:bodyPr/>
          <a:lstStyle/>
          <a:p>
            <a:pPr algn="l"/>
            <a:r>
              <a:rPr lang="fr-CA" sz="2400" dirty="0" smtClean="0">
                <a:solidFill>
                  <a:srgbClr val="265F00"/>
                </a:solidFill>
                <a:latin typeface="Georgia" pitchFamily="18" charset="0"/>
              </a:rPr>
              <a:t>5th Grade CCCM Unit 3</a:t>
            </a:r>
          </a:p>
          <a:p>
            <a:pPr algn="l"/>
            <a:r>
              <a:rPr lang="fr-CA" sz="1600" dirty="0" smtClean="0">
                <a:solidFill>
                  <a:srgbClr val="265F00"/>
                </a:solidFill>
                <a:latin typeface="Georgia" pitchFamily="18" charset="0"/>
              </a:rPr>
              <a:t>Mrs. </a:t>
            </a:r>
            <a:r>
              <a:rPr lang="fr-CA" sz="1600" dirty="0" err="1" smtClean="0">
                <a:solidFill>
                  <a:srgbClr val="265F00"/>
                </a:solidFill>
                <a:latin typeface="Georgia" pitchFamily="18" charset="0"/>
              </a:rPr>
              <a:t>Harp’s</a:t>
            </a:r>
            <a:r>
              <a:rPr lang="fr-CA" sz="1600" dirty="0" smtClean="0">
                <a:solidFill>
                  <a:srgbClr val="265F00"/>
                </a:solidFill>
                <a:latin typeface="Georgia" pitchFamily="18" charset="0"/>
              </a:rPr>
              <a:t> Class</a:t>
            </a:r>
          </a:p>
          <a:p>
            <a:pPr algn="l"/>
            <a:r>
              <a:rPr lang="fr-CA" sz="1600" dirty="0" smtClean="0">
                <a:solidFill>
                  <a:srgbClr val="265F00"/>
                </a:solidFill>
                <a:latin typeface="Georgia" pitchFamily="18" charset="0"/>
              </a:rPr>
              <a:t>Lowell </a:t>
            </a:r>
            <a:r>
              <a:rPr lang="fr-CA" sz="1600" dirty="0" err="1" smtClean="0">
                <a:solidFill>
                  <a:srgbClr val="265F00"/>
                </a:solidFill>
                <a:latin typeface="Georgia" pitchFamily="18" charset="0"/>
              </a:rPr>
              <a:t>Elementary</a:t>
            </a:r>
            <a:r>
              <a:rPr lang="fr-CA" sz="1600" dirty="0" smtClean="0">
                <a:solidFill>
                  <a:srgbClr val="265F00"/>
                </a:solidFill>
                <a:latin typeface="Georgia" pitchFamily="18" charset="0"/>
              </a:rPr>
              <a:t>, Rogers AR</a:t>
            </a:r>
          </a:p>
          <a:p>
            <a:pPr algn="l"/>
            <a:r>
              <a:rPr lang="fr-CA" sz="1600" dirty="0" err="1" smtClean="0">
                <a:solidFill>
                  <a:srgbClr val="265F00"/>
                </a:solidFill>
                <a:latin typeface="Georgia" pitchFamily="18" charset="0"/>
              </a:rPr>
              <a:t>November</a:t>
            </a:r>
            <a:r>
              <a:rPr lang="fr-CA" sz="1600" dirty="0" smtClean="0">
                <a:solidFill>
                  <a:srgbClr val="265F00"/>
                </a:solidFill>
                <a:latin typeface="Georgia" pitchFamily="18" charset="0"/>
              </a:rPr>
              <a:t> 9, 2012</a:t>
            </a:r>
          </a:p>
        </p:txBody>
      </p:sp>
      <p:pic>
        <p:nvPicPr>
          <p:cNvPr id="5" name="Picture 4" descr="Q:\DCIM\108NIKON\DSCN8795.JPG"/>
          <p:cNvPicPr>
            <a:picLocks noChangeAspect="1" noChangeArrowheads="1"/>
          </p:cNvPicPr>
          <p:nvPr/>
        </p:nvPicPr>
        <p:blipFill>
          <a:blip r:embed="rId4" cstate="print"/>
          <a:srcRect t="11029"/>
          <a:stretch>
            <a:fillRect/>
          </a:stretch>
        </p:blipFill>
        <p:spPr bwMode="auto">
          <a:xfrm>
            <a:off x="5410200" y="609600"/>
            <a:ext cx="289056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t2.gstatic.com/images?q=tbn:ANd9GcQNN7GP_7IuTNuGD-Zih_FHO_6DA8e3R8DieUbWtFSNnsRMsmsqEpYlZyaj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8457" y="2069042"/>
            <a:ext cx="1641422" cy="193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265F00"/>
                </a:solidFill>
              </a:rPr>
              <a:t>New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5F00"/>
                </a:solidFill>
                <a:latin typeface="+mn-lt"/>
              </a:rPr>
              <a:t>Mrs. Harp explained that the students would read an excerpt from </a:t>
            </a:r>
            <a:r>
              <a:rPr lang="en-US" sz="2400" u="sng" dirty="0" smtClean="0">
                <a:solidFill>
                  <a:srgbClr val="265F00"/>
                </a:solidFill>
                <a:latin typeface="+mn-lt"/>
              </a:rPr>
              <a:t>Pioneer Sampler</a:t>
            </a:r>
            <a:r>
              <a:rPr lang="en-US" sz="2400" dirty="0" smtClean="0">
                <a:solidFill>
                  <a:srgbClr val="265F00"/>
                </a:solidFill>
                <a:latin typeface="+mn-lt"/>
              </a:rPr>
              <a:t> that addressed schools.  She wanted them to take notes as they read.   They would use their notes to compare and contrast pioneer schools to their school.</a:t>
            </a:r>
            <a:endParaRPr lang="en-US" sz="2400" dirty="0">
              <a:solidFill>
                <a:srgbClr val="265F00"/>
              </a:solidFill>
              <a:latin typeface="+mn-lt"/>
            </a:endParaRPr>
          </a:p>
        </p:txBody>
      </p:sp>
      <p:pic>
        <p:nvPicPr>
          <p:cNvPr id="20482" name="Picture 2" descr="E:\DCIM\108NIKON\DSCN8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4489704" cy="336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E:\DCIM\108NIKON\DSCN8758.JPG"/>
          <p:cNvPicPr>
            <a:picLocks noChangeAspect="1" noChangeArrowheads="1"/>
          </p:cNvPicPr>
          <p:nvPr/>
        </p:nvPicPr>
        <p:blipFill>
          <a:blip r:embed="rId4" cstate="print"/>
          <a:srcRect t="6667" b="2222"/>
          <a:stretch>
            <a:fillRect/>
          </a:stretch>
        </p:blipFill>
        <p:spPr bwMode="auto">
          <a:xfrm>
            <a:off x="5562600" y="2819400"/>
            <a:ext cx="2844955" cy="345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t2.gstatic.com/images?q=tbn:ANd9GcQNN7GP_7IuTNuGD-Zih_FHO_6DA8e3R8DieUbWtFSNnsRMsmsqEpYlZyaj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029200"/>
            <a:ext cx="1371600" cy="161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:\DCIM\108NIKON\DSCN8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02895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E:\DCIM\108NIKON\DSCN8774.JPG"/>
          <p:cNvPicPr>
            <a:picLocks noChangeAspect="1" noChangeArrowheads="1"/>
          </p:cNvPicPr>
          <p:nvPr/>
        </p:nvPicPr>
        <p:blipFill>
          <a:blip r:embed="rId4" cstate="print"/>
          <a:srcRect l="12963" t="7778" r="14444" b="17778"/>
          <a:stretch>
            <a:fillRect/>
          </a:stretch>
        </p:blipFill>
        <p:spPr bwMode="auto">
          <a:xfrm>
            <a:off x="5791200" y="4114800"/>
            <a:ext cx="1875430" cy="25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E:\DCIM\108NIKON\DSCN8765.JPG"/>
          <p:cNvPicPr>
            <a:picLocks noChangeAspect="1" noChangeArrowheads="1"/>
          </p:cNvPicPr>
          <p:nvPr/>
        </p:nvPicPr>
        <p:blipFill>
          <a:blip r:embed="rId5" cstate="print"/>
          <a:srcRect l="10000" t="20000"/>
          <a:stretch>
            <a:fillRect/>
          </a:stretch>
        </p:blipFill>
        <p:spPr bwMode="auto">
          <a:xfrm>
            <a:off x="3657600" y="1295400"/>
            <a:ext cx="2093119" cy="248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265F00"/>
                </a:solidFill>
              </a:rPr>
              <a:t>Students</a:t>
            </a:r>
            <a:r>
              <a:rPr lang="fr-CA" sz="3600" dirty="0" smtClean="0">
                <a:solidFill>
                  <a:srgbClr val="265F00"/>
                </a:solidFill>
              </a:rPr>
              <a:t> </a:t>
            </a:r>
            <a:r>
              <a:rPr lang="fr-CA" sz="3600" dirty="0" err="1" smtClean="0">
                <a:solidFill>
                  <a:srgbClr val="265F00"/>
                </a:solidFill>
              </a:rPr>
              <a:t>read</a:t>
            </a:r>
            <a:r>
              <a:rPr lang="fr-CA" sz="3600" dirty="0" smtClean="0">
                <a:solidFill>
                  <a:srgbClr val="265F00"/>
                </a:solidFill>
              </a:rPr>
              <a:t> and </a:t>
            </a:r>
            <a:r>
              <a:rPr lang="fr-CA" sz="3600" dirty="0" err="1" smtClean="0">
                <a:solidFill>
                  <a:srgbClr val="265F00"/>
                </a:solidFill>
              </a:rPr>
              <a:t>took</a:t>
            </a:r>
            <a:r>
              <a:rPr lang="fr-CA" sz="3600" dirty="0" smtClean="0">
                <a:solidFill>
                  <a:srgbClr val="265F00"/>
                </a:solidFill>
              </a:rPr>
              <a:t> notes.</a:t>
            </a:r>
          </a:p>
        </p:txBody>
      </p:sp>
      <p:pic>
        <p:nvPicPr>
          <p:cNvPr id="18438" name="Picture 6" descr="E:\DCIM\108NIKON\DSCN8775.JPG"/>
          <p:cNvPicPr>
            <a:picLocks noChangeAspect="1" noChangeArrowheads="1"/>
          </p:cNvPicPr>
          <p:nvPr/>
        </p:nvPicPr>
        <p:blipFill>
          <a:blip r:embed="rId6" cstate="print"/>
          <a:srcRect l="18889" t="12222" r="4074" b="30000"/>
          <a:stretch>
            <a:fillRect/>
          </a:stretch>
        </p:blipFill>
        <p:spPr bwMode="auto">
          <a:xfrm>
            <a:off x="6019800" y="16764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7" descr="E:\DCIM\108NIKON\DSCN87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886200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38200" y="6324600"/>
            <a:ext cx="358140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(3) Summarizing and Note Taking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265F00"/>
                </a:solidFill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295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5F00"/>
                </a:solidFill>
                <a:latin typeface="+mn-lt"/>
              </a:rPr>
              <a:t>The students used  the information from their notes to compare pioneer schools to their own school.</a:t>
            </a:r>
            <a:endParaRPr lang="en-US" sz="2400" dirty="0">
              <a:solidFill>
                <a:srgbClr val="265F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286000"/>
            <a:ext cx="3886200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65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Comparing: describing how things are the same and different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 find the items to compare</a:t>
            </a:r>
          </a:p>
          <a:p>
            <a:pPr marL="342900" indent="-342900">
              <a:buAutoNum type="arabicPeriod"/>
            </a:pPr>
            <a:r>
              <a:rPr lang="en-US" dirty="0" smtClean="0"/>
              <a:t>I choose features to compare the items</a:t>
            </a:r>
          </a:p>
          <a:p>
            <a:pPr marL="342900" indent="-342900">
              <a:buAutoNum type="arabicPeriod"/>
            </a:pPr>
            <a:r>
              <a:rPr lang="en-US" dirty="0" smtClean="0"/>
              <a:t>I tell how the items are the same or different</a:t>
            </a:r>
          </a:p>
        </p:txBody>
      </p:sp>
      <p:pic>
        <p:nvPicPr>
          <p:cNvPr id="21506" name="Picture 2" descr="E:\DCIM\108NIKON\DSCN8767.JPG"/>
          <p:cNvPicPr>
            <a:picLocks noChangeAspect="1" noChangeArrowheads="1"/>
          </p:cNvPicPr>
          <p:nvPr/>
        </p:nvPicPr>
        <p:blipFill>
          <a:blip r:embed="rId3" cstate="print"/>
          <a:srcRect t="8824" b="4412"/>
          <a:stretch>
            <a:fillRect/>
          </a:stretch>
        </p:blipFill>
        <p:spPr bwMode="auto">
          <a:xfrm>
            <a:off x="4724400" y="2286000"/>
            <a:ext cx="3622729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90600" y="4572000"/>
            <a:ext cx="35814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(2) Identifying Similarities and Differences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CIM\108NIKON\DSCN8784.JPG"/>
          <p:cNvPicPr>
            <a:picLocks noChangeAspect="1" noChangeArrowheads="1"/>
          </p:cNvPicPr>
          <p:nvPr/>
        </p:nvPicPr>
        <p:blipFill>
          <a:blip r:embed="rId3" cstate="print"/>
          <a:srcRect l="9766" t="14193"/>
          <a:stretch>
            <a:fillRect/>
          </a:stretch>
        </p:blipFill>
        <p:spPr bwMode="auto">
          <a:xfrm>
            <a:off x="304800" y="228600"/>
            <a:ext cx="384630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E:\DCIM\108NIKON\DSCN8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04800"/>
            <a:ext cx="3832352" cy="2874264"/>
          </a:xfrm>
          <a:prstGeom prst="rect">
            <a:avLst/>
          </a:prstGeom>
          <a:noFill/>
        </p:spPr>
      </p:pic>
      <p:pic>
        <p:nvPicPr>
          <p:cNvPr id="1029" name="Picture 5" descr="E:\DCIM\108NIKON\DSCN8788.JPG"/>
          <p:cNvPicPr>
            <a:picLocks noChangeAspect="1" noChangeArrowheads="1"/>
          </p:cNvPicPr>
          <p:nvPr/>
        </p:nvPicPr>
        <p:blipFill>
          <a:blip r:embed="rId5" cstate="print"/>
          <a:srcRect l="15926" t="14444" r="11481" b="11111"/>
          <a:stretch>
            <a:fillRect/>
          </a:stretch>
        </p:blipFill>
        <p:spPr bwMode="auto">
          <a:xfrm>
            <a:off x="6248400" y="2286000"/>
            <a:ext cx="261923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E:\DCIM\108NIKON\DSCN87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133600"/>
            <a:ext cx="3181350" cy="42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265F00"/>
                </a:solidFill>
              </a:rPr>
              <a:t>Mrs. Harp let the students select the features to compare and the format they wanted to use.</a:t>
            </a:r>
            <a:endParaRPr lang="en-US" dirty="0">
              <a:solidFill>
                <a:srgbClr val="265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648200"/>
            <a:ext cx="3886200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65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Comparing: describing how things are the same and different</a:t>
            </a:r>
          </a:p>
          <a:p>
            <a:pPr marL="342900" indent="-342900">
              <a:buAutoNum type="arabicPeriod"/>
            </a:pPr>
            <a:r>
              <a:rPr lang="en-US" dirty="0" smtClean="0"/>
              <a:t>I find the items to compare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 choose features to compare the items</a:t>
            </a:r>
          </a:p>
          <a:p>
            <a:pPr marL="342900" indent="-342900">
              <a:buAutoNum type="arabicPeriod"/>
            </a:pPr>
            <a:r>
              <a:rPr lang="en-US" dirty="0" smtClean="0"/>
              <a:t>I tell how the items are the same or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828800" y="2743200"/>
            <a:ext cx="266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/>
            <a:r>
              <a:rPr lang="en-US" sz="2400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Mrs. Harp scored students performance of the standards while they worked.</a:t>
            </a:r>
            <a:endParaRPr lang="en-US" sz="2400" dirty="0">
              <a:solidFill>
                <a:srgbClr val="265F00"/>
              </a:solidFill>
              <a:latin typeface="+mn-lt"/>
              <a:cs typeface="Times" pitchFamily="18" charset="0"/>
            </a:endParaRPr>
          </a:p>
        </p:txBody>
      </p:sp>
      <p:pic>
        <p:nvPicPr>
          <p:cNvPr id="1026" name="Picture 2" descr="E:\DCIM\108NIKON\DSCN8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095750" cy="546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265F00"/>
                </a:solidFill>
                <a:latin typeface="+mn-lt"/>
              </a:rPr>
              <a:t>The students returned to the carpet and shared some of the similarities and differences they discovered.</a:t>
            </a:r>
            <a:endParaRPr lang="en-US" sz="2400" dirty="0">
              <a:solidFill>
                <a:srgbClr val="265F00"/>
              </a:solidFill>
              <a:latin typeface="+mn-lt"/>
            </a:endParaRPr>
          </a:p>
        </p:txBody>
      </p:sp>
      <p:pic>
        <p:nvPicPr>
          <p:cNvPr id="2050" name="Picture 2" descr="E:\DCIM\108NIKON\DSCN8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76400"/>
            <a:ext cx="6242304" cy="468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4800" y="3962400"/>
            <a:ext cx="3886200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65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Comparing: describing how things are the same and different</a:t>
            </a:r>
          </a:p>
          <a:p>
            <a:pPr marL="342900" indent="-342900">
              <a:buAutoNum type="arabicPeriod"/>
            </a:pPr>
            <a:r>
              <a:rPr lang="en-US" dirty="0" smtClean="0"/>
              <a:t>I find the items to compare</a:t>
            </a:r>
          </a:p>
          <a:p>
            <a:pPr marL="342900" indent="-342900">
              <a:buAutoNum type="arabicPeriod"/>
            </a:pPr>
            <a:r>
              <a:rPr lang="en-US" dirty="0" smtClean="0"/>
              <a:t>I choose features to compare the items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 tell how the items are the same or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65F00"/>
                </a:solidFill>
              </a:rPr>
              <a:t>Revisiting</a:t>
            </a:r>
            <a:r>
              <a:rPr lang="fr-CA" dirty="0" smtClean="0">
                <a:solidFill>
                  <a:srgbClr val="265F00"/>
                </a:solidFill>
              </a:rPr>
              <a:t> the Goal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5F00"/>
                </a:solidFill>
                <a:latin typeface="+mn-lt"/>
              </a:rPr>
              <a:t>Mrs. Harp asked the students to score their knowledge of the goal once again.</a:t>
            </a:r>
            <a:endParaRPr lang="en-US" sz="2400" dirty="0">
              <a:solidFill>
                <a:srgbClr val="265F00"/>
              </a:solidFill>
              <a:latin typeface="+mn-lt"/>
            </a:endParaRPr>
          </a:p>
        </p:txBody>
      </p:sp>
      <p:pic>
        <p:nvPicPr>
          <p:cNvPr id="3074" name="Picture 2" descr="E:\DCIM\108NIKON\DSCN8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E:\DCIM\108NIKON\DSCN8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05000"/>
            <a:ext cx="4848352" cy="363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86200" y="5791200"/>
            <a:ext cx="358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(8) Setting Objectives and Providing Feedback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685800" y="533400"/>
            <a:ext cx="7772400" cy="4031873"/>
            <a:chOff x="914400" y="1143000"/>
            <a:chExt cx="7772400" cy="4031873"/>
          </a:xfrm>
        </p:grpSpPr>
        <p:sp>
          <p:nvSpPr>
            <p:cNvPr id="11" name="Rectangle 10"/>
            <p:cNvSpPr/>
            <p:nvPr/>
          </p:nvSpPr>
          <p:spPr>
            <a:xfrm>
              <a:off x="1981200" y="1143000"/>
              <a:ext cx="670560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Comic Sans MS" pitchFamily="66" charset="0"/>
                </a:rPr>
                <a:t>Marzano</a:t>
              </a:r>
              <a:r>
                <a:rPr lang="en-US" sz="1600" dirty="0" smtClean="0">
                  <a:latin typeface="Comic Sans MS" pitchFamily="66" charset="0"/>
                </a:rPr>
                <a:t>, R. J., Pickering, D. J., &amp; Pollock, J. E. (2001). </a:t>
              </a:r>
              <a:r>
                <a:rPr lang="en-US" sz="1600" i="1" dirty="0" smtClean="0">
                  <a:latin typeface="Comic Sans MS" pitchFamily="66" charset="0"/>
                </a:rPr>
                <a:t>Classroom instruction that works: Research-based strategies for increasing student achievement. </a:t>
              </a:r>
              <a:r>
                <a:rPr lang="en-US" sz="1600" dirty="0" smtClean="0">
                  <a:latin typeface="Comic Sans MS" pitchFamily="66" charset="0"/>
                </a:rPr>
                <a:t>Alexandria, VA: Association for Supervision</a:t>
              </a:r>
              <a:r>
                <a:rPr lang="en-US" sz="1600" i="1" dirty="0" smtClean="0">
                  <a:latin typeface="Comic Sans MS" pitchFamily="66" charset="0"/>
                </a:rPr>
                <a:t> </a:t>
              </a:r>
              <a:r>
                <a:rPr lang="en-US" sz="1600" dirty="0" smtClean="0">
                  <a:latin typeface="Comic Sans MS" pitchFamily="66" charset="0"/>
                </a:rPr>
                <a:t>and Curriculum Development.</a:t>
              </a: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r>
                <a:rPr lang="en-US" sz="1600" dirty="0" smtClean="0">
                  <a:latin typeface="Comic Sans MS" pitchFamily="66" charset="0"/>
                </a:rPr>
                <a:t> </a:t>
              </a:r>
            </a:p>
            <a:p>
              <a:r>
                <a:rPr lang="en-US" sz="1600" dirty="0" smtClean="0">
                  <a:latin typeface="Comic Sans MS" pitchFamily="66" charset="0"/>
                </a:rPr>
                <a:t>Pollock, J. E. (2007). </a:t>
              </a:r>
              <a:r>
                <a:rPr lang="en-US" sz="1600" i="1" dirty="0" smtClean="0">
                  <a:latin typeface="Comic Sans MS" pitchFamily="66" charset="0"/>
                </a:rPr>
                <a:t>Improving student learning one teacher at a time. </a:t>
              </a:r>
              <a:r>
                <a:rPr lang="en-US" sz="1600" dirty="0" smtClean="0">
                  <a:latin typeface="Comic Sans MS" pitchFamily="66" charset="0"/>
                </a:rPr>
                <a:t>Alexandria, VA: Association for Supervision and Curriculum Development.</a:t>
              </a: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endParaRPr lang="en-US" sz="1600" dirty="0" smtClean="0">
                <a:latin typeface="Comic Sans MS" pitchFamily="66" charset="0"/>
              </a:endParaRPr>
            </a:p>
            <a:p>
              <a:r>
                <a:rPr lang="en-US" sz="1600" dirty="0" smtClean="0">
                  <a:latin typeface="Comic Sans MS" pitchFamily="66" charset="0"/>
                </a:rPr>
                <a:t> </a:t>
              </a:r>
            </a:p>
            <a:p>
              <a:r>
                <a:rPr lang="en-US" sz="1600" dirty="0" smtClean="0">
                  <a:latin typeface="Comic Sans MS" pitchFamily="66" charset="0"/>
                </a:rPr>
                <a:t>Pollock, J. E., &amp; Ford, Sharon M. (2009). </a:t>
              </a:r>
              <a:r>
                <a:rPr lang="en-US" sz="1600" i="1" dirty="0" smtClean="0">
                  <a:latin typeface="Comic Sans MS" pitchFamily="66" charset="0"/>
                </a:rPr>
                <a:t>Improving student learning one principal at a time. </a:t>
              </a:r>
              <a:r>
                <a:rPr lang="en-US" sz="1600" dirty="0" smtClean="0">
                  <a:latin typeface="Comic Sans MS" pitchFamily="66" charset="0"/>
                </a:rPr>
                <a:t>Alexandria, VA: Association for Supervision and Curriculum Development.</a:t>
              </a:r>
              <a:endParaRPr lang="en-US" sz="1600" dirty="0">
                <a:latin typeface="Comic Sans MS" pitchFamily="66" charset="0"/>
              </a:endParaRPr>
            </a:p>
          </p:txBody>
        </p:sp>
        <p:pic>
          <p:nvPicPr>
            <p:cNvPr id="12" name="Picture 2" descr="http://images.betterworldbooks.com/141/Improving-Student-Learning-One-Teacher-at-a-Time-Pollock-Jane-E-97814166052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438400"/>
              <a:ext cx="950534" cy="1225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4" descr="http://i43.tower.com/images/mm113091970/improving-student-learning-one-principal-time-sharon-m-ford-paperback-cover-a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886200"/>
              <a:ext cx="990600" cy="1272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http://www.mcrel.org/SuccessInSight/Portals/7/Classroom%20Instruction%20That%20Work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1143000"/>
              <a:ext cx="914400" cy="1152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973075" cy="125154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905000" y="5105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Pollock, J. E., Ford, Sharon M., &amp; Black, Margaret M. (2012). </a:t>
            </a:r>
            <a:r>
              <a:rPr lang="en-US" sz="1600" i="1" dirty="0" smtClean="0">
                <a:latin typeface="Comic Sans MS" pitchFamily="66" charset="0"/>
              </a:rPr>
              <a:t>Minding the Achievement Gap. </a:t>
            </a:r>
            <a:r>
              <a:rPr lang="en-US" sz="1600" dirty="0" smtClean="0">
                <a:latin typeface="Comic Sans MS" pitchFamily="66" charset="0"/>
              </a:rPr>
              <a:t>Alexandria, VA: Association for Supervision and Curriculum Development.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265F00"/>
                </a:solidFill>
              </a:rPr>
              <a:t>Unit </a:t>
            </a:r>
            <a:r>
              <a:rPr lang="en-US" dirty="0" smtClean="0">
                <a:solidFill>
                  <a:srgbClr val="265F00"/>
                </a:solidFill>
              </a:rPr>
              <a:t>Preparation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143000"/>
            <a:ext cx="4953000" cy="5105400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265F00"/>
                </a:solidFill>
                <a:latin typeface="+mj-lt"/>
                <a:cs typeface="Times" pitchFamily="18" charset="0"/>
              </a:rPr>
              <a:t>Prior to beginning Unit 3, Mrs. Harp did the following</a:t>
            </a:r>
            <a:r>
              <a:rPr lang="en-US" sz="1600" dirty="0" smtClean="0">
                <a:solidFill>
                  <a:srgbClr val="265F00"/>
                </a:solidFill>
                <a:latin typeface="+mj-lt"/>
                <a:cs typeface="Times" pitchFamily="18" charset="0"/>
              </a:rPr>
              <a:t>:</a:t>
            </a:r>
          </a:p>
          <a:p>
            <a:pPr>
              <a:buAutoNum type="arabicPeriod"/>
            </a:pPr>
            <a:r>
              <a:rPr lang="en-US" sz="2000" dirty="0" smtClean="0">
                <a:solidFill>
                  <a:srgbClr val="265F00"/>
                </a:solidFill>
                <a:latin typeface="+mj-lt"/>
                <a:cs typeface="Times" pitchFamily="18" charset="0"/>
              </a:rPr>
              <a:t>Identified the standards to be taught- (she looked at the unit 3 pacing guide)</a:t>
            </a:r>
          </a:p>
          <a:p>
            <a:pPr>
              <a:buAutoNum type="arabicPeriod"/>
            </a:pPr>
            <a:r>
              <a:rPr lang="en-US" sz="2000" dirty="0" smtClean="0">
                <a:solidFill>
                  <a:srgbClr val="265F00"/>
                </a:solidFill>
                <a:latin typeface="+mj-lt"/>
                <a:cs typeface="Times" pitchFamily="18" charset="0"/>
              </a:rPr>
              <a:t>She asked herself-</a:t>
            </a:r>
          </a:p>
          <a:p>
            <a:pPr marL="800100" lvl="1" indent="-342900"/>
            <a:r>
              <a:rPr lang="en-US" sz="2000" dirty="0" smtClean="0">
                <a:solidFill>
                  <a:srgbClr val="265F00"/>
                </a:solidFill>
                <a:latin typeface="+mj-lt"/>
                <a:cs typeface="Times" pitchFamily="18" charset="0"/>
              </a:rPr>
              <a:t>“What will my students know and be able to do better at the end of this unit?”</a:t>
            </a:r>
          </a:p>
          <a:p>
            <a:r>
              <a:rPr lang="en-US" sz="2000" dirty="0" smtClean="0">
                <a:solidFill>
                  <a:srgbClr val="265F00"/>
                </a:solidFill>
                <a:latin typeface="+mj-lt"/>
                <a:cs typeface="Times" pitchFamily="18" charset="0"/>
              </a:rPr>
              <a:t>3.  She gathered and studied the resources in order to prepare the daily lessons.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2243129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4648200" y="2209800"/>
            <a:ext cx="1600200" cy="381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4495800"/>
            <a:ext cx="7080038" cy="2144875"/>
            <a:chOff x="1295400" y="4419600"/>
            <a:chExt cx="7080038" cy="2144875"/>
          </a:xfrm>
        </p:grpSpPr>
        <p:pic>
          <p:nvPicPr>
            <p:cNvPr id="7" name="Picture 6" descr="cover_image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4419600"/>
              <a:ext cx="831638" cy="13385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" name="Picture 7" descr="cover_image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4876800"/>
              <a:ext cx="906639" cy="133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ver_image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4600" y="4724400"/>
              <a:ext cx="906639" cy="133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cover_image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81400" y="4419600"/>
              <a:ext cx="1042106" cy="133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cover_image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00600" y="4495800"/>
              <a:ext cx="1337310" cy="111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cover_image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86400" y="4876800"/>
              <a:ext cx="1337310" cy="109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cover_image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9800" y="5181600"/>
              <a:ext cx="1337310" cy="109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over_image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29400" y="5486400"/>
              <a:ext cx="1214131" cy="107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http://t2.gstatic.com/images?q=tbn:ANd9GcQNN7GP_7IuTNuGD-Zih_FHO_6DA8e3R8DieUbWtFSNnsRMsmsqEpYlZyajl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10000" y="5257800"/>
              <a:ext cx="1098966" cy="1295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304800"/>
            <a:ext cx="5105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Plan Daily Lessons:</a:t>
            </a:r>
          </a:p>
          <a:p>
            <a:r>
              <a:rPr lang="en-US" sz="1600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Once Mrs. Harp had the big picture for the unit, she began planning daily lessons.</a:t>
            </a:r>
          </a:p>
          <a:p>
            <a:endParaRPr lang="en-US" sz="1600" dirty="0">
              <a:solidFill>
                <a:srgbClr val="265F00"/>
              </a:solidFill>
              <a:latin typeface="+mn-lt"/>
              <a:cs typeface="Times" pitchFamily="18" charset="0"/>
            </a:endParaRPr>
          </a:p>
          <a:p>
            <a:r>
              <a:rPr lang="en-US" sz="1600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The standards she based this lesson’s goal on are:</a:t>
            </a:r>
          </a:p>
          <a:p>
            <a:r>
              <a:rPr lang="en-US" sz="1600" b="1" i="1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RI. 5.1 Quote accurately from a text when explaining what the text says explicitly and when drawing inferences from the text.</a:t>
            </a:r>
          </a:p>
          <a:p>
            <a:endParaRPr lang="en-US" sz="1600" b="1" i="1" dirty="0">
              <a:solidFill>
                <a:srgbClr val="265F00"/>
              </a:solidFill>
              <a:latin typeface="+mn-lt"/>
              <a:cs typeface="Times" pitchFamily="18" charset="0"/>
            </a:endParaRPr>
          </a:p>
          <a:p>
            <a:r>
              <a:rPr lang="en-US" sz="1600" b="1" i="1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RI.5.9  Integrate information from several texts on the same topic in order to write or speak about the subject knowledgably</a:t>
            </a:r>
          </a:p>
          <a:p>
            <a:endParaRPr lang="en-US" sz="1600" b="1" dirty="0">
              <a:solidFill>
                <a:srgbClr val="265F00"/>
              </a:solidFill>
              <a:latin typeface="+mn-lt"/>
              <a:cs typeface="Times" pitchFamily="18" charset="0"/>
            </a:endParaRPr>
          </a:p>
          <a:p>
            <a:r>
              <a:rPr lang="en-US" sz="1600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The resources she selected for the lesson are: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Excerpt from Pioneer Sampler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Interactive Notebook</a:t>
            </a:r>
          </a:p>
          <a:p>
            <a:endParaRPr lang="en-US" sz="1600" dirty="0" smtClean="0">
              <a:solidFill>
                <a:srgbClr val="265F00"/>
              </a:solidFill>
              <a:latin typeface="+mn-lt"/>
              <a:cs typeface="Times" pitchFamily="18" charset="0"/>
            </a:endParaRPr>
          </a:p>
          <a:p>
            <a:endParaRPr lang="en-US" sz="1800" dirty="0" smtClean="0">
              <a:solidFill>
                <a:srgbClr val="265F00"/>
              </a:solidFill>
              <a:latin typeface="+mn-lt"/>
              <a:cs typeface="Times" pitchFamily="18" charset="0"/>
            </a:endParaRPr>
          </a:p>
          <a:p>
            <a:endParaRPr lang="en-US" dirty="0">
              <a:solidFill>
                <a:srgbClr val="265F00"/>
              </a:solidFill>
              <a:latin typeface="+mn-lt"/>
            </a:endParaRPr>
          </a:p>
        </p:txBody>
      </p:sp>
      <p:pic>
        <p:nvPicPr>
          <p:cNvPr id="7" name="Picture 2" descr="http://t2.gstatic.com/images?q=tbn:ANd9GcQNN7GP_7IuTNuGD-Zih_FHO_6DA8e3R8DieUbWtFSNnsRMsmsqEpYlZyaj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460">
            <a:off x="1811236" y="4590413"/>
            <a:ext cx="1634552" cy="192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8485" t="13636"/>
          <a:stretch>
            <a:fillRect/>
          </a:stretch>
        </p:blipFill>
        <p:spPr bwMode="auto">
          <a:xfrm>
            <a:off x="3505200" y="4724400"/>
            <a:ext cx="1384835" cy="174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Q:\DCIM\108NIKON\DSCN8786.JPG"/>
          <p:cNvPicPr>
            <a:picLocks noChangeAspect="1" noChangeArrowheads="1"/>
          </p:cNvPicPr>
          <p:nvPr/>
        </p:nvPicPr>
        <p:blipFill>
          <a:blip r:embed="rId5" cstate="print"/>
          <a:srcRect t="7407" b="3704"/>
          <a:stretch>
            <a:fillRect/>
          </a:stretch>
        </p:blipFill>
        <p:spPr bwMode="auto">
          <a:xfrm>
            <a:off x="5334000" y="4267200"/>
            <a:ext cx="3505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143000"/>
            <a:ext cx="182211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887" y="4495800"/>
            <a:ext cx="1269302" cy="1632543"/>
          </a:xfrm>
          <a:prstGeom prst="rect">
            <a:avLst/>
          </a:prstGeom>
          <a:noFill/>
        </p:spPr>
      </p:pic>
      <p:pic>
        <p:nvPicPr>
          <p:cNvPr id="12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621" y="3657600"/>
            <a:ext cx="1310279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819400"/>
            <a:ext cx="1328560" cy="171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057400" y="2514600"/>
            <a:ext cx="342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G</a:t>
            </a:r>
            <a:r>
              <a:rPr lang="en-US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= goal</a:t>
            </a:r>
          </a:p>
          <a:p>
            <a:r>
              <a:rPr lang="en-US" sz="4000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A</a:t>
            </a:r>
            <a:r>
              <a:rPr lang="en-US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= access prior knowledge</a:t>
            </a:r>
          </a:p>
          <a:p>
            <a:r>
              <a:rPr lang="en-US" sz="4000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N</a:t>
            </a:r>
            <a:r>
              <a:rPr lang="en-US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= new information</a:t>
            </a:r>
          </a:p>
          <a:p>
            <a:r>
              <a:rPr lang="en-US" sz="4000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A</a:t>
            </a:r>
            <a:r>
              <a:rPr lang="en-US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= application</a:t>
            </a:r>
          </a:p>
          <a:p>
            <a:r>
              <a:rPr lang="en-US" sz="4000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G</a:t>
            </a:r>
            <a:r>
              <a:rPr lang="en-US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= generalize the goal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590800" y="11430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GANAG is a </a:t>
            </a:r>
            <a:r>
              <a:rPr lang="en-US" sz="2400" b="1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daily lesson </a:t>
            </a:r>
            <a:r>
              <a:rPr lang="en-US" sz="2400" b="1" dirty="0">
                <a:solidFill>
                  <a:srgbClr val="265F00"/>
                </a:solidFill>
                <a:latin typeface="+mn-lt"/>
                <a:cs typeface="Times" pitchFamily="18" charset="0"/>
              </a:rPr>
              <a:t>structure that allows teachers to plan for student use of research based instructional strategies.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362200"/>
            <a:ext cx="35814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(2) Identifying Similarities and Differences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358140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(3) Summarizing and Note Taking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657600"/>
            <a:ext cx="358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(4) Reinforcing Effort and Providing Recognition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419600"/>
            <a:ext cx="3581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(5) Homework and Practice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953000"/>
            <a:ext cx="35814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(6) Nonlinguistic Representations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2362200"/>
            <a:ext cx="3581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 pitchFamily="18" charset="0"/>
              </a:rPr>
              <a:t>(7) Cooperative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358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(8) Setting Objectives and Providing Feedback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3886200"/>
            <a:ext cx="35814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(9) Generating and Testing Hypotheses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4724400"/>
            <a:ext cx="3581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(10) Cues, Questions and Advance Organizers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121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" pitchFamily="18" charset="0"/>
              </a:rPr>
              <a:t>GANAG</a:t>
            </a:r>
            <a:r>
              <a:rPr lang="en-US" sz="2400" dirty="0" smtClean="0">
                <a:solidFill>
                  <a:srgbClr val="265F00"/>
                </a:solidFill>
                <a:latin typeface="+mn-lt"/>
                <a:cs typeface="Times" pitchFamily="18" charset="0"/>
              </a:rPr>
              <a:t> provides students the opportunity to actively use the nine high-yield strategies: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265F00"/>
                </a:solidFill>
              </a:rPr>
              <a:t>GOAL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5F00"/>
                </a:solidFill>
                <a:latin typeface="+mn-lt"/>
              </a:rPr>
              <a:t>I will know about pioneer life- compare and contrast schools</a:t>
            </a:r>
            <a:endParaRPr lang="en-US" sz="2400" dirty="0">
              <a:solidFill>
                <a:srgbClr val="265F00"/>
              </a:solidFill>
              <a:latin typeface="+mn-lt"/>
            </a:endParaRPr>
          </a:p>
        </p:txBody>
      </p:sp>
      <p:pic>
        <p:nvPicPr>
          <p:cNvPr id="6" name="Picture 2" descr="Q:\DCIM\108NIKON\DSCN8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959225" cy="296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Q:\DCIM\108NIKON\DSCN8730.JPG"/>
          <p:cNvPicPr>
            <a:picLocks noChangeAspect="1" noChangeArrowheads="1"/>
          </p:cNvPicPr>
          <p:nvPr/>
        </p:nvPicPr>
        <p:blipFill>
          <a:blip r:embed="rId4" cstate="print"/>
          <a:srcRect b="18033"/>
          <a:stretch>
            <a:fillRect/>
          </a:stretch>
        </p:blipFill>
        <p:spPr bwMode="auto">
          <a:xfrm>
            <a:off x="4800600" y="2057400"/>
            <a:ext cx="383476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548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265F00"/>
                </a:solidFill>
                <a:latin typeface="+mn-lt"/>
              </a:rPr>
              <a:t>Students recorded the goal in their notebooks.</a:t>
            </a:r>
            <a:endParaRPr lang="en-US" dirty="0">
              <a:solidFill>
                <a:srgbClr val="265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DCIM\108NIKON\DSCN8770.JPG"/>
          <p:cNvPicPr>
            <a:picLocks noChangeAspect="1" noChangeArrowheads="1"/>
          </p:cNvPicPr>
          <p:nvPr/>
        </p:nvPicPr>
        <p:blipFill>
          <a:blip r:embed="rId3" cstate="print"/>
          <a:srcRect t="21160" b="20244"/>
          <a:stretch>
            <a:fillRect/>
          </a:stretch>
        </p:blipFill>
        <p:spPr bwMode="auto">
          <a:xfrm>
            <a:off x="533400" y="1676400"/>
            <a:ext cx="814934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914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5F00"/>
                </a:solidFill>
                <a:latin typeface="+mn-lt"/>
              </a:rPr>
              <a:t>Students scored their knowledge of the goal  before the lesson.</a:t>
            </a:r>
            <a:endParaRPr lang="en-US" sz="2000" b="1" dirty="0">
              <a:solidFill>
                <a:srgbClr val="265F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5486400"/>
            <a:ext cx="358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(8) Setting Objectives and Providing Feedback</a:t>
            </a:r>
            <a:endParaRPr lang="en-US" sz="1800" dirty="0">
              <a:solidFill>
                <a:sysClr val="windowText" lastClr="000000"/>
              </a:solidFill>
              <a:latin typeface="+mn-lt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:\DCIM\108NIKON\DSCN8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6242050" cy="468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5410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65F00"/>
                </a:solidFill>
                <a:latin typeface="+mn-lt"/>
              </a:rPr>
              <a:t>They used an effort rubric to score the effort they would </a:t>
            </a:r>
          </a:p>
          <a:p>
            <a:r>
              <a:rPr lang="en-US" sz="2000" b="1" dirty="0" smtClean="0">
                <a:solidFill>
                  <a:srgbClr val="265F00"/>
                </a:solidFill>
                <a:latin typeface="+mn-lt"/>
              </a:rPr>
              <a:t>put into the lesson.</a:t>
            </a:r>
            <a:endParaRPr lang="en-US" sz="2000" b="1" dirty="0">
              <a:solidFill>
                <a:srgbClr val="265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019800"/>
            <a:ext cx="3581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ysClr val="windowText" lastClr="000000"/>
                </a:solidFill>
                <a:latin typeface="+mn-lt"/>
                <a:cs typeface="Times" pitchFamily="18" charset="0"/>
              </a:rPr>
              <a:t>(4) Reinforcing Effort and Providing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265F00"/>
                </a:solidFill>
              </a:rPr>
              <a:t>Access Prior </a:t>
            </a:r>
            <a:r>
              <a:rPr lang="fr-CA" dirty="0" err="1" smtClean="0">
                <a:solidFill>
                  <a:srgbClr val="265F00"/>
                </a:solidFill>
              </a:rPr>
              <a:t>Knowledge</a:t>
            </a:r>
            <a:endParaRPr lang="fr-CA" dirty="0" smtClean="0">
              <a:solidFill>
                <a:srgbClr val="265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5F00"/>
                </a:solidFill>
                <a:latin typeface="+mn-lt"/>
              </a:rPr>
              <a:t>“Look back through your notes and find three things you have learned about pioneers.  Share with your shoulder partner.”</a:t>
            </a:r>
            <a:endParaRPr lang="en-US" sz="2400" dirty="0">
              <a:solidFill>
                <a:srgbClr val="265F00"/>
              </a:solidFill>
              <a:latin typeface="+mn-lt"/>
            </a:endParaRPr>
          </a:p>
        </p:txBody>
      </p:sp>
      <p:pic>
        <p:nvPicPr>
          <p:cNvPr id="9" name="Picture 2" descr="E:\DCIM\108NIKON\DSCN8748.JPG"/>
          <p:cNvPicPr>
            <a:picLocks noChangeAspect="1" noChangeArrowheads="1"/>
          </p:cNvPicPr>
          <p:nvPr/>
        </p:nvPicPr>
        <p:blipFill>
          <a:blip r:embed="rId3" cstate="print"/>
          <a:srcRect l="24414" r="4785"/>
          <a:stretch>
            <a:fillRect/>
          </a:stretch>
        </p:blipFill>
        <p:spPr bwMode="auto">
          <a:xfrm>
            <a:off x="4572000" y="2590800"/>
            <a:ext cx="280541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E:\DCIM\108NIKON\DSCN8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2800350" cy="3733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5867400"/>
            <a:ext cx="3581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Times" pitchFamily="18" charset="0"/>
              </a:rPr>
              <a:t>(7) Cooperative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131</Template>
  <TotalTime>400</TotalTime>
  <Words>726</Words>
  <Application>Microsoft Office PowerPoint</Application>
  <PresentationFormat>On-screen Show (4:3)</PresentationFormat>
  <Paragraphs>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131</vt:lpstr>
      <vt:lpstr>Pioneer Schools</vt:lpstr>
      <vt:lpstr>Unit Preparation</vt:lpstr>
      <vt:lpstr>Slide 3</vt:lpstr>
      <vt:lpstr>Slide 4</vt:lpstr>
      <vt:lpstr>Slide 5</vt:lpstr>
      <vt:lpstr>GOAL</vt:lpstr>
      <vt:lpstr>Slide 7</vt:lpstr>
      <vt:lpstr>Slide 8</vt:lpstr>
      <vt:lpstr>Access Prior Knowledge</vt:lpstr>
      <vt:lpstr>New Information</vt:lpstr>
      <vt:lpstr>Students read and took notes.</vt:lpstr>
      <vt:lpstr>Application</vt:lpstr>
      <vt:lpstr>Slide 13</vt:lpstr>
      <vt:lpstr>Slide 14</vt:lpstr>
      <vt:lpstr>Slide 15</vt:lpstr>
      <vt:lpstr>Revisiting the Goal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Pioneer Schools</dc:title>
  <dc:creator>Susan</dc:creator>
  <cp:lastModifiedBy>st</cp:lastModifiedBy>
  <cp:revision>17</cp:revision>
  <dcterms:created xsi:type="dcterms:W3CDTF">2012-11-11T14:09:19Z</dcterms:created>
  <dcterms:modified xsi:type="dcterms:W3CDTF">2012-11-12T14:13:40Z</dcterms:modified>
</cp:coreProperties>
</file>