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  <p:sldMasterId id="2147483671" r:id="rId3"/>
  </p:sldMasterIdLst>
  <p:sldIdLst>
    <p:sldId id="256" r:id="rId4"/>
    <p:sldId id="258" r:id="rId5"/>
    <p:sldId id="259" r:id="rId6"/>
    <p:sldId id="262" r:id="rId7"/>
    <p:sldId id="280" r:id="rId8"/>
    <p:sldId id="281" r:id="rId9"/>
    <p:sldId id="260" r:id="rId10"/>
    <p:sldId id="261" r:id="rId11"/>
    <p:sldId id="257" r:id="rId12"/>
    <p:sldId id="264" r:id="rId13"/>
    <p:sldId id="266" r:id="rId14"/>
    <p:sldId id="265" r:id="rId15"/>
    <p:sldId id="267" r:id="rId16"/>
    <p:sldId id="268" r:id="rId17"/>
    <p:sldId id="270" r:id="rId18"/>
    <p:sldId id="269" r:id="rId19"/>
    <p:sldId id="272" r:id="rId20"/>
    <p:sldId id="271" r:id="rId21"/>
    <p:sldId id="274" r:id="rId22"/>
    <p:sldId id="273" r:id="rId23"/>
    <p:sldId id="275" r:id="rId24"/>
    <p:sldId id="276" r:id="rId25"/>
    <p:sldId id="277" r:id="rId26"/>
    <p:sldId id="279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491" autoAdjust="0"/>
  </p:normalViewPr>
  <p:slideViewPr>
    <p:cSldViewPr>
      <p:cViewPr>
        <p:scale>
          <a:sx n="70" d="100"/>
          <a:sy n="70" d="100"/>
        </p:scale>
        <p:origin x="-522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0" y="6324600"/>
            <a:ext cx="9140826" cy="533400"/>
            <a:chOff x="-1" y="6324600"/>
            <a:chExt cx="12188826" cy="533400"/>
          </a:xfrm>
        </p:grpSpPr>
        <p:sp>
          <p:nvSpPr>
            <p:cNvPr id="5" name="Rectangle 4"/>
            <p:cNvSpPr/>
            <p:nvPr userDrawn="1"/>
          </p:nvSpPr>
          <p:spPr bwMode="auto">
            <a:xfrm>
              <a:off x="6856412" y="6324600"/>
              <a:ext cx="5332413" cy="533400"/>
            </a:xfrm>
            <a:prstGeom prst="rect">
              <a:avLst/>
            </a:prstGeom>
            <a:gradFill flip="none" rotWithShape="1">
              <a:gsLst>
                <a:gs pos="100000">
                  <a:schemeClr val="tx1"/>
                </a:gs>
                <a:gs pos="0">
                  <a:schemeClr val="lt1">
                    <a:shade val="67500"/>
                    <a:satMod val="11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3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pic>
          <p:nvPicPr>
            <p:cNvPr id="6" name="Picture 5" descr="white-bar.png"/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 flipH="1">
              <a:off x="-1" y="6324600"/>
              <a:ext cx="12188825" cy="533400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e for slides with Software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193899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vert="horz" wrap="square" lIns="0" tIns="0" rIns="0" bIns="0" rtlCol="0" anchor="ctr" anchorCtr="0">
            <a:noAutofit/>
          </a:bodyPr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5400" b="0" i="1" u="none" strike="noStrike" kern="1200" cap="none" spc="-150" normalizeH="0" baseline="0" noProof="0" dirty="0">
                <a:ln w="11430"/>
                <a:gradFill flip="none" rotWithShape="1">
                  <a:gsLst>
                    <a:gs pos="0">
                      <a:srgbClr val="FFFFB9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  <p:grpSp>
        <p:nvGrpSpPr>
          <p:cNvPr id="4" name="Group 4"/>
          <p:cNvGrpSpPr/>
          <p:nvPr userDrawn="1"/>
        </p:nvGrpSpPr>
        <p:grpSpPr>
          <a:xfrm>
            <a:off x="0" y="6324600"/>
            <a:ext cx="9140826" cy="533400"/>
            <a:chOff x="-1" y="6324600"/>
            <a:chExt cx="12188826" cy="533400"/>
          </a:xfrm>
        </p:grpSpPr>
        <p:sp>
          <p:nvSpPr>
            <p:cNvPr id="6" name="Rectangle 5"/>
            <p:cNvSpPr/>
            <p:nvPr userDrawn="1"/>
          </p:nvSpPr>
          <p:spPr bwMode="auto">
            <a:xfrm>
              <a:off x="6856412" y="6324600"/>
              <a:ext cx="5332413" cy="533400"/>
            </a:xfrm>
            <a:prstGeom prst="rect">
              <a:avLst/>
            </a:prstGeom>
            <a:gradFill flip="none" rotWithShape="1">
              <a:gsLst>
                <a:gs pos="100000">
                  <a:schemeClr val="tx1"/>
                </a:gs>
                <a:gs pos="0">
                  <a:schemeClr val="lt1">
                    <a:shade val="67500"/>
                    <a:satMod val="11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3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pic>
          <p:nvPicPr>
            <p:cNvPr id="8" name="Picture 7" descr="white-bar.png"/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 flipH="1">
              <a:off x="-1" y="6324600"/>
              <a:ext cx="12188825" cy="533400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135969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85000"/>
              <a:buFontTx/>
              <a:buBlip>
                <a:blip r:embed="rId2"/>
              </a:buBlip>
              <a:defRPr lang="en-US" sz="2800" kern="1200" dirty="0" smtClean="0">
                <a:solidFill>
                  <a:schemeClr val="tx1"/>
                </a:solidFill>
                <a:effectLst>
                  <a:outerShdw blurRad="635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85000"/>
              <a:buFontTx/>
              <a:buBlip>
                <a:blip r:embed="rId2"/>
              </a:buBlip>
              <a:defRPr lang="en-US" sz="2400" kern="1200" dirty="0" smtClean="0">
                <a:solidFill>
                  <a:schemeClr val="tx1"/>
                </a:solidFill>
                <a:effectLst>
                  <a:outerShdw blurRad="635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85000"/>
              <a:buFontTx/>
              <a:buBlip>
                <a:blip r:embed="rId2"/>
              </a:buBlip>
              <a:defRPr lang="en-US" sz="2400" kern="1200" dirty="0" smtClean="0">
                <a:solidFill>
                  <a:schemeClr val="tx1"/>
                </a:solidFill>
                <a:effectLst>
                  <a:outerShdw blurRad="635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85000"/>
              <a:buFontTx/>
              <a:buBlip>
                <a:blip r:embed="rId2"/>
              </a:buBlip>
              <a:defRPr lang="en-US" sz="2400" kern="1200" dirty="0">
                <a:solidFill>
                  <a:schemeClr val="tx1"/>
                </a:solidFill>
                <a:effectLst>
                  <a:outerShdw blurRad="635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0368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85000"/>
              <a:buFontTx/>
              <a:buBlip>
                <a:blip r:embed="rId2"/>
              </a:buBlip>
              <a:defRPr lang="en-US" sz="2800" kern="1200" dirty="0" smtClean="0">
                <a:solidFill>
                  <a:schemeClr val="tx1"/>
                </a:solidFill>
                <a:effectLst>
                  <a:outerShdw blurRad="635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85000"/>
              <a:buFontTx/>
              <a:buBlip>
                <a:blip r:embed="rId2"/>
              </a:buBlip>
              <a:defRPr lang="en-US" sz="2400" kern="1200" dirty="0" smtClean="0">
                <a:solidFill>
                  <a:schemeClr val="tx1"/>
                </a:solidFill>
                <a:effectLst>
                  <a:outerShdw blurRad="635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85000"/>
              <a:buFontTx/>
              <a:buBlip>
                <a:blip r:embed="rId2"/>
              </a:buBlip>
              <a:defRPr lang="en-US" sz="2400" kern="1200" dirty="0" smtClean="0">
                <a:solidFill>
                  <a:schemeClr val="tx1"/>
                </a:solidFill>
                <a:effectLst>
                  <a:outerShdw blurRad="635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85000"/>
              <a:buFontTx/>
              <a:buBlip>
                <a:blip r:embed="rId2"/>
              </a:buBlip>
              <a:defRPr lang="en-US" sz="2400" kern="1200" dirty="0">
                <a:solidFill>
                  <a:schemeClr val="tx1"/>
                </a:solidFill>
                <a:effectLst>
                  <a:outerShdw blurRad="635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2400657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85000"/>
              <a:buFontTx/>
              <a:buBlip>
                <a:blip r:embed="rId2"/>
              </a:buBlip>
              <a:defRPr lang="en-US" sz="2400" kern="1200" dirty="0" smtClean="0">
                <a:solidFill>
                  <a:schemeClr val="tx1"/>
                </a:solidFill>
                <a:effectLst>
                  <a:outerShdw blurRad="635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953785" indent="-288384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85000"/>
              <a:buFontTx/>
              <a:buBlip>
                <a:blip r:embed="rId2"/>
              </a:buBlip>
              <a:defRPr lang="en-US" sz="2400" kern="1200" dirty="0" smtClean="0">
                <a:solidFill>
                  <a:schemeClr val="tx1"/>
                </a:solidFill>
                <a:effectLst>
                  <a:outerShdw blurRad="635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227618" indent="-273833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85000"/>
              <a:buFontTx/>
              <a:buBlip>
                <a:blip r:embed="rId2"/>
              </a:buBlip>
              <a:defRPr lang="en-US" sz="2400" kern="1200" dirty="0" smtClean="0">
                <a:solidFill>
                  <a:schemeClr val="tx1"/>
                </a:solidFill>
                <a:effectLst>
                  <a:outerShdw blurRad="635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516002" indent="-280447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85000"/>
              <a:buFontTx/>
              <a:buBlip>
                <a:blip r:embed="rId2"/>
              </a:buBlip>
              <a:defRPr lang="en-US" sz="2400" kern="1200" dirty="0">
                <a:solidFill>
                  <a:schemeClr val="tx1"/>
                </a:solidFill>
                <a:effectLst>
                  <a:outerShdw blurRad="635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2400657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85000"/>
              <a:buFontTx/>
              <a:buBlip>
                <a:blip r:embed="rId2"/>
              </a:buBlip>
              <a:defRPr lang="en-US" sz="2400" kern="1200" dirty="0" smtClean="0">
                <a:solidFill>
                  <a:schemeClr val="tx1"/>
                </a:solidFill>
                <a:effectLst>
                  <a:outerShdw blurRad="635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961722" indent="-302936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85000"/>
              <a:buFontTx/>
              <a:buBlip>
                <a:blip r:embed="rId2"/>
              </a:buBlip>
              <a:defRPr lang="en-US" sz="2400" kern="1200" dirty="0" smtClean="0">
                <a:solidFill>
                  <a:schemeClr val="tx1"/>
                </a:solidFill>
                <a:effectLst>
                  <a:outerShdw blurRad="635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227618" indent="-265896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85000"/>
              <a:buFontTx/>
              <a:buBlip>
                <a:blip r:embed="rId2"/>
              </a:buBlip>
              <a:defRPr lang="en-US" sz="2400" kern="1200" dirty="0" smtClean="0">
                <a:solidFill>
                  <a:schemeClr val="tx1"/>
                </a:solidFill>
                <a:effectLst>
                  <a:outerShdw blurRad="635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516002" indent="-273833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85000"/>
              <a:buFontTx/>
              <a:buBlip>
                <a:blip r:embed="rId2"/>
              </a:buBlip>
              <a:defRPr lang="en-US" sz="2400" kern="1200" dirty="0">
                <a:solidFill>
                  <a:schemeClr val="tx1"/>
                </a:solidFill>
                <a:effectLst>
                  <a:outerShdw blurRad="635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1553"/>
            <a:ext cx="4114800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991314"/>
          </a:xfrm>
        </p:spPr>
        <p:txBody>
          <a:bodyPr/>
          <a:lstStyle>
            <a:lvl1pPr marL="281770" indent="-281770">
              <a:defRPr sz="2300"/>
            </a:lvl1pPr>
            <a:lvl2pPr marL="562218" indent="-265896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85000"/>
              <a:buFontTx/>
              <a:buBlip>
                <a:blip r:embed="rId2"/>
              </a:buBlip>
              <a:defRPr lang="en-US" sz="2000" kern="1200" dirty="0" smtClean="0">
                <a:solidFill>
                  <a:schemeClr val="tx1"/>
                </a:solidFill>
                <a:effectLst>
                  <a:outerShdw blurRad="635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813562" indent="-243407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85000"/>
              <a:buFontTx/>
              <a:buBlip>
                <a:blip r:embed="rId2"/>
              </a:buBlip>
              <a:defRPr lang="en-US" sz="2000" kern="1200" dirty="0" smtClean="0">
                <a:solidFill>
                  <a:schemeClr val="tx1"/>
                </a:solidFill>
                <a:effectLst>
                  <a:outerShdw blurRad="635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050354" indent="-228856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85000"/>
              <a:buFontTx/>
              <a:buBlip>
                <a:blip r:embed="rId2"/>
              </a:buBlip>
              <a:defRPr lang="en-US" sz="2000" kern="1200" dirty="0" smtClean="0">
                <a:solidFill>
                  <a:schemeClr val="tx1"/>
                </a:solidFill>
                <a:effectLst>
                  <a:outerShdw blurRad="635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279210" indent="-206367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85000"/>
              <a:buFontTx/>
              <a:buBlip>
                <a:blip r:embed="rId2"/>
              </a:buBlip>
              <a:defRPr lang="en-US" sz="2000" kern="1200" dirty="0">
                <a:solidFill>
                  <a:schemeClr val="tx1"/>
                </a:solidFill>
                <a:effectLst>
                  <a:outerShdw blurRad="635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981" y="1411553"/>
            <a:ext cx="4117019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991314"/>
          </a:xfrm>
        </p:spPr>
        <p:txBody>
          <a:bodyPr/>
          <a:lstStyle>
            <a:lvl1pPr marL="296321" indent="-296321">
              <a:defRPr sz="2300"/>
            </a:lvl1pPr>
            <a:lvl2pPr marL="570155" indent="-273833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85000"/>
              <a:buFontTx/>
              <a:buBlip>
                <a:blip r:embed="rId2"/>
              </a:buBlip>
              <a:defRPr lang="en-US" sz="2000" kern="1200" dirty="0" smtClean="0">
                <a:solidFill>
                  <a:schemeClr val="tx1"/>
                </a:solidFill>
                <a:effectLst>
                  <a:outerShdw blurRad="635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821499" indent="-24473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85000"/>
              <a:buFontTx/>
              <a:buBlip>
                <a:blip r:embed="rId2"/>
              </a:buBlip>
              <a:defRPr lang="en-US" sz="2000" kern="1200" dirty="0" smtClean="0">
                <a:solidFill>
                  <a:schemeClr val="tx1"/>
                </a:solidFill>
                <a:effectLst>
                  <a:outerShdw blurRad="635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050354" indent="-236793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85000"/>
              <a:buFontTx/>
              <a:buBlip>
                <a:blip r:embed="rId2"/>
              </a:buBlip>
              <a:defRPr lang="en-US" sz="2000" kern="1200" dirty="0" smtClean="0">
                <a:solidFill>
                  <a:schemeClr val="tx1"/>
                </a:solidFill>
                <a:effectLst>
                  <a:outerShdw blurRad="635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279210" indent="-220919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85000"/>
              <a:buFontTx/>
              <a:buBlip>
                <a:blip r:embed="rId2"/>
              </a:buBlip>
              <a:defRPr lang="en-US" sz="2000" kern="1200" dirty="0">
                <a:solidFill>
                  <a:schemeClr val="tx1"/>
                </a:solidFill>
                <a:effectLst>
                  <a:outerShdw blurRad="635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460375" indent="-4603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3"/>
        </a:buBlip>
        <a:defRPr lang="en-US" sz="3200" kern="1200" dirty="0" smtClean="0">
          <a:solidFill>
            <a:schemeClr val="tx1"/>
          </a:solidFill>
          <a:effectLst>
            <a:outerShdw blurRad="63500" dist="38100" dir="2700000" algn="tl" rotWithShape="0">
              <a:prstClr val="black">
                <a:alpha val="20000"/>
              </a:prstClr>
            </a:outerShdw>
          </a:effectLst>
          <a:latin typeface="+mn-lt"/>
          <a:ea typeface="+mn-ea"/>
          <a:cs typeface="+mn-cs"/>
        </a:defRPr>
      </a:lvl1pPr>
      <a:lvl2pPr marL="855663" indent="-3952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4"/>
        </a:buBlip>
        <a:defRPr lang="en-US" sz="2800" kern="1200" dirty="0" smtClean="0">
          <a:solidFill>
            <a:schemeClr val="tx1"/>
          </a:solidFill>
          <a:effectLst>
            <a:outerShdw blurRad="63500" dist="38100" dir="2700000" algn="tl" rotWithShape="0">
              <a:prstClr val="black">
                <a:alpha val="20000"/>
              </a:prstClr>
            </a:outerShdw>
          </a:effectLst>
          <a:latin typeface="+mn-lt"/>
          <a:ea typeface="+mn-ea"/>
          <a:cs typeface="+mn-cs"/>
        </a:defRPr>
      </a:lvl2pPr>
      <a:lvl3pPr marL="1258888" indent="-40322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4"/>
        </a:buBlip>
        <a:defRPr lang="en-US" sz="2400" kern="1200" dirty="0" smtClean="0">
          <a:solidFill>
            <a:schemeClr val="tx1"/>
          </a:solidFill>
          <a:effectLst>
            <a:outerShdw blurRad="63500" dist="38100" dir="2700000" algn="tl" rotWithShape="0">
              <a:prstClr val="black">
                <a:alpha val="20000"/>
              </a:prstClr>
            </a:outerShdw>
          </a:effectLst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4"/>
        </a:buBlip>
        <a:defRPr lang="en-US" sz="2400" kern="1200" dirty="0" smtClean="0">
          <a:solidFill>
            <a:schemeClr val="tx1"/>
          </a:solidFill>
          <a:effectLst>
            <a:outerShdw blurRad="63500" dist="38100" dir="2700000" algn="tl" rotWithShape="0">
              <a:prstClr val="black">
                <a:alpha val="20000"/>
              </a:prstClr>
            </a:outerShdw>
          </a:effectLst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4"/>
        </a:buBlip>
        <a:defRPr lang="en-US" sz="2400" kern="1200" dirty="0">
          <a:solidFill>
            <a:schemeClr val="tx1"/>
          </a:solidFill>
          <a:effectLst>
            <a:outerShdw blurRad="63500" dist="38100" dir="2700000" algn="tl" rotWithShape="0">
              <a:prstClr val="black">
                <a:alpha val="20000"/>
              </a:prstClr>
            </a:outerShdw>
          </a:effectLst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 rectangle.png"/>
          <p:cNvPicPr>
            <a:picLocks noChangeAspect="1"/>
          </p:cNvPicPr>
          <p:nvPr/>
        </p:nvPicPr>
        <p:blipFill>
          <a:blip r:embed="rId4" cstate="print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+mn-lt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+mn-lt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+mn-lt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+mn-lt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+mn-lt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18" Type="http://schemas.openxmlformats.org/officeDocument/2006/relationships/image" Target="../media/image25.jpeg"/><Relationship Id="rId3" Type="http://schemas.openxmlformats.org/officeDocument/2006/relationships/image" Target="../media/image11.jpeg"/><Relationship Id="rId21" Type="http://schemas.openxmlformats.org/officeDocument/2006/relationships/image" Target="../media/image28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17" Type="http://schemas.openxmlformats.org/officeDocument/2006/relationships/image" Target="../media/image24.jpeg"/><Relationship Id="rId25" Type="http://schemas.openxmlformats.org/officeDocument/2006/relationships/image" Target="../media/image32.jpeg"/><Relationship Id="rId2" Type="http://schemas.openxmlformats.org/officeDocument/2006/relationships/image" Target="../media/image10.jpeg"/><Relationship Id="rId16" Type="http://schemas.openxmlformats.org/officeDocument/2006/relationships/image" Target="../media/image23.jpeg"/><Relationship Id="rId20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24" Type="http://schemas.openxmlformats.org/officeDocument/2006/relationships/image" Target="../media/image31.jpeg"/><Relationship Id="rId5" Type="http://schemas.openxmlformats.org/officeDocument/2006/relationships/image" Target="../media/image12.jpeg"/><Relationship Id="rId15" Type="http://schemas.openxmlformats.org/officeDocument/2006/relationships/image" Target="../media/image22.jpeg"/><Relationship Id="rId23" Type="http://schemas.openxmlformats.org/officeDocument/2006/relationships/image" Target="../media/image30.jpeg"/><Relationship Id="rId10" Type="http://schemas.openxmlformats.org/officeDocument/2006/relationships/image" Target="../media/image17.jpeg"/><Relationship Id="rId19" Type="http://schemas.openxmlformats.org/officeDocument/2006/relationships/image" Target="../media/image26.jpeg"/><Relationship Id="rId4" Type="http://schemas.openxmlformats.org/officeDocument/2006/relationships/hyperlink" Target="http://www.titlewave.com/cover?FLR=19466W0&amp;SID=ce275051d20a0bc4c1903a3745c2cd0b&amp;type=cover" TargetMode="External"/><Relationship Id="rId9" Type="http://schemas.openxmlformats.org/officeDocument/2006/relationships/image" Target="../media/image16.jpeg"/><Relationship Id="rId14" Type="http://schemas.openxmlformats.org/officeDocument/2006/relationships/image" Target="../media/image21.jpeg"/><Relationship Id="rId22" Type="http://schemas.openxmlformats.org/officeDocument/2006/relationships/image" Target="../media/image2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681913" cy="1523495"/>
          </a:xfrm>
        </p:spPr>
        <p:txBody>
          <a:bodyPr/>
          <a:lstStyle/>
          <a:p>
            <a:r>
              <a:rPr lang="en-US" dirty="0" smtClean="0"/>
              <a:t>Comparing Adventures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Ms. Glover’s Kindergarten Class</a:t>
            </a:r>
          </a:p>
          <a:p>
            <a:r>
              <a:rPr lang="en-US" sz="2400" dirty="0" smtClean="0"/>
              <a:t>Mrs. Jones, Literacy Facilitator</a:t>
            </a:r>
          </a:p>
          <a:p>
            <a:r>
              <a:rPr lang="en-US" dirty="0" smtClean="0"/>
              <a:t>Tucker Elementary</a:t>
            </a:r>
          </a:p>
          <a:p>
            <a:r>
              <a:rPr lang="en-US" dirty="0" smtClean="0"/>
              <a:t>12-5-12</a:t>
            </a:r>
            <a:endParaRPr lang="en-US" dirty="0"/>
          </a:p>
        </p:txBody>
      </p:sp>
      <p:pic>
        <p:nvPicPr>
          <p:cNvPr id="2050" name="Picture 2" descr="http://1.bp.blogspot.com/-9afWRdG3mSY/Tp8Ukz5jiBI/AAAAAAAAAWE/T52gAEB9Y3E/s1600/red+boo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413463">
            <a:off x="1823733" y="1823733"/>
            <a:ext cx="2133600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http://di1-4.shoppingshadow.com/images/pi/d6/24/f9/2040799428-260x260-0-0_Book_Train_Stop_Barbara_Lehman.jpg"/>
          <p:cNvPicPr>
            <a:picLocks noChangeAspect="1" noChangeArrowheads="1"/>
          </p:cNvPicPr>
          <p:nvPr/>
        </p:nvPicPr>
        <p:blipFill>
          <a:blip r:embed="rId3" cstate="print"/>
          <a:srcRect t="12308" b="13846"/>
          <a:stretch>
            <a:fillRect/>
          </a:stretch>
        </p:blipFill>
        <p:spPr bwMode="auto">
          <a:xfrm rot="626146">
            <a:off x="4284136" y="1920423"/>
            <a:ext cx="2889250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Information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43000"/>
            <a:ext cx="3886200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572000" y="1219200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Mrs. Jones introduced the steps of making a comparison.</a:t>
            </a:r>
          </a:p>
          <a:p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5800" y="2514600"/>
            <a:ext cx="4191000" cy="255454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omic Sans MS" pitchFamily="66" charset="0"/>
              </a:rPr>
              <a:t>Comparing</a:t>
            </a:r>
          </a:p>
          <a:p>
            <a:endParaRPr lang="en-US" sz="20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marL="457200" indent="-457200"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Comic Sans MS" pitchFamily="66" charset="0"/>
              </a:rPr>
              <a:t>I can find the items to compare.</a:t>
            </a:r>
          </a:p>
          <a:p>
            <a:pPr marL="457200" indent="-457200"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Comic Sans MS" pitchFamily="66" charset="0"/>
              </a:rPr>
              <a:t>I can choose the features to compare.</a:t>
            </a:r>
          </a:p>
          <a:p>
            <a:pPr marL="457200" indent="-457200"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Comic Sans MS" pitchFamily="66" charset="0"/>
              </a:rPr>
              <a:t>I can tell how the items are the same or different.</a:t>
            </a:r>
            <a:endParaRPr lang="en-US" sz="2000" dirty="0" err="1" smtClean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1.bp.blogspot.com/-9afWRdG3mSY/Tp8Ukz5jiBI/AAAAAAAAAWE/T52gAEB9Y3E/s1600/red+boo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4495800"/>
            <a:ext cx="2133600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609600" y="2819400"/>
            <a:ext cx="4191000" cy="255454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omic Sans MS" pitchFamily="66" charset="0"/>
              </a:rPr>
              <a:t>Comparing</a:t>
            </a:r>
          </a:p>
          <a:p>
            <a:endParaRPr lang="en-US" sz="20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marL="457200" indent="-457200">
              <a:buAutoNum type="arabicPeriod"/>
            </a:pPr>
            <a:r>
              <a:rPr lang="en-US" sz="2000" dirty="0" smtClean="0">
                <a:solidFill>
                  <a:srgbClr val="FF0000"/>
                </a:solidFill>
                <a:latin typeface="Comic Sans MS" pitchFamily="66" charset="0"/>
              </a:rPr>
              <a:t>I can find the items to compare.</a:t>
            </a:r>
          </a:p>
          <a:p>
            <a:pPr marL="457200" indent="-457200"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Comic Sans MS" pitchFamily="66" charset="0"/>
              </a:rPr>
              <a:t>I can choose the features to compare.</a:t>
            </a:r>
          </a:p>
          <a:p>
            <a:pPr marL="457200" indent="-457200"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Comic Sans MS" pitchFamily="66" charset="0"/>
              </a:rPr>
              <a:t>I can tell how the items are the same or different.</a:t>
            </a:r>
            <a:endParaRPr lang="en-US" sz="2000" dirty="0" err="1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228600"/>
            <a:ext cx="4337050" cy="3252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04800" y="1447800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class identified the items they were going to compare.</a:t>
            </a:r>
            <a:endParaRPr lang="en-US" sz="24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4" descr="http://di1-4.shoppingshadow.com/images/pi/d6/24/f9/2040799428-260x260-0-0_Book_Train_Stop_Barbara_Lehman.jpg"/>
          <p:cNvPicPr>
            <a:picLocks noChangeAspect="1" noChangeArrowheads="1"/>
          </p:cNvPicPr>
          <p:nvPr/>
        </p:nvPicPr>
        <p:blipFill>
          <a:blip r:embed="rId4" cstate="print"/>
          <a:srcRect t="12308" b="13846"/>
          <a:stretch>
            <a:fillRect/>
          </a:stretch>
        </p:blipFill>
        <p:spPr bwMode="auto">
          <a:xfrm rot="626146">
            <a:off x="5274737" y="3520623"/>
            <a:ext cx="2889250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4572000"/>
            <a:ext cx="4191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Mrs. Jones drew their attention to the main character and her adventures in each story.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7587" t="13559" r="17555" b="8051"/>
          <a:stretch>
            <a:fillRect/>
          </a:stretch>
        </p:blipFill>
        <p:spPr bwMode="auto">
          <a:xfrm>
            <a:off x="4800600" y="990600"/>
            <a:ext cx="3984024" cy="556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ight Arrow 4"/>
          <p:cNvSpPr/>
          <p:nvPr/>
        </p:nvSpPr>
        <p:spPr bwMode="auto">
          <a:xfrm>
            <a:off x="1295400" y="4648200"/>
            <a:ext cx="3581400" cy="609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1828800"/>
            <a:ext cx="4191000" cy="255454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omic Sans MS" pitchFamily="66" charset="0"/>
              </a:rPr>
              <a:t>Comparing</a:t>
            </a:r>
          </a:p>
          <a:p>
            <a:endParaRPr lang="en-US" sz="20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marL="457200" indent="-457200"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Comic Sans MS" pitchFamily="66" charset="0"/>
              </a:rPr>
              <a:t>I can find the items to compare.</a:t>
            </a:r>
          </a:p>
          <a:p>
            <a:pPr marL="457200" indent="-457200">
              <a:buAutoNum type="arabicPeriod"/>
            </a:pPr>
            <a:r>
              <a:rPr lang="en-US" sz="2000" dirty="0" smtClean="0">
                <a:solidFill>
                  <a:srgbClr val="FF0000"/>
                </a:solidFill>
                <a:latin typeface="Comic Sans MS" pitchFamily="66" charset="0"/>
              </a:rPr>
              <a:t>I can choose the features to compare.</a:t>
            </a:r>
          </a:p>
          <a:p>
            <a:pPr marL="457200" indent="-457200"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Comic Sans MS" pitchFamily="66" charset="0"/>
              </a:rPr>
              <a:t>I can tell how the items are the same or different.</a:t>
            </a:r>
            <a:endParaRPr lang="en-US" sz="2000" dirty="0" err="1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228600"/>
            <a:ext cx="403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teachers reminded  the students that their goal was to compare the adventures of the character. </a:t>
            </a:r>
            <a:endParaRPr lang="en-US" sz="24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638800" y="2057400"/>
            <a:ext cx="1371600" cy="457200"/>
          </a:xfrm>
          <a:prstGeom prst="ellipse">
            <a:avLst/>
          </a:prstGeom>
          <a:noFill/>
          <a:ln w="762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934200" y="2133600"/>
            <a:ext cx="1371600" cy="457200"/>
          </a:xfrm>
          <a:prstGeom prst="ellipse">
            <a:avLst/>
          </a:prstGeom>
          <a:noFill/>
          <a:ln w="762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981200"/>
            <a:ext cx="4464050" cy="3348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57200" y="533400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Ms. Glover  asked her students to talk with a friend about the girls' adventure in </a:t>
            </a:r>
            <a:r>
              <a:rPr lang="en-US" sz="2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Red Book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600200"/>
            <a:ext cx="3543300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066800" y="5715000"/>
            <a:ext cx="3581400" cy="36988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  <a:cs typeface="Times" pitchFamily="18" charset="0"/>
              </a:rPr>
              <a:t>(7) Cooperative Learning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14400"/>
            <a:ext cx="4000500" cy="533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724400" y="1752600"/>
            <a:ext cx="365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students helped Mrs. Jones  compose a sentence describing the girls adventure.</a:t>
            </a:r>
            <a:endParaRPr lang="en-US" sz="24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00600" y="3581400"/>
            <a:ext cx="342900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She went to the beach with balloons.</a:t>
            </a:r>
            <a:endParaRPr lang="en-US" sz="2400" dirty="0" err="1" smtClean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533400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Ms. Glover  asked her students to talk with a friend about the girls' adventure in </a:t>
            </a:r>
            <a:r>
              <a:rPr lang="en-US" sz="2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 Stop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19200" t="12800" r="9486"/>
          <a:stretch>
            <a:fillRect/>
          </a:stretch>
        </p:blipFill>
        <p:spPr bwMode="auto">
          <a:xfrm>
            <a:off x="4876800" y="1981200"/>
            <a:ext cx="3962400" cy="3633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 l="23301" t="9138" r="21873"/>
          <a:stretch>
            <a:fillRect/>
          </a:stretch>
        </p:blipFill>
        <p:spPr bwMode="auto">
          <a:xfrm>
            <a:off x="609600" y="1524000"/>
            <a:ext cx="3886200" cy="48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24400" y="1752600"/>
            <a:ext cx="365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students helped Mrs. Jones  compose a sentence describing the girls adventure.</a:t>
            </a:r>
            <a:endParaRPr lang="en-US" sz="24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81600" y="3581400"/>
            <a:ext cx="342900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The girl helped the little people.</a:t>
            </a:r>
            <a:endParaRPr lang="en-US" sz="2400" dirty="0" err="1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r="17761"/>
          <a:stretch>
            <a:fillRect/>
          </a:stretch>
        </p:blipFill>
        <p:spPr bwMode="auto">
          <a:xfrm>
            <a:off x="457200" y="1371600"/>
            <a:ext cx="4191000" cy="3822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 l="11940" t="29851" r="34328" b="5970"/>
          <a:stretch>
            <a:fillRect/>
          </a:stretch>
        </p:blipFill>
        <p:spPr bwMode="auto">
          <a:xfrm>
            <a:off x="533400" y="1371600"/>
            <a:ext cx="2514600" cy="4004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276600" y="990600"/>
            <a:ext cx="533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Ms. Glover explained that they wanted the students to draw a picture of the girl’s adventure in each of the stories and then write about how the adventures were different.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50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Arial" charset="0"/>
              </a:rPr>
              <a:t>Application</a:t>
            </a:r>
            <a:endParaRPr kumimoji="0" lang="en-US" sz="4800" b="0" i="0" u="none" strike="noStrike" kern="1200" cap="none" spc="-150" normalizeH="0" baseline="0" noProof="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n-ea"/>
              <a:cs typeface="Arial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3124200"/>
            <a:ext cx="4114800" cy="3280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3886200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066800"/>
            <a:ext cx="4057650" cy="541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62000" y="5715000"/>
            <a:ext cx="3581400" cy="64611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ysClr val="windowText" lastClr="000000"/>
                </a:solidFill>
                <a:latin typeface="+mn-lt"/>
                <a:cs typeface="Times" pitchFamily="18" charset="0"/>
              </a:rPr>
              <a:t>(2) Identifying Similarities and Differences</a:t>
            </a: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457200"/>
            <a:ext cx="7543800" cy="5657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cover_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4343400"/>
            <a:ext cx="1337310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 descr="cover_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876800"/>
            <a:ext cx="1337310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 descr="cover_image">
            <a:hlinkClick r:id="rId4" tgtFrame="tw_cover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4267200"/>
            <a:ext cx="1337310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81000" y="457200"/>
            <a:ext cx="57150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Times" pitchFamily="18" charset="0"/>
              </a:rPr>
              <a:t>Unit Preparation:</a:t>
            </a:r>
          </a:p>
          <a:p>
            <a:r>
              <a:rPr lang="en-US" sz="1600" dirty="0" smtClean="0">
                <a:cs typeface="Times" pitchFamily="18" charset="0"/>
              </a:rPr>
              <a:t>Prior to beginning Unit 3, Ms. Glover and Mrs. Jones did the following</a:t>
            </a:r>
            <a:r>
              <a:rPr lang="en-US" sz="1400" dirty="0" smtClean="0">
                <a:cs typeface="Times" pitchFamily="18" charset="0"/>
              </a:rPr>
              <a:t>:</a:t>
            </a:r>
          </a:p>
          <a:p>
            <a:endParaRPr lang="en-US" sz="1400" dirty="0">
              <a:cs typeface="Times" pitchFamily="18" charset="0"/>
            </a:endParaRPr>
          </a:p>
          <a:p>
            <a:pPr marL="342900" indent="-342900">
              <a:buAutoNum type="arabicPeriod"/>
            </a:pPr>
            <a:r>
              <a:rPr lang="en-US" sz="1800" dirty="0" smtClean="0">
                <a:cs typeface="Times" pitchFamily="18" charset="0"/>
              </a:rPr>
              <a:t>Identified the standards to be taught- (they looked at the unit 3 pacing guide)</a:t>
            </a:r>
          </a:p>
          <a:p>
            <a:pPr marL="342900" indent="-342900">
              <a:buAutoNum type="arabicPeriod"/>
            </a:pPr>
            <a:endParaRPr lang="en-US" sz="1800" dirty="0" smtClean="0">
              <a:cs typeface="Times" pitchFamily="18" charset="0"/>
            </a:endParaRPr>
          </a:p>
          <a:p>
            <a:pPr marL="342900" indent="-342900">
              <a:buAutoNum type="arabicPeriod"/>
            </a:pPr>
            <a:r>
              <a:rPr lang="en-US" sz="1800" dirty="0" smtClean="0">
                <a:cs typeface="Times" pitchFamily="18" charset="0"/>
              </a:rPr>
              <a:t>They asked themselves-</a:t>
            </a:r>
          </a:p>
          <a:p>
            <a:pPr marL="800100" lvl="1" indent="-342900"/>
            <a:r>
              <a:rPr lang="en-US" sz="1800" b="1" i="1" dirty="0" smtClean="0">
                <a:cs typeface="Times" pitchFamily="18" charset="0"/>
              </a:rPr>
              <a:t>“What will my students know and be able to do better at the end of this unit?”</a:t>
            </a:r>
          </a:p>
          <a:p>
            <a:pPr marL="800100" lvl="1" indent="-342900"/>
            <a:endParaRPr lang="en-US" sz="1800" dirty="0" smtClean="0">
              <a:cs typeface="Times" pitchFamily="18" charset="0"/>
            </a:endParaRPr>
          </a:p>
          <a:p>
            <a:pPr marL="342900" indent="-342900"/>
            <a:r>
              <a:rPr lang="en-US" sz="1800" dirty="0" smtClean="0">
                <a:cs typeface="Times" pitchFamily="18" charset="0"/>
              </a:rPr>
              <a:t>3.  They gathered and studied the resources in order to prepare the daily lessons.</a:t>
            </a:r>
          </a:p>
          <a:p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4267200" y="2057400"/>
            <a:ext cx="1600200" cy="3048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381000"/>
            <a:ext cx="274696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cover_image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4572000"/>
            <a:ext cx="1009650" cy="1310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cover_image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4400" y="5105400"/>
            <a:ext cx="1009650" cy="133731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7" name="Picture 16" descr="cover_image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00200" y="4800600"/>
            <a:ext cx="1107126" cy="108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cover_image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81200" y="5486400"/>
            <a:ext cx="1107126" cy="1084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cover_image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14600" y="4572000"/>
            <a:ext cx="846455" cy="133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cover_image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352800" y="4419600"/>
            <a:ext cx="133731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cover_image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24200" y="5257800"/>
            <a:ext cx="1337310" cy="133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cover_image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572000" y="4648200"/>
            <a:ext cx="1091565" cy="133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cover_image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800600" y="5638800"/>
            <a:ext cx="1337310" cy="982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cover_image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638800" y="4419600"/>
            <a:ext cx="996315" cy="133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cover_image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096000" y="5181600"/>
            <a:ext cx="1105535" cy="133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cover_image"/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590800" y="5105400"/>
            <a:ext cx="1337310" cy="1200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cover_image"/>
          <p:cNvPicPr/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705600" y="4114800"/>
            <a:ext cx="1337310" cy="133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cover_image"/>
          <p:cNvPicPr/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934200" y="4572000"/>
            <a:ext cx="133731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 descr="cover_image"/>
          <p:cNvPicPr/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239000" y="4953000"/>
            <a:ext cx="133731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 descr="cover_image"/>
          <p:cNvPicPr/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543800" y="5334000"/>
            <a:ext cx="133731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 descr="cover_image"/>
          <p:cNvPicPr/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81000" y="5867400"/>
            <a:ext cx="121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 descr="cover_image"/>
          <p:cNvPicPr/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4343400" y="5410200"/>
            <a:ext cx="799935" cy="1184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5" descr="cover_image"/>
          <p:cNvPicPr/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867400" y="4800600"/>
            <a:ext cx="1337310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685800"/>
            <a:ext cx="7213599" cy="541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9091" t="6734"/>
          <a:stretch>
            <a:fillRect/>
          </a:stretch>
        </p:blipFill>
        <p:spPr bwMode="auto">
          <a:xfrm>
            <a:off x="685800" y="457200"/>
            <a:ext cx="7625502" cy="586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b="4261"/>
          <a:stretch>
            <a:fillRect/>
          </a:stretch>
        </p:blipFill>
        <p:spPr bwMode="auto">
          <a:xfrm>
            <a:off x="685800" y="533400"/>
            <a:ext cx="7853026" cy="563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57200"/>
            <a:ext cx="7721599" cy="579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Revisit the 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382000" cy="886397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I can </a:t>
            </a:r>
            <a:r>
              <a:rPr lang="en-US" b="1" dirty="0" smtClean="0"/>
              <a:t>compare</a:t>
            </a:r>
            <a:r>
              <a:rPr lang="en-US" dirty="0" smtClean="0"/>
              <a:t> the adventures of characters in familiar stories.</a:t>
            </a:r>
            <a:endParaRPr lang="en-US" dirty="0"/>
          </a:p>
        </p:txBody>
      </p:sp>
      <p:pic>
        <p:nvPicPr>
          <p:cNvPr id="6" name="Picture 4" descr="http://t2.gstatic.com/images?q=tbn:ANd9GcQoNVfqZlaF-QYCPfDD1jK57N97j0asZE08oMv9IO4Nidsn7yB55od4erH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905000"/>
            <a:ext cx="1724688" cy="13811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" name="Picture 4" descr="http://t2.gstatic.com/images?q=tbn:ANd9GcQoNVfqZlaF-QYCPfDD1jK57N97j0asZE08oMv9IO4Nidsn7yB55od4erH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691143">
            <a:off x="1146468" y="3139922"/>
            <a:ext cx="1724688" cy="13811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" name="Picture 8" descr="http://t2.gstatic.com/images?q=tbn:ANd9GcQUmFngENFEW387IzSaRdyEBAdXhwulRYtzMUkMShENlHdXENQAB8R-8tb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343400"/>
            <a:ext cx="1617639" cy="12954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838200" y="60198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students scored their understanding after the lesson.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1981200"/>
            <a:ext cx="4794250" cy="3595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85800" y="533400"/>
            <a:ext cx="7772400" cy="4032250"/>
            <a:chOff x="914400" y="1143000"/>
            <a:chExt cx="7772400" cy="4031873"/>
          </a:xfrm>
        </p:grpSpPr>
        <p:sp>
          <p:nvSpPr>
            <p:cNvPr id="21509" name="Rectangle 10"/>
            <p:cNvSpPr>
              <a:spLocks noChangeArrowheads="1"/>
            </p:cNvSpPr>
            <p:nvPr/>
          </p:nvSpPr>
          <p:spPr bwMode="auto">
            <a:xfrm>
              <a:off x="1981200" y="1143000"/>
              <a:ext cx="6705600" cy="4031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latin typeface="Comic Sans MS" pitchFamily="66" charset="0"/>
                </a:rPr>
                <a:t>Marzano, R. J., Pickering, D. J., &amp; Pollock, J. E. (2001). </a:t>
              </a:r>
              <a:r>
                <a:rPr lang="en-US" sz="1600" i="1">
                  <a:latin typeface="Comic Sans MS" pitchFamily="66" charset="0"/>
                </a:rPr>
                <a:t>Classroom instruction that works: Research-based strategies for increasing student achievement. </a:t>
              </a:r>
              <a:r>
                <a:rPr lang="en-US" sz="1600">
                  <a:latin typeface="Comic Sans MS" pitchFamily="66" charset="0"/>
                </a:rPr>
                <a:t>Alexandria, VA: Association for Supervision</a:t>
              </a:r>
              <a:r>
                <a:rPr lang="en-US" sz="1600" i="1">
                  <a:latin typeface="Comic Sans MS" pitchFamily="66" charset="0"/>
                </a:rPr>
                <a:t> </a:t>
              </a:r>
              <a:r>
                <a:rPr lang="en-US" sz="1600">
                  <a:latin typeface="Comic Sans MS" pitchFamily="66" charset="0"/>
                </a:rPr>
                <a:t>and Curriculum Development.</a:t>
              </a:r>
            </a:p>
            <a:p>
              <a:endParaRPr lang="en-US" sz="1600">
                <a:latin typeface="Comic Sans MS" pitchFamily="66" charset="0"/>
              </a:endParaRPr>
            </a:p>
            <a:p>
              <a:endParaRPr lang="en-US" sz="1600">
                <a:latin typeface="Comic Sans MS" pitchFamily="66" charset="0"/>
              </a:endParaRPr>
            </a:p>
            <a:p>
              <a:r>
                <a:rPr lang="en-US" sz="1600">
                  <a:latin typeface="Comic Sans MS" pitchFamily="66" charset="0"/>
                </a:rPr>
                <a:t> </a:t>
              </a:r>
            </a:p>
            <a:p>
              <a:r>
                <a:rPr lang="en-US" sz="1600">
                  <a:latin typeface="Comic Sans MS" pitchFamily="66" charset="0"/>
                </a:rPr>
                <a:t>Pollock, J. E. (2007). </a:t>
              </a:r>
              <a:r>
                <a:rPr lang="en-US" sz="1600" i="1">
                  <a:latin typeface="Comic Sans MS" pitchFamily="66" charset="0"/>
                </a:rPr>
                <a:t>Improving student learning one teacher at a time. </a:t>
              </a:r>
              <a:r>
                <a:rPr lang="en-US" sz="1600">
                  <a:latin typeface="Comic Sans MS" pitchFamily="66" charset="0"/>
                </a:rPr>
                <a:t>Alexandria, VA: Association for Supervision and Curriculum Development.</a:t>
              </a:r>
            </a:p>
            <a:p>
              <a:endParaRPr lang="en-US" sz="1600">
                <a:latin typeface="Comic Sans MS" pitchFamily="66" charset="0"/>
              </a:endParaRPr>
            </a:p>
            <a:p>
              <a:endParaRPr lang="en-US" sz="1600">
                <a:latin typeface="Comic Sans MS" pitchFamily="66" charset="0"/>
              </a:endParaRPr>
            </a:p>
            <a:p>
              <a:r>
                <a:rPr lang="en-US" sz="1600">
                  <a:latin typeface="Comic Sans MS" pitchFamily="66" charset="0"/>
                </a:rPr>
                <a:t> </a:t>
              </a:r>
            </a:p>
            <a:p>
              <a:r>
                <a:rPr lang="en-US" sz="1600">
                  <a:latin typeface="Comic Sans MS" pitchFamily="66" charset="0"/>
                </a:rPr>
                <a:t>Pollock, J. E., &amp; Ford, Sharon M. (2009). </a:t>
              </a:r>
              <a:r>
                <a:rPr lang="en-US" sz="1600" i="1">
                  <a:latin typeface="Comic Sans MS" pitchFamily="66" charset="0"/>
                </a:rPr>
                <a:t>Improving student learning one principal at a time. </a:t>
              </a:r>
              <a:r>
                <a:rPr lang="en-US" sz="1600">
                  <a:latin typeface="Comic Sans MS" pitchFamily="66" charset="0"/>
                </a:rPr>
                <a:t>Alexandria, VA: Association for Supervision and Curriculum Development.</a:t>
              </a:r>
            </a:p>
          </p:txBody>
        </p:sp>
        <p:pic>
          <p:nvPicPr>
            <p:cNvPr id="12" name="Picture 2" descr="http://images.betterworldbooks.com/141/Improving-Student-Learning-One-Teacher-at-a-Time-Pollock-Jane-E-978141660520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14400" y="2438279"/>
              <a:ext cx="950913" cy="12254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4" descr="http://i43.tower.com/images/mm113091970/improving-student-learning-one-principal-time-sharon-m-ford-paperback-cover-art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4400" y="3885944"/>
              <a:ext cx="990600" cy="12730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13" descr="http://www.mcrel.org/SuccessInSight/Portals/7/Classroom%20Instruction%20That%20Works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14400" y="1143000"/>
              <a:ext cx="914400" cy="11524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1507" name="Picture 2" descr="http://ebusiness.ascd.org/serverfiles/productimages/112005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4800600"/>
            <a:ext cx="973138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tangle 15"/>
          <p:cNvSpPr>
            <a:spLocks noChangeArrowheads="1"/>
          </p:cNvSpPr>
          <p:nvPr/>
        </p:nvSpPr>
        <p:spPr bwMode="auto">
          <a:xfrm>
            <a:off x="1905000" y="5105400"/>
            <a:ext cx="6400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omic Sans MS" pitchFamily="66" charset="0"/>
              </a:rPr>
              <a:t>Pollock, J. E., Ford, Sharon M., &amp; Black, Margaret M. (2012). </a:t>
            </a:r>
            <a:r>
              <a:rPr lang="en-US" sz="1600" i="1">
                <a:latin typeface="Comic Sans MS" pitchFamily="66" charset="0"/>
              </a:rPr>
              <a:t>Minding the Achievement Gap. </a:t>
            </a:r>
            <a:r>
              <a:rPr lang="en-US" sz="1600">
                <a:latin typeface="Comic Sans MS" pitchFamily="66" charset="0"/>
              </a:rPr>
              <a:t>Alexandria, VA: Association for Supervision and Curriculum Development.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457200"/>
            <a:ext cx="58674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Times" pitchFamily="18" charset="0"/>
              </a:rPr>
              <a:t>Plan Daily Lessons:</a:t>
            </a:r>
          </a:p>
          <a:p>
            <a:r>
              <a:rPr lang="en-US" sz="1600" dirty="0" smtClean="0">
                <a:cs typeface="Times" pitchFamily="18" charset="0"/>
              </a:rPr>
              <a:t>Once they had the big picture for the unit, they began planning daily lessons.</a:t>
            </a:r>
          </a:p>
          <a:p>
            <a:endParaRPr lang="en-US" sz="1600" dirty="0">
              <a:cs typeface="Times" pitchFamily="18" charset="0"/>
            </a:endParaRPr>
          </a:p>
          <a:p>
            <a:r>
              <a:rPr lang="en-US" sz="1600" dirty="0" smtClean="0">
                <a:cs typeface="Times" pitchFamily="18" charset="0"/>
              </a:rPr>
              <a:t>The standard for this lesson was:</a:t>
            </a:r>
          </a:p>
          <a:p>
            <a:r>
              <a:rPr lang="en-US" sz="1600" b="1" dirty="0" smtClean="0">
                <a:cs typeface="Times" pitchFamily="18" charset="0"/>
              </a:rPr>
              <a:t>RL.K.9 With prompting and support, compare and contrast the adventures and experiences of characters in familiar stories.</a:t>
            </a:r>
          </a:p>
          <a:p>
            <a:endParaRPr lang="en-US" sz="1600" b="1" dirty="0">
              <a:cs typeface="Times" pitchFamily="18" charset="0"/>
            </a:endParaRPr>
          </a:p>
          <a:p>
            <a:endParaRPr lang="en-US" sz="1600" b="1" dirty="0">
              <a:cs typeface="Times" pitchFamily="18" charset="0"/>
            </a:endParaRPr>
          </a:p>
          <a:p>
            <a:r>
              <a:rPr lang="en-US" sz="1600" dirty="0" smtClean="0">
                <a:cs typeface="Times" pitchFamily="18" charset="0"/>
              </a:rPr>
              <a:t>The resources they selected for the lesson are:</a:t>
            </a:r>
          </a:p>
          <a:p>
            <a:pPr lvl="1">
              <a:buFont typeface="Arial" pitchFamily="34" charset="0"/>
              <a:buChar char="•"/>
            </a:pPr>
            <a:r>
              <a:rPr lang="en-US" sz="1600" u="sng" dirty="0" smtClean="0">
                <a:cs typeface="Times" pitchFamily="18" charset="0"/>
              </a:rPr>
              <a:t>The Red Book</a:t>
            </a:r>
            <a:r>
              <a:rPr lang="en-US" sz="1600" dirty="0" smtClean="0">
                <a:cs typeface="Times" pitchFamily="18" charset="0"/>
              </a:rPr>
              <a:t> (from unit 1)</a:t>
            </a:r>
            <a:endParaRPr lang="en-US" sz="1600" u="sng" dirty="0" smtClean="0">
              <a:cs typeface="Times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1600" u="sng" dirty="0" smtClean="0">
                <a:cs typeface="Times" pitchFamily="18" charset="0"/>
              </a:rPr>
              <a:t>Train Stop</a:t>
            </a:r>
          </a:p>
          <a:p>
            <a:endParaRPr lang="en-US" sz="1600" dirty="0" smtClean="0">
              <a:cs typeface="Times" pitchFamily="18" charset="0"/>
            </a:endParaRPr>
          </a:p>
          <a:p>
            <a:endParaRPr lang="en-US" sz="1800" dirty="0" smtClean="0">
              <a:cs typeface="Times" pitchFamily="18" charset="0"/>
            </a:endParaRPr>
          </a:p>
          <a:p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304800"/>
            <a:ext cx="274696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1.bp.blogspot.com/-9afWRdG3mSY/Tp8Ukz5jiBI/AAAAAAAAAWE/T52gAEB9Y3E/s1600/red+boo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191000"/>
            <a:ext cx="2133600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http://di1-4.shoppingshadow.com/images/pi/d6/24/f9/2040799428-260x260-0-0_Book_Train_Stop_Barbara_Lehman.jpg"/>
          <p:cNvPicPr>
            <a:picLocks noChangeAspect="1" noChangeArrowheads="1"/>
          </p:cNvPicPr>
          <p:nvPr/>
        </p:nvPicPr>
        <p:blipFill>
          <a:blip r:embed="rId4" cstate="print"/>
          <a:srcRect t="12308" b="13846"/>
          <a:stretch>
            <a:fillRect/>
          </a:stretch>
        </p:blipFill>
        <p:spPr bwMode="auto">
          <a:xfrm rot="626146">
            <a:off x="2912535" y="4130222"/>
            <a:ext cx="2889250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533400"/>
            <a:ext cx="7696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students were introduced to these books prior to this lesson so the stories were familiar.</a:t>
            </a:r>
          </a:p>
          <a:p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character is the same in both of these wordless picture books. </a:t>
            </a:r>
          </a:p>
          <a:p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8276" r="11330"/>
          <a:stretch>
            <a:fillRect/>
          </a:stretch>
        </p:blipFill>
        <p:spPr bwMode="auto">
          <a:xfrm>
            <a:off x="685800" y="3124200"/>
            <a:ext cx="3057910" cy="2852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 l="5816" r="3069"/>
          <a:stretch>
            <a:fillRect/>
          </a:stretch>
        </p:blipFill>
        <p:spPr bwMode="auto">
          <a:xfrm>
            <a:off x="4495800" y="3200400"/>
            <a:ext cx="3352800" cy="2759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724400" y="2514600"/>
            <a:ext cx="3251200" cy="3079750"/>
            <a:chOff x="4800600" y="2057400"/>
            <a:chExt cx="3251200" cy="3079750"/>
          </a:xfrm>
        </p:grpSpPr>
        <p:pic>
          <p:nvPicPr>
            <p:cNvPr id="6146" name="Picture 2" descr="http://ebusiness.ascd.org/serverfiles/productimages/112005b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781800" y="3505200"/>
              <a:ext cx="1270000" cy="163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4" descr="http://i43.tower.com/images/mm113091970/improving-student-learning-one-principal-time-sharon-m-ford-paperback-cover-art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67400" y="2743200"/>
              <a:ext cx="1309688" cy="16827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2" descr="http://images.betterworldbooks.com/141/Improving-Student-Learning-One-Teacher-at-a-Time-Pollock-Jane-E-978141660520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00600" y="2057400"/>
              <a:ext cx="1328738" cy="17113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1066800" y="1981200"/>
            <a:ext cx="34290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4800" b="1" dirty="0">
                <a:latin typeface="+mn-lt"/>
                <a:cs typeface="Times" pitchFamily="18" charset="0"/>
              </a:rPr>
              <a:t>G</a:t>
            </a:r>
            <a:r>
              <a:rPr lang="en-US" sz="2400" b="1" dirty="0">
                <a:latin typeface="+mn-lt"/>
                <a:cs typeface="Times" pitchFamily="18" charset="0"/>
              </a:rPr>
              <a:t>= goal</a:t>
            </a:r>
          </a:p>
          <a:p>
            <a:pPr>
              <a:defRPr/>
            </a:pPr>
            <a:r>
              <a:rPr lang="en-US" sz="4800" b="1" dirty="0">
                <a:latin typeface="+mn-lt"/>
                <a:cs typeface="Times" pitchFamily="18" charset="0"/>
              </a:rPr>
              <a:t>A</a:t>
            </a:r>
            <a:r>
              <a:rPr lang="en-US" sz="2400" b="1" dirty="0">
                <a:latin typeface="+mn-lt"/>
                <a:cs typeface="Times" pitchFamily="18" charset="0"/>
              </a:rPr>
              <a:t>= access prior knowledge</a:t>
            </a:r>
          </a:p>
          <a:p>
            <a:pPr>
              <a:defRPr/>
            </a:pPr>
            <a:r>
              <a:rPr lang="en-US" sz="4800" b="1" dirty="0">
                <a:latin typeface="+mn-lt"/>
                <a:cs typeface="Times" pitchFamily="18" charset="0"/>
              </a:rPr>
              <a:t>N</a:t>
            </a:r>
            <a:r>
              <a:rPr lang="en-US" sz="2400" b="1" dirty="0">
                <a:latin typeface="+mn-lt"/>
                <a:cs typeface="Times" pitchFamily="18" charset="0"/>
              </a:rPr>
              <a:t>= new information</a:t>
            </a:r>
          </a:p>
          <a:p>
            <a:pPr>
              <a:defRPr/>
            </a:pPr>
            <a:r>
              <a:rPr lang="en-US" sz="4800" b="1" dirty="0">
                <a:latin typeface="+mn-lt"/>
                <a:cs typeface="Times" pitchFamily="18" charset="0"/>
              </a:rPr>
              <a:t>A</a:t>
            </a:r>
            <a:r>
              <a:rPr lang="en-US" sz="2400" b="1" dirty="0">
                <a:latin typeface="+mn-lt"/>
                <a:cs typeface="Times" pitchFamily="18" charset="0"/>
              </a:rPr>
              <a:t>= application</a:t>
            </a:r>
          </a:p>
          <a:p>
            <a:pPr>
              <a:defRPr/>
            </a:pPr>
            <a:r>
              <a:rPr lang="en-US" sz="4800" b="1" dirty="0">
                <a:latin typeface="+mn-lt"/>
                <a:cs typeface="Times" pitchFamily="18" charset="0"/>
              </a:rPr>
              <a:t>G</a:t>
            </a:r>
            <a:r>
              <a:rPr lang="en-US" sz="2400" b="1" dirty="0">
                <a:latin typeface="+mn-lt"/>
                <a:cs typeface="Times" pitchFamily="18" charset="0"/>
              </a:rPr>
              <a:t>= generalize the goal</a:t>
            </a: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1371600" y="457200"/>
            <a:ext cx="58674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latin typeface="+mn-lt"/>
                <a:cs typeface="Times" pitchFamily="18" charset="0"/>
              </a:rPr>
              <a:t>GANAG is a daily lesson structure that allows teachers to plan for student use of research based instructional strategies.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8200" y="2362200"/>
            <a:ext cx="3581400" cy="64611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ysClr val="windowText" lastClr="000000"/>
                </a:solidFill>
                <a:latin typeface="+mn-lt"/>
                <a:cs typeface="Times" pitchFamily="18" charset="0"/>
              </a:rPr>
              <a:t>(2) Identifying Similarities and Differences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3124200"/>
            <a:ext cx="3581400" cy="369888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ysClr val="windowText" lastClr="000000"/>
                </a:solidFill>
                <a:latin typeface="+mn-lt"/>
                <a:cs typeface="Times" pitchFamily="18" charset="0"/>
              </a:rPr>
              <a:t>(3) Summarizing and Note Taking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8200" y="3641725"/>
            <a:ext cx="3581400" cy="6461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ysClr val="windowText" lastClr="000000"/>
                </a:solidFill>
                <a:latin typeface="+mn-lt"/>
                <a:cs typeface="Times" pitchFamily="18" charset="0"/>
              </a:rPr>
              <a:t>(4) Reinforcing Effort and Providing Recognition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4419600"/>
            <a:ext cx="3581400" cy="3698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ysClr val="windowText" lastClr="000000"/>
                </a:solidFill>
                <a:latin typeface="+mn-lt"/>
                <a:cs typeface="Times" pitchFamily="18" charset="0"/>
              </a:rPr>
              <a:t>(5) Homework and Practice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8200" y="4953000"/>
            <a:ext cx="3581400" cy="3698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ysClr val="windowText" lastClr="000000"/>
                </a:solidFill>
                <a:latin typeface="+mn-lt"/>
                <a:cs typeface="Times" pitchFamily="18" charset="0"/>
              </a:rPr>
              <a:t>(6) Nonlinguistic Representations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24400" y="2362200"/>
            <a:ext cx="3581400" cy="36988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  <a:cs typeface="Times" pitchFamily="18" charset="0"/>
              </a:rPr>
              <a:t>(7) Cooperative Learning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24400" y="2971800"/>
            <a:ext cx="3581400" cy="6461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ysClr val="windowText" lastClr="000000"/>
                </a:solidFill>
                <a:latin typeface="+mn-lt"/>
                <a:cs typeface="Times" pitchFamily="18" charset="0"/>
              </a:rPr>
              <a:t>(8) Setting Objectives and Providing Feedback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24400" y="3886200"/>
            <a:ext cx="3581400" cy="64611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ysClr val="windowText" lastClr="000000"/>
                </a:solidFill>
                <a:latin typeface="+mn-lt"/>
                <a:cs typeface="Times" pitchFamily="18" charset="0"/>
              </a:rPr>
              <a:t>(9) Generating and Testing Hypotheses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24400" y="4724400"/>
            <a:ext cx="3581400" cy="64611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ysClr val="windowText" lastClr="000000"/>
                </a:solidFill>
                <a:latin typeface="+mn-lt"/>
                <a:cs typeface="Times" pitchFamily="18" charset="0"/>
              </a:rPr>
              <a:t>(10) Cues, Questions and Advance Organizers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8200" y="381000"/>
            <a:ext cx="7239000" cy="169277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" pitchFamily="18" charset="0"/>
              </a:rPr>
              <a:t>GANAG</a:t>
            </a:r>
            <a:r>
              <a:rPr lang="en-US" sz="3200" dirty="0">
                <a:latin typeface="+mn-lt"/>
                <a:cs typeface="Times" pitchFamily="18" charset="0"/>
              </a:rPr>
              <a:t> provides students the opportunity to actively use the nine high-yield strategies: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382000" cy="886397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I can </a:t>
            </a:r>
            <a:r>
              <a:rPr lang="en-US" b="1" dirty="0" smtClean="0"/>
              <a:t>compare</a:t>
            </a:r>
            <a:r>
              <a:rPr lang="en-US" dirty="0" smtClean="0"/>
              <a:t> the adventures of characters in familiar stories.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t="3604" r="4054"/>
          <a:stretch>
            <a:fillRect/>
          </a:stretch>
        </p:blipFill>
        <p:spPr bwMode="auto">
          <a:xfrm>
            <a:off x="3048000" y="2057400"/>
            <a:ext cx="5029200" cy="3789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 descr="http://t2.gstatic.com/images?q=tbn:ANd9GcQoNVfqZlaF-QYCPfDD1jK57N97j0asZE08oMv9IO4Nidsn7yB55od4erH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905000"/>
            <a:ext cx="1724688" cy="13811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" name="Picture 4" descr="http://t2.gstatic.com/images?q=tbn:ANd9GcQoNVfqZlaF-QYCPfDD1jK57N97j0asZE08oMv9IO4Nidsn7yB55od4erH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691143">
            <a:off x="1146468" y="3139922"/>
            <a:ext cx="1724688" cy="13811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" name="Picture 8" descr="http://t2.gstatic.com/images?q=tbn:ANd9GcQUmFngENFEW387IzSaRdyEBAdXhwulRYtzMUkMShENlHdXENQAB8R-8tbj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343400"/>
            <a:ext cx="1617639" cy="12954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838200" y="60198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students scored their understanding before the lesson.</a:t>
            </a:r>
            <a:endParaRPr lang="en-US" sz="24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1600" y="152400"/>
            <a:ext cx="3581400" cy="6461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ysClr val="windowText" lastClr="000000"/>
                </a:solidFill>
                <a:latin typeface="+mn-lt"/>
                <a:cs typeface="Times" pitchFamily="18" charset="0"/>
              </a:rPr>
              <a:t>(8) Setting Objectives and Providing Feedback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 Prior Knowledge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066800"/>
            <a:ext cx="784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teachers asked the students, </a:t>
            </a:r>
          </a:p>
          <a:p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“Do you remember when we compared </a:t>
            </a:r>
            <a:r>
              <a:rPr lang="en-US" sz="24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Three Pigs </a:t>
            </a: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24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Three Little Wolves and the Big Bad Pig</a:t>
            </a: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124200"/>
            <a:ext cx="3962399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743200"/>
            <a:ext cx="4165600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105400" y="6019800"/>
            <a:ext cx="3581400" cy="64611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ysClr val="windowText" lastClr="000000"/>
                </a:solidFill>
                <a:latin typeface="+mn-lt"/>
                <a:cs typeface="Times" pitchFamily="18" charset="0"/>
              </a:rPr>
              <a:t>(10) Cues, Questions and Advance Organizers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 l="7587" t="13559" r="17555" b="8051"/>
          <a:stretch>
            <a:fillRect/>
          </a:stretch>
        </p:blipFill>
        <p:spPr bwMode="auto">
          <a:xfrm>
            <a:off x="4648200" y="685800"/>
            <a:ext cx="3984024" cy="556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57200" y="762000"/>
            <a:ext cx="4038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class looked at the matrix chart they created with both of the stories earlier in the week.</a:t>
            </a:r>
          </a:p>
          <a:p>
            <a:pPr algn="r"/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3723" r="20579"/>
          <a:stretch>
            <a:fillRect/>
          </a:stretch>
        </p:blipFill>
        <p:spPr bwMode="auto">
          <a:xfrm>
            <a:off x="838200" y="2438400"/>
            <a:ext cx="3153277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791200"/>
            <a:ext cx="3581400" cy="3698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ysClr val="windowText" lastClr="000000"/>
                </a:solidFill>
                <a:latin typeface="+mn-lt"/>
                <a:cs typeface="Times" pitchFamily="18" charset="0"/>
              </a:rPr>
              <a:t>(6) Nonlinguistic Representations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Feathered_Lime_Green 4X3 Template Segoe">
  <a:themeElements>
    <a:clrScheme name="Template-light">
      <a:dk1>
        <a:srgbClr val="000000"/>
      </a:dk1>
      <a:lt1>
        <a:srgbClr val="FFFFFF"/>
      </a:lt1>
      <a:dk2>
        <a:srgbClr val="050595"/>
      </a:dk2>
      <a:lt2>
        <a:srgbClr val="FFFF9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4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2400" dirty="0" err="1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White with Courier font for code slides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02E2A0B-9A21-4D7E-9519-37655056FBA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1_Feathered_Lime_Green 4X3 Template Segoe</Template>
  <TotalTime>134</TotalTime>
  <Words>771</Words>
  <Application>Microsoft Office PowerPoint</Application>
  <PresentationFormat>On-screen Show (4:3)</PresentationFormat>
  <Paragraphs>100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1_Feathered_Lime_Green 4X3 Template Segoe</vt:lpstr>
      <vt:lpstr>White with Courier font for code slides</vt:lpstr>
      <vt:lpstr>Comparing Adventures</vt:lpstr>
      <vt:lpstr>Slide 2</vt:lpstr>
      <vt:lpstr>Slide 3</vt:lpstr>
      <vt:lpstr>Slide 4</vt:lpstr>
      <vt:lpstr>Slide 5</vt:lpstr>
      <vt:lpstr>Slide 6</vt:lpstr>
      <vt:lpstr>Goal</vt:lpstr>
      <vt:lpstr>Access Prior Knowledge</vt:lpstr>
      <vt:lpstr>Slide 9</vt:lpstr>
      <vt:lpstr>New Information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Revisit the Goal</vt:lpstr>
      <vt:lpstr>Slide 25</vt:lpstr>
    </vt:vector>
  </TitlesOfParts>
  <Company>RPS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Comparing Adventures</dc:title>
  <dc:creator>st</dc:creator>
  <cp:keywords/>
  <cp:lastModifiedBy>st</cp:lastModifiedBy>
  <cp:revision>15</cp:revision>
  <dcterms:created xsi:type="dcterms:W3CDTF">2012-12-10T21:14:51Z</dcterms:created>
  <dcterms:modified xsi:type="dcterms:W3CDTF">2012-12-21T16:25:54Z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TC102867349990</vt:lpwstr>
  </property>
</Properties>
</file>