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9"/>
  </p:notesMasterIdLst>
  <p:sldIdLst>
    <p:sldId id="256" r:id="rId2"/>
    <p:sldId id="270" r:id="rId3"/>
    <p:sldId id="258" r:id="rId4"/>
    <p:sldId id="260" r:id="rId5"/>
    <p:sldId id="261" r:id="rId6"/>
    <p:sldId id="262" r:id="rId7"/>
    <p:sldId id="263" r:id="rId8"/>
    <p:sldId id="271" r:id="rId9"/>
    <p:sldId id="264" r:id="rId10"/>
    <p:sldId id="259" r:id="rId11"/>
    <p:sldId id="265" r:id="rId12"/>
    <p:sldId id="266" r:id="rId13"/>
    <p:sldId id="267" r:id="rId14"/>
    <p:sldId id="268" r:id="rId15"/>
    <p:sldId id="269" r:id="rId16"/>
    <p:sldId id="257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99FF"/>
    <a:srgbClr val="00FFCC"/>
    <a:srgbClr val="00CC99"/>
    <a:srgbClr val="0066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836" autoAdjust="0"/>
  </p:normalViewPr>
  <p:slideViewPr>
    <p:cSldViewPr snapToGrid="0">
      <p:cViewPr>
        <p:scale>
          <a:sx n="60" d="100"/>
          <a:sy n="60" d="100"/>
        </p:scale>
        <p:origin x="-40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6DA4AF6F-DA42-4FE8-984C-6E54FAA0BC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886BD-4125-4E2B-9BD0-010DEA8691FF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A57E32-F2BB-413A-931D-2BE1BE077C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857C4-5EC4-4FBA-80E8-40EE5A989E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D9606-923A-46C0-A5DD-C9314C4EB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A0BB9-5846-4161-BD41-1CF14B518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AE715-B8AC-4625-81E9-1CF9D09352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B1BB0-D87A-4D30-9635-8E2737995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75438-A51E-492C-8D57-2A8399F415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FA85C-66A1-4512-9965-F56D61A6B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6B4E3-E611-4D89-B9B7-D7FDCCB89E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78D11-DCDD-402F-B58C-D1E99453E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25251-9654-45AC-888B-DF1C9C64DD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81741086-EEAA-42B6-9F00-7E9D1B075E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taff.rogersschools.net/modules/groups/homepagefiles/cms/1004854/File/Elementary%20GANAG%20Page/Scoring%20to%20the%20Standards/Jones%20scoring%20question%203.wmv?sessionid=12d0bd435dcb217d84b67741f2cba8d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taff.rogersschools.net/modules/groups/homepagefiles/cms/1004854/File/Elementary%20GANAG%20Page/Scoring%20to%20the%20Standards/Jones%20scoring%20question%201.wmv?sessionid=8fa0e14615aadb88dfea6ea6dc54140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taff.rogersschools.net/modules/groups/homepagefiles/cms/1004854/File/Elementary%20GANAG%20Page/Scoring%20to%20the%20Standards/Jones%20scoring%20question%202.wmv?sessionid=8fa0e14615aadb88dfea6ea6dc54140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388" y="1339850"/>
            <a:ext cx="7429500" cy="1143000"/>
          </a:xfrm>
        </p:spPr>
        <p:txBody>
          <a:bodyPr/>
          <a:lstStyle/>
          <a:p>
            <a:r>
              <a:rPr lang="en-US" dirty="0" smtClean="0"/>
              <a:t>Scoring to the Standards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92438" y="2768600"/>
            <a:ext cx="5248275" cy="11096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dirty="0" smtClean="0"/>
              <a:t>Ms. Jones’ 2</a:t>
            </a:r>
            <a:r>
              <a:rPr lang="en-US" b="1" baseline="30000" dirty="0" smtClean="0"/>
              <a:t>nd</a:t>
            </a:r>
            <a:r>
              <a:rPr lang="en-US" b="1" dirty="0" smtClean="0"/>
              <a:t> Grade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February 2013</a:t>
            </a:r>
            <a:endParaRPr lang="en-US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E:\DCIM\112NIKON\DSCN9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564" y="2309649"/>
            <a:ext cx="3563006" cy="2672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4131" y="982717"/>
            <a:ext cx="7010400" cy="838200"/>
          </a:xfrm>
        </p:spPr>
        <p:txBody>
          <a:bodyPr/>
          <a:lstStyle/>
          <a:p>
            <a:r>
              <a:rPr lang="en-US" dirty="0" smtClean="0"/>
              <a:t>APK- </a:t>
            </a:r>
            <a:br>
              <a:rPr lang="en-US" dirty="0" smtClean="0"/>
            </a:br>
            <a:r>
              <a:rPr lang="en-US" sz="2800" b="0" i="1" dirty="0" smtClean="0"/>
              <a:t>How are the first two stories we read the same?  How are they different?</a:t>
            </a:r>
            <a:endParaRPr lang="en-US" b="0" i="1" dirty="0"/>
          </a:p>
        </p:txBody>
      </p:sp>
      <p:pic>
        <p:nvPicPr>
          <p:cNvPr id="79875" name="Picture 3" descr="E:\DCIM\112NIKON\DSCN9704.JPG"/>
          <p:cNvPicPr>
            <a:picLocks noChangeAspect="1" noChangeArrowheads="1"/>
          </p:cNvPicPr>
          <p:nvPr/>
        </p:nvPicPr>
        <p:blipFill>
          <a:blip r:embed="rId3" cstate="print"/>
          <a:srcRect l="10547" r="5859" b="9896"/>
          <a:stretch>
            <a:fillRect/>
          </a:stretch>
        </p:blipFill>
        <p:spPr bwMode="auto">
          <a:xfrm>
            <a:off x="5092263" y="3389586"/>
            <a:ext cx="3373820" cy="272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01766" y="5139559"/>
            <a:ext cx="2522483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libri" pitchFamily="34" charset="0"/>
              </a:rPr>
              <a:t>Students turned and talked with a partner.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pic>
        <p:nvPicPr>
          <p:cNvPr id="92162" name="Picture 2" descr="E:\DCIM\112NIKON\DSCN9695.JPG"/>
          <p:cNvPicPr>
            <a:picLocks noChangeAspect="1" noChangeArrowheads="1"/>
          </p:cNvPicPr>
          <p:nvPr/>
        </p:nvPicPr>
        <p:blipFill>
          <a:blip r:embed="rId2" cstate="print"/>
          <a:srcRect l="20333" r="12667" b="19556"/>
          <a:stretch>
            <a:fillRect/>
          </a:stretch>
        </p:blipFill>
        <p:spPr bwMode="auto">
          <a:xfrm>
            <a:off x="3216165" y="346842"/>
            <a:ext cx="3168869" cy="2853558"/>
          </a:xfrm>
          <a:prstGeom prst="rect">
            <a:avLst/>
          </a:prstGeom>
          <a:noFill/>
        </p:spPr>
      </p:pic>
      <p:pic>
        <p:nvPicPr>
          <p:cNvPr id="92163" name="Picture 3" descr="E:\DCIM\112NIKON\DSCN9694.JPG"/>
          <p:cNvPicPr>
            <a:picLocks noChangeAspect="1" noChangeArrowheads="1"/>
          </p:cNvPicPr>
          <p:nvPr/>
        </p:nvPicPr>
        <p:blipFill>
          <a:blip r:embed="rId3" cstate="print"/>
          <a:srcRect l="16438" t="18265" r="14384"/>
          <a:stretch>
            <a:fillRect/>
          </a:stretch>
        </p:blipFill>
        <p:spPr bwMode="auto">
          <a:xfrm>
            <a:off x="4918842" y="2963917"/>
            <a:ext cx="3825118" cy="3389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1503" y="3610304"/>
            <a:ext cx="3011214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libri" pitchFamily="34" charset="0"/>
              </a:rPr>
              <a:t>Students scored their understanding of the goal.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21326035">
            <a:off x="4083269" y="4067504"/>
            <a:ext cx="3941379" cy="623614"/>
          </a:xfrm>
          <a:prstGeom prst="rightArrow">
            <a:avLst/>
          </a:prstGeom>
          <a:solidFill>
            <a:srgbClr val="FF33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INFORMATION</a:t>
            </a:r>
            <a:endParaRPr lang="en-US" dirty="0"/>
          </a:p>
        </p:txBody>
      </p:sp>
      <p:pic>
        <p:nvPicPr>
          <p:cNvPr id="93186" name="Picture 2" descr="E:\DCIM\112NIKON\DSCN9698.JPG"/>
          <p:cNvPicPr>
            <a:picLocks noChangeAspect="1" noChangeArrowheads="1"/>
          </p:cNvPicPr>
          <p:nvPr/>
        </p:nvPicPr>
        <p:blipFill>
          <a:blip r:embed="rId2" cstate="print"/>
          <a:srcRect l="20404"/>
          <a:stretch>
            <a:fillRect/>
          </a:stretch>
        </p:blipFill>
        <p:spPr bwMode="auto">
          <a:xfrm>
            <a:off x="6274676" y="315312"/>
            <a:ext cx="2098783" cy="351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187" name="Picture 3" descr="E:\DCIM\112NIKON\DSCN9696.JPG"/>
          <p:cNvPicPr>
            <a:picLocks noChangeAspect="1" noChangeArrowheads="1"/>
          </p:cNvPicPr>
          <p:nvPr/>
        </p:nvPicPr>
        <p:blipFill>
          <a:blip r:embed="rId3" cstate="print"/>
          <a:srcRect l="21207" t="17471"/>
          <a:stretch>
            <a:fillRect/>
          </a:stretch>
        </p:blipFill>
        <p:spPr bwMode="auto">
          <a:xfrm>
            <a:off x="2662307" y="1166647"/>
            <a:ext cx="3391651" cy="2664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188" name="Picture 4" descr="E:\DCIM\112NIKON\DSCN9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4922" y="4154212"/>
            <a:ext cx="3121573" cy="234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23338" y="4319752"/>
            <a:ext cx="3042745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Ms. Jones read the story to the class, using the document camera to share the text. 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The students took notes.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" name="Picture 5" descr="E:\DCIM\113NIKON\DSCN9744.JPG"/>
          <p:cNvPicPr>
            <a:picLocks noChangeAspect="1" noChangeArrowheads="1"/>
          </p:cNvPicPr>
          <p:nvPr/>
        </p:nvPicPr>
        <p:blipFill>
          <a:blip r:embed="rId5" cstate="print"/>
          <a:srcRect l="5758" r="4091"/>
          <a:stretch>
            <a:fillRect/>
          </a:stretch>
        </p:blipFill>
        <p:spPr bwMode="auto">
          <a:xfrm>
            <a:off x="433157" y="1087821"/>
            <a:ext cx="2084552" cy="1734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pic>
        <p:nvPicPr>
          <p:cNvPr id="95234" name="Picture 2" descr="E:\DCIM\112NIKON\DSCN9706.JPG"/>
          <p:cNvPicPr>
            <a:picLocks noChangeAspect="1" noChangeArrowheads="1"/>
          </p:cNvPicPr>
          <p:nvPr/>
        </p:nvPicPr>
        <p:blipFill>
          <a:blip r:embed="rId2" cstate="print"/>
          <a:srcRect l="10766" t="13333" b="20920"/>
          <a:stretch>
            <a:fillRect/>
          </a:stretch>
        </p:blipFill>
        <p:spPr bwMode="auto">
          <a:xfrm>
            <a:off x="4949579" y="472965"/>
            <a:ext cx="3739191" cy="3673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235" name="Picture 3" descr="E:\DCIM\112NIKON\DSCN9708.JPG"/>
          <p:cNvPicPr>
            <a:picLocks noChangeAspect="1" noChangeArrowheads="1"/>
          </p:cNvPicPr>
          <p:nvPr/>
        </p:nvPicPr>
        <p:blipFill>
          <a:blip r:embed="rId3" cstate="print"/>
          <a:srcRect l="19006" r="20643"/>
          <a:stretch>
            <a:fillRect/>
          </a:stretch>
        </p:blipFill>
        <p:spPr bwMode="auto">
          <a:xfrm>
            <a:off x="2364828" y="2017986"/>
            <a:ext cx="2033751" cy="4493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87310" y="4587766"/>
            <a:ext cx="318463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Students determined the moral and drew a picture of their favorite part of the story.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– Day 3</a:t>
            </a:r>
            <a:endParaRPr lang="en-US" dirty="0"/>
          </a:p>
        </p:txBody>
      </p:sp>
      <p:pic>
        <p:nvPicPr>
          <p:cNvPr id="96258" name="Picture 2" descr="E:\DCIM\112NIKON\DSCN9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402" y="1245476"/>
            <a:ext cx="2353004" cy="313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E:\DCIM\112NIKON\DSCN9715.JPG"/>
          <p:cNvPicPr>
            <a:picLocks noChangeAspect="1" noChangeArrowheads="1"/>
          </p:cNvPicPr>
          <p:nvPr/>
        </p:nvPicPr>
        <p:blipFill>
          <a:blip r:embed="rId3" cstate="print"/>
          <a:srcRect t="8251" r="26458"/>
          <a:stretch>
            <a:fillRect/>
          </a:stretch>
        </p:blipFill>
        <p:spPr bwMode="auto">
          <a:xfrm>
            <a:off x="5531726" y="299544"/>
            <a:ext cx="2634812" cy="4382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49517" y="4776952"/>
            <a:ext cx="3200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libri" pitchFamily="34" charset="0"/>
              </a:rPr>
              <a:t>Ms. Jones reviewed her scoring from the previous days while giving the students time to work. 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96260" name="Picture 4" descr="E:\DCIM\112NIKON\DSCN9719.JPG"/>
          <p:cNvPicPr>
            <a:picLocks noChangeAspect="1" noChangeArrowheads="1"/>
          </p:cNvPicPr>
          <p:nvPr/>
        </p:nvPicPr>
        <p:blipFill>
          <a:blip r:embed="rId4" cstate="print"/>
          <a:srcRect l="23946" t="15172" b="21839"/>
          <a:stretch>
            <a:fillRect/>
          </a:stretch>
        </p:blipFill>
        <p:spPr bwMode="auto">
          <a:xfrm>
            <a:off x="5789563" y="4083268"/>
            <a:ext cx="2093196" cy="2311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E:\DCIM\113NIKON\DSCN9731.JPG"/>
          <p:cNvPicPr>
            <a:picLocks noChangeAspect="1" noChangeArrowheads="1"/>
          </p:cNvPicPr>
          <p:nvPr/>
        </p:nvPicPr>
        <p:blipFill>
          <a:blip r:embed="rId2" cstate="print"/>
          <a:srcRect l="24866" t="26667" r="16590" b="32414"/>
          <a:stretch>
            <a:fillRect/>
          </a:stretch>
        </p:blipFill>
        <p:spPr bwMode="auto">
          <a:xfrm>
            <a:off x="1876098" y="441435"/>
            <a:ext cx="3011213" cy="2806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283" name="Picture 3" descr="E:\DCIM\113NIKON\DSCN9730.JPG"/>
          <p:cNvPicPr>
            <a:picLocks noChangeAspect="1" noChangeArrowheads="1"/>
          </p:cNvPicPr>
          <p:nvPr/>
        </p:nvPicPr>
        <p:blipFill>
          <a:blip r:embed="rId3" cstate="print"/>
          <a:srcRect t="23256"/>
          <a:stretch>
            <a:fillRect/>
          </a:stretch>
        </p:blipFill>
        <p:spPr bwMode="auto">
          <a:xfrm>
            <a:off x="2585544" y="3612688"/>
            <a:ext cx="2112580" cy="2161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284" name="Picture 4" descr="E:\DCIM\113NIKON\DSCN9738.JPG"/>
          <p:cNvPicPr>
            <a:picLocks noChangeAspect="1" noChangeArrowheads="1"/>
          </p:cNvPicPr>
          <p:nvPr/>
        </p:nvPicPr>
        <p:blipFill>
          <a:blip r:embed="rId4" cstate="print"/>
          <a:srcRect l="10153" t="7816" r="28238" b="5287"/>
          <a:stretch>
            <a:fillRect/>
          </a:stretch>
        </p:blipFill>
        <p:spPr bwMode="auto">
          <a:xfrm>
            <a:off x="5139558" y="441434"/>
            <a:ext cx="3168870" cy="5959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6900" y="476250"/>
            <a:ext cx="7277100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While scoring, Ms. Jones noticed that some students had some confusion about determining the moral.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5357" y="3893622"/>
            <a:ext cx="6134100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The students left for their activity time.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When they returned, Ms. Jones provided feedback to help clear up any confusions.   She let them revise their answers if they changed their mind, but did not change their scores.  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The students revisited the goal at the end of the lesson.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4756" name="Picture 4" descr="E:\DCIM\113NIKON\DSCN9723.JPG"/>
          <p:cNvPicPr>
            <a:picLocks noChangeAspect="1" noChangeArrowheads="1"/>
          </p:cNvPicPr>
          <p:nvPr/>
        </p:nvPicPr>
        <p:blipFill>
          <a:blip r:embed="rId2" cstate="print"/>
          <a:srcRect l="45556" t="36667" r="16667" b="43055"/>
          <a:stretch>
            <a:fillRect/>
          </a:stretch>
        </p:blipFill>
        <p:spPr bwMode="auto">
          <a:xfrm>
            <a:off x="2152650" y="1314450"/>
            <a:ext cx="1943100" cy="1390650"/>
          </a:xfrm>
          <a:prstGeom prst="rect">
            <a:avLst/>
          </a:prstGeom>
          <a:noFill/>
        </p:spPr>
      </p:pic>
      <p:pic>
        <p:nvPicPr>
          <p:cNvPr id="74757" name="Picture 5" descr="E:\DCIM\113NIKON\DSCN9724.JPG"/>
          <p:cNvPicPr>
            <a:picLocks noChangeAspect="1" noChangeArrowheads="1"/>
          </p:cNvPicPr>
          <p:nvPr/>
        </p:nvPicPr>
        <p:blipFill>
          <a:blip r:embed="rId3" cstate="print"/>
          <a:srcRect l="45926" t="50556" r="21852" b="25000"/>
          <a:stretch>
            <a:fillRect/>
          </a:stretch>
        </p:blipFill>
        <p:spPr bwMode="auto">
          <a:xfrm>
            <a:off x="5099463" y="1173925"/>
            <a:ext cx="1657350" cy="1676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4431" y="2814452"/>
            <a:ext cx="187630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omic Sans MS" pitchFamily="66" charset="0"/>
              </a:rPr>
              <a:t>You need to share instead of not sharing.</a:t>
            </a:r>
            <a:endParaRPr lang="en-US" sz="1600" i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5652" y="2943102"/>
            <a:ext cx="2341418" cy="68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omic Sans MS" pitchFamily="66" charset="0"/>
              </a:rPr>
              <a:t>When someone does something you should say thank you.</a:t>
            </a:r>
            <a:endParaRPr lang="en-US" sz="1600" i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124700" cy="1371600"/>
          </a:xfrm>
        </p:spPr>
        <p:txBody>
          <a:bodyPr/>
          <a:lstStyle/>
          <a:p>
            <a:r>
              <a:rPr lang="en-US" sz="2800" dirty="0" smtClean="0"/>
              <a:t>How has scoring to the standards impacted your planning, instruction, and feedback?</a:t>
            </a:r>
            <a:endParaRPr lang="en-US" sz="2800" dirty="0"/>
          </a:p>
        </p:txBody>
      </p:sp>
      <p:pic>
        <p:nvPicPr>
          <p:cNvPr id="1026" name="Picture 2" descr="http://t1.gstatic.com/images?q=tbn:ANd9GcRNFfaJFwJx9pOvPv51cREKuJRLlnT3CULCKzArdvxEZoLx0NsPWYpvhbVr1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3989" y="2665850"/>
            <a:ext cx="1943100" cy="19431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were reluctant to start scoring…WHY?</a:t>
            </a:r>
            <a:endParaRPr lang="en-US" dirty="0"/>
          </a:p>
        </p:txBody>
      </p:sp>
      <p:pic>
        <p:nvPicPr>
          <p:cNvPr id="16386" name="Picture 2" descr="http://t1.gstatic.com/images?q=tbn:ANd9GcRNFfaJFwJx9pOvPv51cREKuJRLlnT3CULCKzArdvxEZoLx0NsPWYpvhbVr1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9300" y="2665851"/>
            <a:ext cx="1943100" cy="19431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 l="14066" t="29596"/>
          <a:stretch>
            <a:fillRect/>
          </a:stretch>
        </p:blipFill>
        <p:spPr bwMode="auto">
          <a:xfrm>
            <a:off x="2230582" y="1233056"/>
            <a:ext cx="5871730" cy="270668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75779" name="Picture 3" descr="E:\DCIM\113NIKON\DSCN9742.JPG"/>
          <p:cNvPicPr>
            <a:picLocks noChangeAspect="1" noChangeArrowheads="1"/>
          </p:cNvPicPr>
          <p:nvPr/>
        </p:nvPicPr>
        <p:blipFill>
          <a:blip r:embed="rId3" cstate="print"/>
          <a:srcRect t="10101"/>
          <a:stretch>
            <a:fillRect/>
          </a:stretch>
        </p:blipFill>
        <p:spPr bwMode="auto">
          <a:xfrm>
            <a:off x="4380839" y="4087091"/>
            <a:ext cx="1618179" cy="1939636"/>
          </a:xfrm>
          <a:prstGeom prst="rect">
            <a:avLst/>
          </a:prstGeom>
          <a:noFill/>
        </p:spPr>
      </p:pic>
      <p:pic>
        <p:nvPicPr>
          <p:cNvPr id="75780" name="Picture 4" descr="E:\DCIM\113NIKON\DSCN9743.JPG"/>
          <p:cNvPicPr>
            <a:picLocks noChangeAspect="1" noChangeArrowheads="1"/>
          </p:cNvPicPr>
          <p:nvPr/>
        </p:nvPicPr>
        <p:blipFill>
          <a:blip r:embed="rId4" cstate="print"/>
          <a:srcRect t="11313"/>
          <a:stretch>
            <a:fillRect/>
          </a:stretch>
        </p:blipFill>
        <p:spPr bwMode="auto">
          <a:xfrm>
            <a:off x="2283896" y="4391890"/>
            <a:ext cx="1687162" cy="1995055"/>
          </a:xfrm>
          <a:prstGeom prst="rect">
            <a:avLst/>
          </a:prstGeom>
          <a:noFill/>
        </p:spPr>
      </p:pic>
      <p:pic>
        <p:nvPicPr>
          <p:cNvPr id="75781" name="Picture 5" descr="E:\DCIM\113NIKON\DSCN9744.JPG"/>
          <p:cNvPicPr>
            <a:picLocks noChangeAspect="1" noChangeArrowheads="1"/>
          </p:cNvPicPr>
          <p:nvPr/>
        </p:nvPicPr>
        <p:blipFill>
          <a:blip r:embed="rId5" cstate="print"/>
          <a:srcRect l="5758" r="4091"/>
          <a:stretch>
            <a:fillRect/>
          </a:stretch>
        </p:blipFill>
        <p:spPr bwMode="auto">
          <a:xfrm>
            <a:off x="6341602" y="4433454"/>
            <a:ext cx="2248214" cy="18703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67345" y="387927"/>
            <a:ext cx="653934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Ms. Jones planned lessons to engage students in performance of </a:t>
            </a:r>
            <a:r>
              <a:rPr lang="en-US" b="1" dirty="0" smtClean="0">
                <a:latin typeface="Calibri" pitchFamily="34" charset="0"/>
              </a:rPr>
              <a:t>RL.2.2</a:t>
            </a:r>
            <a:r>
              <a:rPr lang="en-US" dirty="0" smtClean="0">
                <a:latin typeface="Calibri" pitchFamily="34" charset="0"/>
              </a:rPr>
              <a:t> and </a:t>
            </a:r>
            <a:r>
              <a:rPr lang="en-US" b="1" dirty="0" smtClean="0">
                <a:latin typeface="Calibri" pitchFamily="34" charset="0"/>
              </a:rPr>
              <a:t>RL.2.9</a:t>
            </a:r>
            <a:r>
              <a:rPr lang="en-US" dirty="0" smtClean="0">
                <a:latin typeface="Calibri" pitchFamily="34" charset="0"/>
              </a:rPr>
              <a:t> using three different versions of </a:t>
            </a:r>
            <a:r>
              <a:rPr lang="en-US" u="sng" dirty="0" smtClean="0">
                <a:latin typeface="Calibri" pitchFamily="34" charset="0"/>
              </a:rPr>
              <a:t>The Pied Piper of Hamelin.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92036" y="427181"/>
          <a:ext cx="6096000" cy="2768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4182"/>
                <a:gridCol w="554181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Day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1- RL.2.2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</a:rPr>
                        <a:t>G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 can determine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the moral of a story.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Review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matrix from previous week- find the moral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Read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- </a:t>
                      </a:r>
                      <a:r>
                        <a:rPr lang="en-US" i="1" baseline="0" dirty="0" smtClean="0">
                          <a:latin typeface="Calibri" pitchFamily="34" charset="0"/>
                        </a:rPr>
                        <a:t>The Pied Piper’s Magic</a:t>
                      </a:r>
                    </a:p>
                    <a:p>
                      <a:r>
                        <a:rPr lang="en-US" baseline="0" dirty="0" smtClean="0">
                          <a:latin typeface="Calibri" pitchFamily="34" charset="0"/>
                        </a:rPr>
                        <a:t>Take notes – characters, setting</a:t>
                      </a:r>
                    </a:p>
                    <a:p>
                      <a:r>
                        <a:rPr lang="en-US" baseline="0" dirty="0" smtClean="0">
                          <a:latin typeface="Calibri" pitchFamily="34" charset="0"/>
                        </a:rPr>
                        <a:t>What is a moral?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</a:rPr>
                        <a:t>A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Determine the moral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</a:rPr>
                        <a:t>G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 can determine the moral of a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story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4" descr="E:\DCIM\113NIKON\DSCN9743.JPG"/>
          <p:cNvPicPr>
            <a:picLocks noChangeAspect="1" noChangeArrowheads="1"/>
          </p:cNvPicPr>
          <p:nvPr/>
        </p:nvPicPr>
        <p:blipFill>
          <a:blip r:embed="rId2" cstate="print"/>
          <a:srcRect t="11313"/>
          <a:stretch>
            <a:fillRect/>
          </a:stretch>
        </p:blipFill>
        <p:spPr bwMode="auto">
          <a:xfrm rot="20980845">
            <a:off x="2477860" y="3976252"/>
            <a:ext cx="1687162" cy="199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802" name="Picture 2" descr="C:\Users\Susan\Documents\Scoring to Standards\Tillery Jones Data\IMG_8123.JPG"/>
          <p:cNvPicPr>
            <a:picLocks noChangeAspect="1" noChangeArrowheads="1"/>
          </p:cNvPicPr>
          <p:nvPr/>
        </p:nvPicPr>
        <p:blipFill>
          <a:blip r:embed="rId3" cstate="print"/>
          <a:srcRect t="12929" b="19596"/>
          <a:stretch>
            <a:fillRect/>
          </a:stretch>
        </p:blipFill>
        <p:spPr bwMode="auto">
          <a:xfrm>
            <a:off x="4711373" y="3463635"/>
            <a:ext cx="3074881" cy="3112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Scoring- Day 1</a:t>
            </a:r>
            <a:endParaRPr lang="en-US" dirty="0"/>
          </a:p>
        </p:txBody>
      </p:sp>
      <p:pic>
        <p:nvPicPr>
          <p:cNvPr id="77828" name="Picture 4" descr="C:\Users\Susan\Documents\Scoring to Standards\Tillery Jones Data\IMG_8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9491" y="387927"/>
            <a:ext cx="31496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829" name="Picture 5" descr="C:\Users\Susan\Documents\Scoring to Standards\Tillery Jones Data\IMG_8119.JPG"/>
          <p:cNvPicPr>
            <a:picLocks noChangeAspect="1" noChangeArrowheads="1"/>
          </p:cNvPicPr>
          <p:nvPr/>
        </p:nvPicPr>
        <p:blipFill>
          <a:blip r:embed="rId3" cstate="print"/>
          <a:srcRect l="11294" r="10951"/>
          <a:stretch>
            <a:fillRect/>
          </a:stretch>
        </p:blipFill>
        <p:spPr bwMode="auto">
          <a:xfrm>
            <a:off x="2244352" y="3373582"/>
            <a:ext cx="3643830" cy="312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830" name="Picture 6" descr="C:\Users\Susan\Documents\Scoring to Standards\Tillery Jones Data\IMG_8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2034" y="1163780"/>
            <a:ext cx="1736437" cy="2604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722656" y="679429"/>
          <a:ext cx="6096000" cy="2494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4182"/>
                <a:gridCol w="554181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Day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2- RL.2.2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</a:rPr>
                        <a:t>G</a:t>
                      </a:r>
                      <a:endParaRPr lang="en-US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 can take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notes to help me recount the story.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Review matrix from day before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Listen to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i="1" baseline="0" dirty="0" smtClean="0">
                          <a:latin typeface="Calibri" pitchFamily="34" charset="0"/>
                        </a:rPr>
                        <a:t>The Pied Piper of Hamelin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</a:rPr>
                        <a:t>A</a:t>
                      </a:r>
                      <a:endParaRPr lang="en-US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Take notes- character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, setting</a:t>
                      </a:r>
                    </a:p>
                    <a:p>
                      <a:r>
                        <a:rPr lang="en-US" baseline="0" dirty="0" smtClean="0">
                          <a:latin typeface="Calibri" pitchFamily="34" charset="0"/>
                        </a:rPr>
                        <a:t>Determine the moral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</a:rPr>
                        <a:t>G</a:t>
                      </a:r>
                      <a:endParaRPr lang="en-US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 can take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notes to help me recount the story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 descr="E:\DCIM\113NIKON\DSCN9742.JPG"/>
          <p:cNvPicPr>
            <a:picLocks noChangeAspect="1" noChangeArrowheads="1"/>
          </p:cNvPicPr>
          <p:nvPr/>
        </p:nvPicPr>
        <p:blipFill>
          <a:blip r:embed="rId2" cstate="print"/>
          <a:srcRect t="10101"/>
          <a:stretch>
            <a:fillRect/>
          </a:stretch>
        </p:blipFill>
        <p:spPr bwMode="auto">
          <a:xfrm>
            <a:off x="7643916" y="1235853"/>
            <a:ext cx="1021524" cy="1224454"/>
          </a:xfrm>
          <a:prstGeom prst="rect">
            <a:avLst/>
          </a:prstGeom>
          <a:noFill/>
        </p:spPr>
      </p:pic>
      <p:pic>
        <p:nvPicPr>
          <p:cNvPr id="78851" name="Picture 3" descr="C:\Users\Susan\Documents\Scoring to Standards\Tillery Jones Data\IMG_8132.JPG"/>
          <p:cNvPicPr>
            <a:picLocks noChangeAspect="1" noChangeArrowheads="1"/>
          </p:cNvPicPr>
          <p:nvPr/>
        </p:nvPicPr>
        <p:blipFill>
          <a:blip r:embed="rId3" cstate="print"/>
          <a:srcRect t="17734" b="20647"/>
          <a:stretch>
            <a:fillRect/>
          </a:stretch>
        </p:blipFill>
        <p:spPr bwMode="auto">
          <a:xfrm>
            <a:off x="1907629" y="3767959"/>
            <a:ext cx="6716109" cy="2758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8852" name="Picture 4" descr="C:\Users\Susan\Documents\Scoring to Standards\Tillery Jones Data\IMG_8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48" y="378371"/>
            <a:ext cx="2070538" cy="3105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Scoring- Day 2</a:t>
            </a:r>
            <a:endParaRPr lang="en-US" dirty="0"/>
          </a:p>
        </p:txBody>
      </p:sp>
      <p:pic>
        <p:nvPicPr>
          <p:cNvPr id="91138" name="Picture 2" descr="E:\DCIM\113NIKON\DSCN9738.JPG"/>
          <p:cNvPicPr>
            <a:picLocks noChangeAspect="1" noChangeArrowheads="1"/>
          </p:cNvPicPr>
          <p:nvPr/>
        </p:nvPicPr>
        <p:blipFill>
          <a:blip r:embed="rId2" cstate="print"/>
          <a:srcRect t="7586" r="40192" b="5057"/>
          <a:stretch>
            <a:fillRect/>
          </a:stretch>
        </p:blipFill>
        <p:spPr bwMode="auto">
          <a:xfrm>
            <a:off x="1919265" y="1229710"/>
            <a:ext cx="2558142" cy="4981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59958" y="1745469"/>
            <a:ext cx="3531475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Ms. Jones focused on the students ability to take notes to recount the story. 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She used </a:t>
            </a:r>
            <a:r>
              <a:rPr lang="en-US" sz="2400" b="1" dirty="0" smtClean="0">
                <a:latin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</a:rPr>
              <a:t> and </a:t>
            </a:r>
            <a:r>
              <a:rPr lang="en-US" sz="2400" b="1" dirty="0" smtClean="0">
                <a:latin typeface="Calibri" pitchFamily="34" charset="0"/>
              </a:rPr>
              <a:t>N</a:t>
            </a:r>
            <a:r>
              <a:rPr lang="en-US" dirty="0" smtClean="0">
                <a:latin typeface="Calibri" pitchFamily="34" charset="0"/>
              </a:rPr>
              <a:t> for recording the student’s performance.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most challenging about scoring to the standards?</a:t>
            </a:r>
            <a:endParaRPr lang="en-US" dirty="0"/>
          </a:p>
        </p:txBody>
      </p:sp>
      <p:pic>
        <p:nvPicPr>
          <p:cNvPr id="10242" name="Picture 2" descr="http://t1.gstatic.com/images?q=tbn:ANd9GcRNFfaJFwJx9pOvPv51cREKuJRLlnT3CULCKzArdvxEZoLx0NsPWYpvhbVr1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9754" y="2587022"/>
            <a:ext cx="1943100" cy="19431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44739" y="442946"/>
          <a:ext cx="6096000" cy="2763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4182"/>
                <a:gridCol w="554181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Day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3- RL.2.2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</a:rPr>
                        <a:t>A</a:t>
                      </a:r>
                      <a:endParaRPr lang="en-US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How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were the first two stories we read the same? Different?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 can determine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the moral of a story.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Read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- </a:t>
                      </a:r>
                      <a:r>
                        <a:rPr lang="en-US" i="1" baseline="0" dirty="0" smtClean="0">
                          <a:latin typeface="Calibri" pitchFamily="34" charset="0"/>
                        </a:rPr>
                        <a:t>The Pied Piper of Hamelin</a:t>
                      </a:r>
                    </a:p>
                    <a:p>
                      <a:r>
                        <a:rPr lang="en-US" baseline="0" dirty="0" smtClean="0">
                          <a:latin typeface="Calibri" pitchFamily="34" charset="0"/>
                        </a:rPr>
                        <a:t>Take notes – characters, setting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</a:rPr>
                        <a:t>A</a:t>
                      </a:r>
                      <a:endParaRPr lang="en-US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Determine the moral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</a:rPr>
                        <a:t>G</a:t>
                      </a:r>
                      <a:endParaRPr lang="en-US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 can determine the moral of a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story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5" descr="E:\DCIM\113NIKON\DSCN9744.JPG"/>
          <p:cNvPicPr>
            <a:picLocks noChangeAspect="1" noChangeArrowheads="1"/>
          </p:cNvPicPr>
          <p:nvPr/>
        </p:nvPicPr>
        <p:blipFill>
          <a:blip r:embed="rId2" cstate="print"/>
          <a:srcRect l="5758" r="4091"/>
          <a:stretch>
            <a:fillRect/>
          </a:stretch>
        </p:blipFill>
        <p:spPr bwMode="auto">
          <a:xfrm>
            <a:off x="2069147" y="3534820"/>
            <a:ext cx="2876452" cy="2393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210" name="Picture 2" descr="E:\DCIM\113NIKON\DSCN9722.JPG"/>
          <p:cNvPicPr>
            <a:picLocks noChangeAspect="1" noChangeArrowheads="1"/>
          </p:cNvPicPr>
          <p:nvPr/>
        </p:nvPicPr>
        <p:blipFill>
          <a:blip r:embed="rId3" cstate="print"/>
          <a:srcRect l="5690" r="13621"/>
          <a:stretch>
            <a:fillRect/>
          </a:stretch>
        </p:blipFill>
        <p:spPr bwMode="auto">
          <a:xfrm>
            <a:off x="5332005" y="3468414"/>
            <a:ext cx="3307497" cy="307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room expectations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expectations</Template>
  <TotalTime>185</TotalTime>
  <Words>434</Words>
  <Application>Microsoft Office PowerPoint</Application>
  <PresentationFormat>On-screen Show (4:3)</PresentationFormat>
  <Paragraphs>71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Classroom expectations</vt:lpstr>
      <vt:lpstr>Scoring to the Standards</vt:lpstr>
      <vt:lpstr>If you were reluctant to start scoring…WHY?</vt:lpstr>
      <vt:lpstr>Slide 3</vt:lpstr>
      <vt:lpstr>Slide 4</vt:lpstr>
      <vt:lpstr>Scoring- Day 1</vt:lpstr>
      <vt:lpstr>Slide 6</vt:lpstr>
      <vt:lpstr>Scoring- Day 2</vt:lpstr>
      <vt:lpstr>What is most challenging about scoring to the standards?</vt:lpstr>
      <vt:lpstr>Slide 9</vt:lpstr>
      <vt:lpstr>APK-  How are the first two stories we read the same?  How are they different?</vt:lpstr>
      <vt:lpstr>GOAL</vt:lpstr>
      <vt:lpstr>NEW INFORMATION</vt:lpstr>
      <vt:lpstr>APPLICATION</vt:lpstr>
      <vt:lpstr>Scoring – Day 3</vt:lpstr>
      <vt:lpstr>Slide 15</vt:lpstr>
      <vt:lpstr>Slide 16</vt:lpstr>
      <vt:lpstr>How has scoring to the standards impacted your planning, instruction, and feedback?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Scoring to the Standards</dc:title>
  <dc:creator>Susan</dc:creator>
  <cp:lastModifiedBy>st</cp:lastModifiedBy>
  <cp:revision>14</cp:revision>
  <dcterms:created xsi:type="dcterms:W3CDTF">2013-03-03T13:56:51Z</dcterms:created>
  <dcterms:modified xsi:type="dcterms:W3CDTF">2013-03-28T15:10:17Z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</Properties>
</file>