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FF"/>
    <a:srgbClr val="006666"/>
    <a:srgbClr val="FF3399"/>
    <a:srgbClr val="0099FF"/>
    <a:srgbClr val="00FFCC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836" autoAdjust="0"/>
  </p:normalViewPr>
  <p:slideViewPr>
    <p:cSldViewPr snapToGrid="0">
      <p:cViewPr>
        <p:scale>
          <a:sx n="160" d="100"/>
          <a:sy n="160" d="100"/>
        </p:scale>
        <p:origin x="870" y="18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6DA4AF6F-DA42-4FE8-984C-6E54FAA0BC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886BD-4125-4E2B-9BD0-010DEA8691FF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A57E32-F2BB-413A-931D-2BE1BE077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57C4-5EC4-4FBA-80E8-40EE5A989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9606-923A-46C0-A5DD-C9314C4EB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0BB9-5846-4161-BD41-1CF14B518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E715-B8AC-4625-81E9-1CF9D0935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B1BB0-D87A-4D30-9635-8E2737995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5438-A51E-492C-8D57-2A8399F41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FA85C-66A1-4512-9965-F56D61A6B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B4E3-E611-4D89-B9B7-D7FDCCB89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78D11-DCDD-402F-B58C-D1E99453E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5251-9654-45AC-888B-DF1C9C64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81741086-EEAA-42B6-9F00-7E9D1B075E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VID00002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VID00001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00003.MP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en-US" dirty="0" smtClean="0"/>
              <a:t>Scoring to the Standards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Garfield Elementary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March 2013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1620" t="7402" r="3683" b="7901"/>
          <a:stretch>
            <a:fillRect/>
          </a:stretch>
        </p:blipFill>
        <p:spPr bwMode="auto">
          <a:xfrm>
            <a:off x="2648607" y="2144111"/>
            <a:ext cx="5171090" cy="387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9877" y="756745"/>
            <a:ext cx="5612523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Mr. Dirks added a column to the scoring guide to add information about the task he is scoring.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6258910" y="1513489"/>
            <a:ext cx="662152" cy="2459421"/>
          </a:xfrm>
          <a:prstGeom prst="downArrow">
            <a:avLst/>
          </a:prstGeom>
          <a:solidFill>
            <a:srgbClr val="CC33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785" r="2428"/>
          <a:stretch>
            <a:fillRect/>
          </a:stretch>
        </p:blipFill>
        <p:spPr bwMode="auto">
          <a:xfrm>
            <a:off x="1776635" y="472965"/>
            <a:ext cx="3455642" cy="42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311" t="9146" r="9146" b="10825"/>
          <a:stretch>
            <a:fillRect/>
          </a:stretch>
        </p:blipFill>
        <p:spPr bwMode="auto">
          <a:xfrm>
            <a:off x="4945075" y="2718675"/>
            <a:ext cx="3848528" cy="30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6720" y="4810235"/>
            <a:ext cx="30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Multiple Clipboards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35057" y="5604348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iPad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037" y="1566236"/>
            <a:ext cx="24271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Grade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3673364" y="2963916"/>
            <a:ext cx="1781504" cy="867104"/>
          </a:xfrm>
          <a:prstGeom prst="rightArrow">
            <a:avLst/>
          </a:prstGeom>
          <a:solidFill>
            <a:srgbClr val="CC33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27955" y="3913632"/>
            <a:ext cx="431597" cy="1397203"/>
          </a:xfrm>
          <a:prstGeom prst="rect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828" y="977462"/>
            <a:ext cx="3145681" cy="419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22941" y="5346261"/>
            <a:ext cx="30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Multiple Clipboards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185"/>
          <a:stretch>
            <a:fillRect/>
          </a:stretch>
        </p:blipFill>
        <p:spPr bwMode="auto">
          <a:xfrm>
            <a:off x="5793126" y="914399"/>
            <a:ext cx="1868915" cy="218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651" y="3373821"/>
            <a:ext cx="4087432" cy="306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>
            <a:off x="4587765" y="1765736"/>
            <a:ext cx="1781504" cy="867104"/>
          </a:xfrm>
          <a:prstGeom prst="rightArrow">
            <a:avLst/>
          </a:prstGeom>
          <a:solidFill>
            <a:srgbClr val="CC33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645" y="374868"/>
            <a:ext cx="30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Weekly  Grade Book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414" y="683172"/>
            <a:ext cx="7010400" cy="838200"/>
          </a:xfrm>
        </p:spPr>
        <p:txBody>
          <a:bodyPr/>
          <a:lstStyle/>
          <a:p>
            <a:r>
              <a:rPr lang="en-US" dirty="0" smtClean="0"/>
              <a:t>Small Group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480"/>
          <a:stretch>
            <a:fillRect/>
          </a:stretch>
        </p:blipFill>
        <p:spPr bwMode="auto">
          <a:xfrm>
            <a:off x="5116154" y="315311"/>
            <a:ext cx="3211489" cy="419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5435"/>
          <a:stretch>
            <a:fillRect/>
          </a:stretch>
        </p:blipFill>
        <p:spPr bwMode="auto">
          <a:xfrm>
            <a:off x="1608083" y="2711670"/>
            <a:ext cx="7230444" cy="272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 bwMode="auto">
          <a:xfrm rot="619598">
            <a:off x="5533694" y="1781503"/>
            <a:ext cx="630621" cy="1481958"/>
          </a:xfrm>
          <a:prstGeom prst="downArrow">
            <a:avLst/>
          </a:prstGeom>
          <a:solidFill>
            <a:srgbClr val="CC33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9517" y="5644056"/>
            <a:ext cx="679493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RL.3.5  </a:t>
            </a:r>
            <a:r>
              <a:rPr lang="en-US" b="1" dirty="0" smtClean="0">
                <a:solidFill>
                  <a:srgbClr val="CC3399"/>
                </a:solidFill>
                <a:latin typeface="Calibri" pitchFamily="34" charset="0"/>
              </a:rPr>
              <a:t>Refer to parts of </a:t>
            </a:r>
            <a:r>
              <a:rPr lang="en-US" dirty="0" smtClean="0">
                <a:latin typeface="Calibri" pitchFamily="34" charset="0"/>
              </a:rPr>
              <a:t>stories, drama, and </a:t>
            </a:r>
            <a:r>
              <a:rPr lang="en-US" b="1" dirty="0" smtClean="0">
                <a:solidFill>
                  <a:srgbClr val="CC3399"/>
                </a:solidFill>
                <a:latin typeface="Calibri" pitchFamily="34" charset="0"/>
              </a:rPr>
              <a:t>poems when writing or speaking about a  text, using terms such as </a:t>
            </a:r>
            <a:r>
              <a:rPr lang="en-US" dirty="0" smtClean="0">
                <a:latin typeface="Calibri" pitchFamily="34" charset="0"/>
              </a:rPr>
              <a:t>chapter, scene, and </a:t>
            </a:r>
            <a:r>
              <a:rPr lang="en-US" b="1" dirty="0" smtClean="0">
                <a:solidFill>
                  <a:srgbClr val="CC3399"/>
                </a:solidFill>
                <a:latin typeface="Calibri" pitchFamily="34" charset="0"/>
              </a:rPr>
              <a:t>stanza;</a:t>
            </a:r>
            <a:r>
              <a:rPr lang="en-US" dirty="0" smtClean="0">
                <a:latin typeface="Calibri" pitchFamily="34" charset="0"/>
              </a:rPr>
              <a:t> describe how each successive part builds on earlier sections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207" y="1639614"/>
            <a:ext cx="316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Mr. Schacht’s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Grade</a:t>
            </a:r>
            <a:endParaRPr 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674" r="22965"/>
          <a:stretch>
            <a:fillRect/>
          </a:stretch>
        </p:blipFill>
        <p:spPr bwMode="auto">
          <a:xfrm>
            <a:off x="1841095" y="1189239"/>
            <a:ext cx="3328348" cy="47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65" y="919180"/>
            <a:ext cx="2839453" cy="212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86910" y="299545"/>
            <a:ext cx="562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66"/>
                </a:solidFill>
                <a:latin typeface="Calibri" pitchFamily="34" charset="0"/>
              </a:rPr>
              <a:t>Goal:</a:t>
            </a:r>
            <a:r>
              <a:rPr lang="en-US" sz="2400" dirty="0" smtClean="0">
                <a:latin typeface="Calibri" pitchFamily="34" charset="0"/>
              </a:rPr>
              <a:t>  I can identify stanzas in a poem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8516" r="12536"/>
          <a:stretch>
            <a:fillRect/>
          </a:stretch>
        </p:blipFill>
        <p:spPr bwMode="auto">
          <a:xfrm>
            <a:off x="5580993" y="3318641"/>
            <a:ext cx="2774731" cy="301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611" y="355467"/>
            <a:ext cx="3108960" cy="4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005" y="506730"/>
            <a:ext cx="2522220" cy="336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10949" t="14051" r="11314"/>
          <a:stretch>
            <a:fillRect/>
          </a:stretch>
        </p:blipFill>
        <p:spPr bwMode="auto">
          <a:xfrm>
            <a:off x="5448300" y="4191000"/>
            <a:ext cx="2705100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4895850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Calibri" pitchFamily="34" charset="0"/>
              </a:rPr>
              <a:t>Mr. Schacht explains how he uses his </a:t>
            </a:r>
            <a:r>
              <a:rPr lang="en-US" sz="2000" b="1" dirty="0" err="1" smtClean="0">
                <a:latin typeface="Calibri" pitchFamily="34" charset="0"/>
              </a:rPr>
              <a:t>iPad</a:t>
            </a:r>
            <a:r>
              <a:rPr lang="en-US" sz="2000" b="1" dirty="0" smtClean="0">
                <a:latin typeface="Calibri" pitchFamily="34" charset="0"/>
              </a:rPr>
              <a:t> for scoring.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15584" y="5076749"/>
            <a:ext cx="321869" cy="929030"/>
          </a:xfrm>
          <a:prstGeom prst="rect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80" y="966951"/>
            <a:ext cx="7010400" cy="838200"/>
          </a:xfrm>
        </p:spPr>
        <p:txBody>
          <a:bodyPr/>
          <a:lstStyle/>
          <a:p>
            <a:r>
              <a:rPr lang="en-US" dirty="0" smtClean="0"/>
              <a:t>Small Group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8442" y="2238702"/>
            <a:ext cx="359453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Mrs. </a:t>
            </a:r>
            <a:r>
              <a:rPr lang="en-US" sz="2400" b="1" dirty="0" err="1" smtClean="0">
                <a:latin typeface="Calibri" pitchFamily="34" charset="0"/>
              </a:rPr>
              <a:t>Minardi’s</a:t>
            </a:r>
            <a:r>
              <a:rPr lang="en-US" sz="2400" b="1" dirty="0" smtClean="0">
                <a:latin typeface="Calibri" pitchFamily="34" charset="0"/>
              </a:rPr>
              <a:t> 4th Grade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144" y="304800"/>
            <a:ext cx="3030424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360" y="3042745"/>
            <a:ext cx="6560355" cy="335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 bwMode="auto">
          <a:xfrm rot="2285787">
            <a:off x="5511036" y="2669957"/>
            <a:ext cx="409575" cy="1438275"/>
          </a:xfrm>
          <a:prstGeom prst="downArrow">
            <a:avLst/>
          </a:prstGeom>
          <a:solidFill>
            <a:srgbClr val="CC33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3145" y="5683470"/>
            <a:ext cx="6794938" cy="75713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RI.4.5  Describe the overall structure (</a:t>
            </a:r>
            <a:r>
              <a:rPr lang="en-US" dirty="0" err="1" smtClean="0">
                <a:latin typeface="Calibri" pitchFamily="34" charset="0"/>
              </a:rPr>
              <a:t>e.g</a:t>
            </a:r>
            <a:r>
              <a:rPr lang="en-US" dirty="0" smtClean="0">
                <a:latin typeface="Calibri" pitchFamily="34" charset="0"/>
              </a:rPr>
              <a:t>, chronology, comparison, cause/effect, problem solution) of events, ideas, concepts, or information in a text or part of a text.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972" y="814552"/>
            <a:ext cx="3971814" cy="297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9131" t="16398"/>
          <a:stretch>
            <a:fillRect/>
          </a:stretch>
        </p:blipFill>
        <p:spPr bwMode="auto">
          <a:xfrm>
            <a:off x="5218386" y="331076"/>
            <a:ext cx="3109968" cy="241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018" y="2985989"/>
            <a:ext cx="2577465" cy="343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8113" y="3225714"/>
            <a:ext cx="2392326" cy="318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8326" y="3988677"/>
            <a:ext cx="1623059" cy="216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14833"/>
          <a:stretch>
            <a:fillRect/>
          </a:stretch>
        </p:blipFill>
        <p:spPr bwMode="auto">
          <a:xfrm>
            <a:off x="6013758" y="2569779"/>
            <a:ext cx="2471243" cy="280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7651" t="4286"/>
          <a:stretch>
            <a:fillRect/>
          </a:stretch>
        </p:blipFill>
        <p:spPr bwMode="auto">
          <a:xfrm>
            <a:off x="1797270" y="1213945"/>
            <a:ext cx="3971815" cy="346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56565" y="5604643"/>
            <a:ext cx="6794938" cy="59644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RF.4.4  </a:t>
            </a:r>
          </a:p>
          <a:p>
            <a:r>
              <a:rPr lang="en-US" dirty="0" smtClean="0">
                <a:latin typeface="Calibri" pitchFamily="34" charset="0"/>
              </a:rPr>
              <a:t>Read with sufficient accuracy and fluency to support comprehension.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884" y="945931"/>
            <a:ext cx="2771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Mrs. </a:t>
            </a:r>
            <a:r>
              <a:rPr lang="en-US" sz="2000" b="1" dirty="0" err="1" smtClean="0">
                <a:latin typeface="Calibri" pitchFamily="34" charset="0"/>
              </a:rPr>
              <a:t>Minardi</a:t>
            </a:r>
            <a:r>
              <a:rPr lang="en-US" sz="2000" b="1" dirty="0" smtClean="0">
                <a:latin typeface="Calibri" pitchFamily="34" charset="0"/>
              </a:rPr>
              <a:t> uses  technology to help her provide better feedback.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16629" y="2481943"/>
            <a:ext cx="504701" cy="255319"/>
          </a:xfrm>
          <a:prstGeom prst="rect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289</TotalTime>
  <Words>171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Classroom expectations</vt:lpstr>
      <vt:lpstr>Scoring to the Standards</vt:lpstr>
      <vt:lpstr>Slide 2</vt:lpstr>
      <vt:lpstr>Slide 3</vt:lpstr>
      <vt:lpstr>Small Group</vt:lpstr>
      <vt:lpstr>Slide 5</vt:lpstr>
      <vt:lpstr>Slide 6</vt:lpstr>
      <vt:lpstr>Small Group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to the Standards</dc:title>
  <dc:creator>Susan</dc:creator>
  <cp:lastModifiedBy>st</cp:lastModifiedBy>
  <cp:revision>27</cp:revision>
  <dcterms:created xsi:type="dcterms:W3CDTF">2013-03-03T13:56:51Z</dcterms:created>
  <dcterms:modified xsi:type="dcterms:W3CDTF">2013-03-28T16:14:44Z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