
<file path=[Content_Types].xml><?xml version="1.0" encoding="utf-8"?>
<Types xmlns="http://schemas.openxmlformats.org/package/2006/content-types">
  <Override PartName="/customXml/itemProps2.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19"/>
  </p:notesMasterIdLst>
  <p:sldIdLst>
    <p:sldId id="256" r:id="rId4"/>
    <p:sldId id="259" r:id="rId5"/>
    <p:sldId id="258" r:id="rId6"/>
    <p:sldId id="257" r:id="rId7"/>
    <p:sldId id="260" r:id="rId8"/>
    <p:sldId id="264" r:id="rId9"/>
    <p:sldId id="261" r:id="rId10"/>
    <p:sldId id="266" r:id="rId11"/>
    <p:sldId id="267" r:id="rId12"/>
    <p:sldId id="268" r:id="rId13"/>
    <p:sldId id="269" r:id="rId14"/>
    <p:sldId id="262" r:id="rId15"/>
    <p:sldId id="270" r:id="rId16"/>
    <p:sldId id="271" r:id="rId17"/>
    <p:sldId id="263" r:id="rId1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923"/>
    <a:srgbClr val="717074"/>
    <a:srgbClr val="FF3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12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7CD8B-1221-4C26-A1FD-155218B776EF}" type="datetimeFigureOut">
              <a:rPr lang="en-US" smtClean="0"/>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87979-A4C6-4BAB-AF91-3B2F5C7E8F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587979-A4C6-4BAB-AF91-3B2F5C7E8F4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61563B-192E-4943-B047-C6ACAC2020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6978DC-436D-40AA-A70E-BA16362DC0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3628F3-EE12-44CE-BC01-E0B5A883AA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1E9A15-0634-4F6D-AFF8-10BCE26D319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191115-AEFE-4032-B210-3EDB58D1D7C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CD18DA-9F5D-4801-87FA-F07F6E630A3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063D06-0223-456B-8B15-C6F8C8E0BAD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DE0ACE-E58F-4C32-81CF-80E9078B12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361C3A-CEAD-4C86-BE4C-90D5B612E5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1CB673-CA54-4B22-A293-7D52EFA92B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131F15-E692-4F6E-A2D8-3CDBED7749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92DA848-2114-40BC-AD38-1D8EA47052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Edgy_Smudge_PowerPoint"/>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2050" name="Rectangle 2"/>
          <p:cNvSpPr>
            <a:spLocks noGrp="1" noChangeArrowheads="1"/>
          </p:cNvSpPr>
          <p:nvPr>
            <p:ph type="ctrTitle"/>
          </p:nvPr>
        </p:nvSpPr>
        <p:spPr>
          <a:xfrm>
            <a:off x="762000" y="685800"/>
            <a:ext cx="7772400" cy="1143000"/>
          </a:xfrm>
        </p:spPr>
        <p:txBody>
          <a:bodyPr/>
          <a:lstStyle/>
          <a:p>
            <a:r>
              <a:rPr lang="en-US" sz="6000" b="1" dirty="0" smtClean="0">
                <a:solidFill>
                  <a:schemeClr val="bg1"/>
                </a:solidFill>
                <a:latin typeface="Helvetica" pitchFamily="1" charset="0"/>
              </a:rPr>
              <a:t>Chanukah</a:t>
            </a:r>
            <a:endParaRPr lang="en-US" dirty="0"/>
          </a:p>
        </p:txBody>
      </p:sp>
      <p:sp>
        <p:nvSpPr>
          <p:cNvPr id="2051" name="Rectangle 3"/>
          <p:cNvSpPr>
            <a:spLocks noGrp="1" noChangeArrowheads="1"/>
          </p:cNvSpPr>
          <p:nvPr>
            <p:ph type="subTitle" idx="1"/>
          </p:nvPr>
        </p:nvSpPr>
        <p:spPr>
          <a:xfrm>
            <a:off x="1301750" y="1676400"/>
            <a:ext cx="6775450" cy="1219200"/>
          </a:xfrm>
        </p:spPr>
        <p:txBody>
          <a:bodyPr/>
          <a:lstStyle/>
          <a:p>
            <a:r>
              <a:rPr lang="en-US" sz="2400" b="1" dirty="0" smtClean="0">
                <a:solidFill>
                  <a:srgbClr val="FF3E00"/>
                </a:solidFill>
                <a:latin typeface="Helvetica" pitchFamily="1" charset="0"/>
              </a:rPr>
              <a:t>Kindergarten Notebook</a:t>
            </a:r>
          </a:p>
          <a:p>
            <a:r>
              <a:rPr lang="en-US" sz="1800" b="1" dirty="0" smtClean="0">
                <a:solidFill>
                  <a:srgbClr val="FF3E00"/>
                </a:solidFill>
                <a:latin typeface="Helvetica" pitchFamily="1" charset="0"/>
              </a:rPr>
              <a:t>Mrs. Williams’ Class</a:t>
            </a:r>
          </a:p>
          <a:p>
            <a:r>
              <a:rPr lang="en-US" sz="1800" b="1" dirty="0" smtClean="0">
                <a:solidFill>
                  <a:srgbClr val="FF3E00"/>
                </a:solidFill>
                <a:latin typeface="Helvetica" pitchFamily="1" charset="0"/>
              </a:rPr>
              <a:t>Old Wire Elementary</a:t>
            </a:r>
            <a:endParaRPr lang="en-US" sz="1800" dirty="0">
              <a:solidFill>
                <a:srgbClr val="FF3E00"/>
              </a:solidFill>
            </a:endParaRPr>
          </a:p>
        </p:txBody>
      </p:sp>
      <p:pic>
        <p:nvPicPr>
          <p:cNvPr id="2057" name="Picture 9" descr="http://www.webweaver.nu/clipart/img/holidays/hanukkah/menorah.png"/>
          <p:cNvPicPr>
            <a:picLocks noChangeAspect="1" noChangeArrowheads="1"/>
          </p:cNvPicPr>
          <p:nvPr/>
        </p:nvPicPr>
        <p:blipFill>
          <a:blip r:embed="rId4" cstate="print"/>
          <a:srcRect/>
          <a:stretch>
            <a:fillRect/>
          </a:stretch>
        </p:blipFill>
        <p:spPr bwMode="auto">
          <a:xfrm flipH="1">
            <a:off x="5029200" y="2057400"/>
            <a:ext cx="3429000" cy="4114801"/>
          </a:xfrm>
          <a:prstGeom prst="rect">
            <a:avLst/>
          </a:prstGeom>
          <a:noFill/>
        </p:spPr>
      </p:pic>
      <p:pic>
        <p:nvPicPr>
          <p:cNvPr id="2059" name="Picture 11" descr="C:\Users\Susan\AppData\Local\Microsoft\Windows\Temporary Internet Files\Content.IE5\NQT9GKAT\DSCN9343.JPG"/>
          <p:cNvPicPr>
            <a:picLocks noChangeAspect="1" noChangeArrowheads="1"/>
          </p:cNvPicPr>
          <p:nvPr/>
        </p:nvPicPr>
        <p:blipFill>
          <a:blip r:embed="rId5" cstate="print"/>
          <a:srcRect t="11111" r="18333" b="3333"/>
          <a:stretch>
            <a:fillRect/>
          </a:stretch>
        </p:blipFill>
        <p:spPr bwMode="auto">
          <a:xfrm>
            <a:off x="1143000" y="3124200"/>
            <a:ext cx="3685308"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pic>
        <p:nvPicPr>
          <p:cNvPr id="27650" name="Picture 2" descr="C:\Users\Susan\AppData\Local\Microsoft\Windows\Temporary Internet Files\Content.IE5\N5375B9O\DSCN9326.JPG"/>
          <p:cNvPicPr>
            <a:picLocks noChangeAspect="1" noChangeArrowheads="1"/>
          </p:cNvPicPr>
          <p:nvPr/>
        </p:nvPicPr>
        <p:blipFill>
          <a:blip r:embed="rId3" cstate="print"/>
          <a:srcRect l="14493"/>
          <a:stretch>
            <a:fillRect/>
          </a:stretch>
        </p:blipFill>
        <p:spPr bwMode="auto">
          <a:xfrm>
            <a:off x="838200" y="1600200"/>
            <a:ext cx="2638839" cy="4114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609600"/>
            <a:ext cx="7620000" cy="830997"/>
          </a:xfrm>
          <a:prstGeom prst="rect">
            <a:avLst/>
          </a:prstGeom>
          <a:noFill/>
        </p:spPr>
        <p:txBody>
          <a:bodyPr wrap="square" rtlCol="0">
            <a:spAutoFit/>
          </a:bodyPr>
          <a:lstStyle/>
          <a:p>
            <a:pPr algn="l"/>
            <a:r>
              <a:rPr lang="en-US" dirty="0" smtClean="0"/>
              <a:t>Mrs. Williams modeled note taking while the students took notes in their notebooks.</a:t>
            </a:r>
            <a:endParaRPr lang="en-US" dirty="0"/>
          </a:p>
        </p:txBody>
      </p:sp>
      <p:pic>
        <p:nvPicPr>
          <p:cNvPr id="28675" name="Picture 3" descr="C:\Users\Susan\AppData\Local\Microsoft\Windows\Temporary Internet Files\Content.IE5\N5375B9O\DSCN9341.JPG"/>
          <p:cNvPicPr>
            <a:picLocks noChangeAspect="1" noChangeArrowheads="1"/>
          </p:cNvPicPr>
          <p:nvPr/>
        </p:nvPicPr>
        <p:blipFill>
          <a:blip r:embed="rId4" cstate="print"/>
          <a:srcRect/>
          <a:stretch>
            <a:fillRect/>
          </a:stretch>
        </p:blipFill>
        <p:spPr bwMode="auto">
          <a:xfrm>
            <a:off x="3810000" y="1524000"/>
            <a:ext cx="4572000" cy="3429000"/>
          </a:xfrm>
          <a:prstGeom prst="rect">
            <a:avLst/>
          </a:prstGeom>
          <a:ln>
            <a:noFill/>
          </a:ln>
          <a:effectLst>
            <a:outerShdw blurRad="292100" dist="139700" dir="2700000" algn="tl" rotWithShape="0">
              <a:srgbClr val="333333">
                <a:alpha val="65000"/>
              </a:srgbClr>
            </a:outerShdw>
          </a:effectLst>
        </p:spPr>
      </p:pic>
      <p:pic>
        <p:nvPicPr>
          <p:cNvPr id="28676" name="Picture 4" descr="C:\Users\Susan\AppData\Local\Microsoft\Windows\Temporary Internet Files\Content.IE5\M51F4M46\DSCN9346.JPG"/>
          <p:cNvPicPr>
            <a:picLocks noChangeAspect="1" noChangeArrowheads="1"/>
          </p:cNvPicPr>
          <p:nvPr/>
        </p:nvPicPr>
        <p:blipFill>
          <a:blip r:embed="rId5" cstate="print"/>
          <a:srcRect l="23333" t="18889" r="16667" b="12222"/>
          <a:stretch>
            <a:fillRect/>
          </a:stretch>
        </p:blipFill>
        <p:spPr bwMode="auto">
          <a:xfrm>
            <a:off x="3581400" y="4038600"/>
            <a:ext cx="2389239" cy="2057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cstate="print"/>
          <a:srcRect/>
          <a:stretch>
            <a:fillRect/>
          </a:stretch>
        </p:blipFill>
        <p:spPr bwMode="auto">
          <a:xfrm>
            <a:off x="0" y="-1588"/>
            <a:ext cx="9145588" cy="6859588"/>
          </a:xfrm>
          <a:prstGeom prst="rect">
            <a:avLst/>
          </a:prstGeom>
          <a:noFill/>
        </p:spPr>
      </p:pic>
      <p:pic>
        <p:nvPicPr>
          <p:cNvPr id="29698" name="Picture 2" descr="C:\Users\Susan\AppData\Local\Microsoft\Windows\Temporary Internet Files\Content.IE5\N5375B9O\DSCN9345.JPG"/>
          <p:cNvPicPr>
            <a:picLocks noChangeAspect="1" noChangeArrowheads="1"/>
          </p:cNvPicPr>
          <p:nvPr/>
        </p:nvPicPr>
        <p:blipFill>
          <a:blip r:embed="rId3" cstate="print"/>
          <a:srcRect t="24444" r="8519" b="4444"/>
          <a:stretch>
            <a:fillRect/>
          </a:stretch>
        </p:blipFill>
        <p:spPr bwMode="auto">
          <a:xfrm>
            <a:off x="914399" y="990600"/>
            <a:ext cx="4925913" cy="5105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457200" y="228600"/>
            <a:ext cx="8001000" cy="1109662"/>
          </a:xfrm>
        </p:spPr>
        <p:txBody>
          <a:bodyPr/>
          <a:lstStyle/>
          <a:p>
            <a:pPr algn="l"/>
            <a:r>
              <a:rPr lang="en-US" sz="4000" b="1" dirty="0" smtClean="0">
                <a:solidFill>
                  <a:srgbClr val="F04923"/>
                </a:solidFill>
                <a:effectLst>
                  <a:outerShdw blurRad="38100" dist="38100" dir="2700000" algn="tl">
                    <a:srgbClr val="000000">
                      <a:alpha val="43137"/>
                    </a:srgbClr>
                  </a:outerShdw>
                </a:effectLst>
                <a:latin typeface="Helvetica" pitchFamily="1" charset="0"/>
              </a:rPr>
              <a:t>APPLICATION</a:t>
            </a:r>
            <a:endParaRPr lang="en-US" dirty="0">
              <a:effectLst>
                <a:outerShdw blurRad="38100" dist="38100" dir="2700000" algn="tl">
                  <a:srgbClr val="000000">
                    <a:alpha val="43137"/>
                  </a:srgbClr>
                </a:outerShdw>
              </a:effectLst>
            </a:endParaRPr>
          </a:p>
        </p:txBody>
      </p:sp>
      <p:sp>
        <p:nvSpPr>
          <p:cNvPr id="4" name="TextBox 3"/>
          <p:cNvSpPr txBox="1"/>
          <p:nvPr/>
        </p:nvSpPr>
        <p:spPr>
          <a:xfrm>
            <a:off x="685800" y="1143000"/>
            <a:ext cx="7315200" cy="830997"/>
          </a:xfrm>
          <a:prstGeom prst="rect">
            <a:avLst/>
          </a:prstGeom>
          <a:noFill/>
        </p:spPr>
        <p:txBody>
          <a:bodyPr wrap="square" rtlCol="0">
            <a:spAutoFit/>
          </a:bodyPr>
          <a:lstStyle/>
          <a:p>
            <a:pPr algn="l"/>
            <a:r>
              <a:rPr lang="en-US" dirty="0" smtClean="0"/>
              <a:t>Mrs. Williams asked the students to turn and talk about what they had learned about Chanukah</a:t>
            </a:r>
            <a:endParaRPr lang="en-US" dirty="0"/>
          </a:p>
        </p:txBody>
      </p:sp>
      <p:pic>
        <p:nvPicPr>
          <p:cNvPr id="21505" name="Picture 1" descr="C:\Users\Susan\AppData\Local\Microsoft\Windows\Temporary Internet Files\Content.IE5\XVZ0Q8LE\DSCN9347.JPG"/>
          <p:cNvPicPr>
            <a:picLocks noChangeAspect="1" noChangeArrowheads="1"/>
          </p:cNvPicPr>
          <p:nvPr/>
        </p:nvPicPr>
        <p:blipFill>
          <a:blip r:embed="rId3" cstate="print"/>
          <a:srcRect/>
          <a:stretch>
            <a:fillRect/>
          </a:stretch>
        </p:blipFill>
        <p:spPr bwMode="auto">
          <a:xfrm>
            <a:off x="5486400" y="2057400"/>
            <a:ext cx="2190750" cy="2921000"/>
          </a:xfrm>
          <a:prstGeom prst="rect">
            <a:avLst/>
          </a:prstGeom>
          <a:ln>
            <a:noFill/>
          </a:ln>
          <a:effectLst>
            <a:outerShdw blurRad="292100" dist="139700" dir="2700000" algn="tl" rotWithShape="0">
              <a:srgbClr val="333333">
                <a:alpha val="65000"/>
              </a:srgbClr>
            </a:outerShdw>
          </a:effectLst>
        </p:spPr>
      </p:pic>
      <p:pic>
        <p:nvPicPr>
          <p:cNvPr id="21506" name="Picture 2" descr="C:\Users\Susan\AppData\Local\Microsoft\Windows\Temporary Internet Files\Content.IE5\NQT9GKAT\DSCN9351.JPG"/>
          <p:cNvPicPr>
            <a:picLocks noChangeAspect="1" noChangeArrowheads="1"/>
          </p:cNvPicPr>
          <p:nvPr/>
        </p:nvPicPr>
        <p:blipFill>
          <a:blip r:embed="rId4" cstate="print"/>
          <a:srcRect l="29167" t="26667" r="11667"/>
          <a:stretch>
            <a:fillRect/>
          </a:stretch>
        </p:blipFill>
        <p:spPr bwMode="auto">
          <a:xfrm>
            <a:off x="838200" y="2133599"/>
            <a:ext cx="4114800" cy="382502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410200" y="5181600"/>
            <a:ext cx="3048000" cy="830997"/>
          </a:xfrm>
          <a:prstGeom prst="rect">
            <a:avLst/>
          </a:prstGeom>
          <a:noFill/>
        </p:spPr>
        <p:txBody>
          <a:bodyPr wrap="square" rtlCol="0">
            <a:spAutoFit/>
          </a:bodyPr>
          <a:lstStyle/>
          <a:p>
            <a:pPr algn="l"/>
            <a:r>
              <a:rPr lang="en-US" sz="1600" dirty="0" smtClean="0"/>
              <a:t>She then showed them where they would write about what they had learned. </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pic>
        <p:nvPicPr>
          <p:cNvPr id="30722" name="Picture 2" descr="C:\Users\Susan\AppData\Local\Microsoft\Windows\Temporary Internet Files\Content.IE5\NQT9GKAT\DSCN9354.JPG"/>
          <p:cNvPicPr>
            <a:picLocks noChangeAspect="1" noChangeArrowheads="1"/>
          </p:cNvPicPr>
          <p:nvPr/>
        </p:nvPicPr>
        <p:blipFill>
          <a:blip r:embed="rId3" cstate="print"/>
          <a:srcRect l="15000" t="35556" r="4167" b="30000"/>
          <a:stretch>
            <a:fillRect/>
          </a:stretch>
        </p:blipFill>
        <p:spPr bwMode="auto">
          <a:xfrm>
            <a:off x="838200" y="609600"/>
            <a:ext cx="7391400" cy="23622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219200" y="3048000"/>
            <a:ext cx="6248400" cy="461665"/>
          </a:xfrm>
          <a:prstGeom prst="rect">
            <a:avLst/>
          </a:prstGeom>
          <a:noFill/>
        </p:spPr>
        <p:txBody>
          <a:bodyPr wrap="square" rtlCol="0">
            <a:spAutoFit/>
          </a:bodyPr>
          <a:lstStyle/>
          <a:p>
            <a:r>
              <a:rPr lang="en-US" i="1" dirty="0" smtClean="0"/>
              <a:t>I like the part where they had enough oil.</a:t>
            </a:r>
            <a:endParaRPr lang="en-US" i="1" dirty="0"/>
          </a:p>
        </p:txBody>
      </p:sp>
      <p:pic>
        <p:nvPicPr>
          <p:cNvPr id="30723" name="Picture 3" descr="C:\Users\Susan\AppData\Local\Microsoft\Windows\Temporary Internet Files\Content.IE5\M51F4M46\DSCN9360.JPG"/>
          <p:cNvPicPr>
            <a:picLocks noChangeAspect="1" noChangeArrowheads="1"/>
          </p:cNvPicPr>
          <p:nvPr/>
        </p:nvPicPr>
        <p:blipFill>
          <a:blip r:embed="rId4" cstate="print"/>
          <a:srcRect b="18919"/>
          <a:stretch>
            <a:fillRect/>
          </a:stretch>
        </p:blipFill>
        <p:spPr bwMode="auto">
          <a:xfrm>
            <a:off x="762000" y="3581400"/>
            <a:ext cx="3759200" cy="2286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724400" y="4495800"/>
            <a:ext cx="3733800" cy="1200329"/>
          </a:xfrm>
          <a:prstGeom prst="rect">
            <a:avLst/>
          </a:prstGeom>
          <a:noFill/>
        </p:spPr>
        <p:txBody>
          <a:bodyPr wrap="square" rtlCol="0">
            <a:spAutoFit/>
          </a:bodyPr>
          <a:lstStyle/>
          <a:p>
            <a:pPr algn="l"/>
            <a:r>
              <a:rPr lang="en-US" i="1" dirty="0" smtClean="0"/>
              <a:t>They have oil.</a:t>
            </a:r>
          </a:p>
          <a:p>
            <a:pPr algn="l"/>
            <a:endParaRPr lang="en-US" i="1" dirty="0"/>
          </a:p>
          <a:p>
            <a:pPr algn="l"/>
            <a:r>
              <a:rPr lang="en-US" i="1" dirty="0" smtClean="0"/>
              <a:t>I like the candle.</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11" name="TextBox 10"/>
          <p:cNvSpPr txBox="1"/>
          <p:nvPr/>
        </p:nvSpPr>
        <p:spPr>
          <a:xfrm>
            <a:off x="4343400" y="914400"/>
            <a:ext cx="4191000" cy="461665"/>
          </a:xfrm>
          <a:prstGeom prst="rect">
            <a:avLst/>
          </a:prstGeom>
          <a:noFill/>
        </p:spPr>
        <p:txBody>
          <a:bodyPr wrap="square" rtlCol="0">
            <a:spAutoFit/>
          </a:bodyPr>
          <a:lstStyle/>
          <a:p>
            <a:pPr algn="l"/>
            <a:r>
              <a:rPr lang="en-US" i="1" dirty="0" smtClean="0"/>
              <a:t>The oil lights the menorah.</a:t>
            </a:r>
          </a:p>
        </p:txBody>
      </p:sp>
      <p:pic>
        <p:nvPicPr>
          <p:cNvPr id="31746" name="Picture 2" descr="C:\Users\Susan\AppData\Local\Microsoft\Windows\Temporary Internet Files\Content.IE5\M51F4M46\DSCN9365.JPG"/>
          <p:cNvPicPr>
            <a:picLocks noChangeAspect="1" noChangeArrowheads="1"/>
          </p:cNvPicPr>
          <p:nvPr/>
        </p:nvPicPr>
        <p:blipFill>
          <a:blip r:embed="rId3" cstate="print"/>
          <a:srcRect l="24167" t="21111"/>
          <a:stretch>
            <a:fillRect/>
          </a:stretch>
        </p:blipFill>
        <p:spPr bwMode="auto">
          <a:xfrm>
            <a:off x="685800" y="685800"/>
            <a:ext cx="3515932" cy="2743200"/>
          </a:xfrm>
          <a:prstGeom prst="rect">
            <a:avLst/>
          </a:prstGeom>
          <a:ln>
            <a:noFill/>
          </a:ln>
          <a:effectLst>
            <a:outerShdw blurRad="292100" dist="139700" dir="2700000" algn="tl" rotWithShape="0">
              <a:srgbClr val="333333">
                <a:alpha val="65000"/>
              </a:srgbClr>
            </a:outerShdw>
          </a:effectLst>
        </p:spPr>
      </p:pic>
      <p:pic>
        <p:nvPicPr>
          <p:cNvPr id="31747" name="Picture 3" descr="C:\Users\Susan\AppData\Local\Microsoft\Windows\Temporary Internet Files\Content.IE5\NQT9GKAT\DSCN9366.JPG"/>
          <p:cNvPicPr>
            <a:picLocks noChangeAspect="1" noChangeArrowheads="1"/>
          </p:cNvPicPr>
          <p:nvPr/>
        </p:nvPicPr>
        <p:blipFill>
          <a:blip r:embed="rId4" cstate="print"/>
          <a:srcRect l="14167" t="27778" r="18333" b="50000"/>
          <a:stretch>
            <a:fillRect/>
          </a:stretch>
        </p:blipFill>
        <p:spPr bwMode="auto">
          <a:xfrm>
            <a:off x="838200" y="4191000"/>
            <a:ext cx="6172200" cy="1524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90600" y="5791200"/>
            <a:ext cx="4191000" cy="461665"/>
          </a:xfrm>
          <a:prstGeom prst="rect">
            <a:avLst/>
          </a:prstGeom>
          <a:noFill/>
        </p:spPr>
        <p:txBody>
          <a:bodyPr wrap="square" rtlCol="0">
            <a:spAutoFit/>
          </a:bodyPr>
          <a:lstStyle/>
          <a:p>
            <a:pPr algn="l"/>
            <a:r>
              <a:rPr lang="en-US" i="1" dirty="0" err="1" smtClean="0"/>
              <a:t>Shamush</a:t>
            </a:r>
            <a:r>
              <a:rPr lang="en-US" i="1" dirty="0" smtClean="0"/>
              <a:t> has fire.</a:t>
            </a:r>
          </a:p>
        </p:txBody>
      </p:sp>
      <p:pic>
        <p:nvPicPr>
          <p:cNvPr id="31748" name="Picture 4" descr="C:\Users\Susan\AppData\Local\Microsoft\Windows\Temporary Internet Files\Content.IE5\NQT9GKAT\DSCN9370.JPG"/>
          <p:cNvPicPr>
            <a:picLocks noChangeAspect="1" noChangeArrowheads="1"/>
          </p:cNvPicPr>
          <p:nvPr/>
        </p:nvPicPr>
        <p:blipFill>
          <a:blip r:embed="rId5" cstate="print"/>
          <a:srcRect l="14167" t="41111" b="28889"/>
          <a:stretch>
            <a:fillRect/>
          </a:stretch>
        </p:blipFill>
        <p:spPr bwMode="auto">
          <a:xfrm>
            <a:off x="2667000" y="1828800"/>
            <a:ext cx="5523089" cy="14478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362200" y="3581400"/>
            <a:ext cx="6172200" cy="461665"/>
          </a:xfrm>
          <a:prstGeom prst="rect">
            <a:avLst/>
          </a:prstGeom>
          <a:noFill/>
        </p:spPr>
        <p:txBody>
          <a:bodyPr wrap="square" rtlCol="0">
            <a:spAutoFit/>
          </a:bodyPr>
          <a:lstStyle/>
          <a:p>
            <a:pPr algn="r"/>
            <a:r>
              <a:rPr lang="en-US" i="1" dirty="0" smtClean="0"/>
              <a:t>I remember the oil can light the candle.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p:spPr>
      </p:pic>
      <p:sp>
        <p:nvSpPr>
          <p:cNvPr id="3074" name="Rectangle 2"/>
          <p:cNvSpPr>
            <a:spLocks noGrp="1" noChangeArrowheads="1"/>
          </p:cNvSpPr>
          <p:nvPr>
            <p:ph type="ctrTitle"/>
          </p:nvPr>
        </p:nvSpPr>
        <p:spPr>
          <a:xfrm>
            <a:off x="685800" y="304800"/>
            <a:ext cx="8001000" cy="1109662"/>
          </a:xfrm>
        </p:spPr>
        <p:txBody>
          <a:bodyPr/>
          <a:lstStyle/>
          <a:p>
            <a:pPr algn="l"/>
            <a:r>
              <a:rPr lang="en-US" sz="4000" b="1" dirty="0" smtClean="0">
                <a:solidFill>
                  <a:srgbClr val="F04923"/>
                </a:solidFill>
                <a:latin typeface="Helvetica" pitchFamily="1" charset="0"/>
              </a:rPr>
              <a:t>Revisit the </a:t>
            </a:r>
            <a:r>
              <a:rPr lang="en-US" sz="4000" b="1" dirty="0" smtClean="0">
                <a:solidFill>
                  <a:srgbClr val="F04923"/>
                </a:solidFill>
                <a:effectLst>
                  <a:outerShdw blurRad="38100" dist="38100" dir="2700000" algn="tl">
                    <a:srgbClr val="000000">
                      <a:alpha val="43137"/>
                    </a:srgbClr>
                  </a:outerShdw>
                </a:effectLst>
                <a:latin typeface="Helvetica" pitchFamily="1" charset="0"/>
              </a:rPr>
              <a:t>GOAL</a:t>
            </a:r>
            <a:endParaRPr lang="en-US" dirty="0">
              <a:effectLst>
                <a:outerShdw blurRad="38100" dist="38100" dir="2700000" algn="tl">
                  <a:srgbClr val="000000">
                    <a:alpha val="43137"/>
                  </a:srgbClr>
                </a:outerShdw>
              </a:effectLst>
            </a:endParaRPr>
          </a:p>
        </p:txBody>
      </p:sp>
      <p:pic>
        <p:nvPicPr>
          <p:cNvPr id="20482" name="Picture 2" descr="C:\Users\Susan\AppData\Local\Microsoft\Windows\Temporary Internet Files\Content.IE5\XVZ0Q8LE\DSCN9349.JPG"/>
          <p:cNvPicPr>
            <a:picLocks noChangeAspect="1" noChangeArrowheads="1"/>
          </p:cNvPicPr>
          <p:nvPr/>
        </p:nvPicPr>
        <p:blipFill>
          <a:blip r:embed="rId3" cstate="print"/>
          <a:srcRect/>
          <a:stretch>
            <a:fillRect/>
          </a:stretch>
        </p:blipFill>
        <p:spPr bwMode="auto">
          <a:xfrm>
            <a:off x="2032000" y="2209800"/>
            <a:ext cx="5207000" cy="39052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8200" y="1219200"/>
            <a:ext cx="7391400" cy="830997"/>
          </a:xfrm>
          <a:prstGeom prst="rect">
            <a:avLst/>
          </a:prstGeom>
          <a:noFill/>
        </p:spPr>
        <p:txBody>
          <a:bodyPr wrap="square" rtlCol="0">
            <a:spAutoFit/>
          </a:bodyPr>
          <a:lstStyle/>
          <a:p>
            <a:pPr algn="l"/>
            <a:r>
              <a:rPr lang="en-US" dirty="0" smtClean="0"/>
              <a:t>The student’s repeated the lesson goal and scored their understanding again at the end of the lesson.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4495800" cy="4154984"/>
          </a:xfrm>
          <a:prstGeom prst="rect">
            <a:avLst/>
          </a:prstGeom>
          <a:noFill/>
        </p:spPr>
        <p:txBody>
          <a:bodyPr wrap="square" rtlCol="0">
            <a:spAutoFit/>
          </a:bodyPr>
          <a:lstStyle/>
          <a:p>
            <a:pPr algn="r"/>
            <a:r>
              <a:rPr lang="en-US" dirty="0" smtClean="0"/>
              <a:t>Mrs. Williams began planning her unit by identifying the Common Core State Standards, gathering and studying her resources and thinking about what her students would know and be able to do at the end of the unit.</a:t>
            </a:r>
          </a:p>
          <a:p>
            <a:pPr algn="r"/>
            <a:endParaRPr lang="en-US" dirty="0" smtClean="0"/>
          </a:p>
          <a:p>
            <a:pPr algn="r"/>
            <a:endParaRPr lang="en-US" dirty="0" smtClean="0"/>
          </a:p>
          <a:p>
            <a:pPr algn="r"/>
            <a:r>
              <a:rPr lang="en-US" dirty="0" smtClean="0"/>
              <a:t> </a:t>
            </a:r>
            <a:endParaRPr lang="en-US" dirty="0"/>
          </a:p>
        </p:txBody>
      </p:sp>
      <p:pic>
        <p:nvPicPr>
          <p:cNvPr id="10" name="Picture 9" descr="cover_image"/>
          <p:cNvPicPr/>
          <p:nvPr/>
        </p:nvPicPr>
        <p:blipFill>
          <a:blip r:embed="rId2" cstate="print"/>
          <a:srcRect/>
          <a:stretch>
            <a:fillRect/>
          </a:stretch>
        </p:blipFill>
        <p:spPr bwMode="auto">
          <a:xfrm>
            <a:off x="6553200" y="5334000"/>
            <a:ext cx="1146175" cy="1337310"/>
          </a:xfrm>
          <a:prstGeom prst="rect">
            <a:avLst/>
          </a:prstGeom>
          <a:noFill/>
          <a:ln w="9525">
            <a:noFill/>
            <a:miter lim="800000"/>
            <a:headEnd/>
            <a:tailEnd/>
          </a:ln>
        </p:spPr>
      </p:pic>
      <p:pic>
        <p:nvPicPr>
          <p:cNvPr id="11" name="Picture 10" descr="cover_image"/>
          <p:cNvPicPr/>
          <p:nvPr/>
        </p:nvPicPr>
        <p:blipFill>
          <a:blip r:embed="rId3" cstate="print"/>
          <a:srcRect/>
          <a:stretch>
            <a:fillRect/>
          </a:stretch>
        </p:blipFill>
        <p:spPr bwMode="auto">
          <a:xfrm>
            <a:off x="838200" y="4495800"/>
            <a:ext cx="1146175" cy="1337310"/>
          </a:xfrm>
          <a:prstGeom prst="rect">
            <a:avLst/>
          </a:prstGeom>
          <a:noFill/>
          <a:ln w="9525">
            <a:noFill/>
            <a:miter lim="800000"/>
            <a:headEnd/>
            <a:tailEnd/>
          </a:ln>
        </p:spPr>
      </p:pic>
      <p:pic>
        <p:nvPicPr>
          <p:cNvPr id="12" name="Picture 11" descr="cover_image"/>
          <p:cNvPicPr/>
          <p:nvPr/>
        </p:nvPicPr>
        <p:blipFill>
          <a:blip r:embed="rId4" cstate="print"/>
          <a:srcRect/>
          <a:stretch>
            <a:fillRect/>
          </a:stretch>
        </p:blipFill>
        <p:spPr bwMode="auto">
          <a:xfrm>
            <a:off x="4038600" y="5181600"/>
            <a:ext cx="1146175" cy="1337310"/>
          </a:xfrm>
          <a:prstGeom prst="rect">
            <a:avLst/>
          </a:prstGeom>
          <a:noFill/>
          <a:ln w="9525">
            <a:noFill/>
            <a:miter lim="800000"/>
            <a:headEnd/>
            <a:tailEnd/>
          </a:ln>
        </p:spPr>
      </p:pic>
      <p:pic>
        <p:nvPicPr>
          <p:cNvPr id="13" name="Picture 12" descr="cover_image"/>
          <p:cNvPicPr/>
          <p:nvPr/>
        </p:nvPicPr>
        <p:blipFill>
          <a:blip r:embed="rId5" cstate="print"/>
          <a:srcRect/>
          <a:stretch>
            <a:fillRect/>
          </a:stretch>
        </p:blipFill>
        <p:spPr bwMode="auto">
          <a:xfrm>
            <a:off x="2590800" y="5029200"/>
            <a:ext cx="1146175" cy="1337310"/>
          </a:xfrm>
          <a:prstGeom prst="rect">
            <a:avLst/>
          </a:prstGeom>
          <a:noFill/>
          <a:ln w="9525">
            <a:noFill/>
            <a:miter lim="800000"/>
            <a:headEnd/>
            <a:tailEnd/>
          </a:ln>
        </p:spPr>
      </p:pic>
      <p:pic>
        <p:nvPicPr>
          <p:cNvPr id="14" name="Picture 13" descr="cover_image"/>
          <p:cNvPicPr/>
          <p:nvPr/>
        </p:nvPicPr>
        <p:blipFill>
          <a:blip r:embed="rId6" cstate="print"/>
          <a:srcRect/>
          <a:stretch>
            <a:fillRect/>
          </a:stretch>
        </p:blipFill>
        <p:spPr bwMode="auto">
          <a:xfrm>
            <a:off x="7467600" y="4191000"/>
            <a:ext cx="1146175" cy="1337310"/>
          </a:xfrm>
          <a:prstGeom prst="rect">
            <a:avLst/>
          </a:prstGeom>
          <a:noFill/>
          <a:ln w="9525">
            <a:noFill/>
            <a:miter lim="800000"/>
            <a:headEnd/>
            <a:tailEnd/>
          </a:ln>
        </p:spPr>
      </p:pic>
      <p:pic>
        <p:nvPicPr>
          <p:cNvPr id="15" name="Picture 14" descr="cover_image"/>
          <p:cNvPicPr/>
          <p:nvPr/>
        </p:nvPicPr>
        <p:blipFill>
          <a:blip r:embed="rId7" cstate="print"/>
          <a:srcRect/>
          <a:stretch>
            <a:fillRect/>
          </a:stretch>
        </p:blipFill>
        <p:spPr bwMode="auto">
          <a:xfrm>
            <a:off x="4724400" y="3657600"/>
            <a:ext cx="1141095" cy="1334135"/>
          </a:xfrm>
          <a:prstGeom prst="rect">
            <a:avLst/>
          </a:prstGeom>
          <a:noFill/>
          <a:ln w="9525">
            <a:noFill/>
            <a:miter lim="800000"/>
            <a:headEnd/>
            <a:tailEnd/>
          </a:ln>
        </p:spPr>
      </p:pic>
      <p:pic>
        <p:nvPicPr>
          <p:cNvPr id="16" name="Picture 15" descr="cover_image"/>
          <p:cNvPicPr/>
          <p:nvPr/>
        </p:nvPicPr>
        <p:blipFill>
          <a:blip r:embed="rId8" cstate="print"/>
          <a:srcRect/>
          <a:stretch>
            <a:fillRect/>
          </a:stretch>
        </p:blipFill>
        <p:spPr bwMode="auto">
          <a:xfrm>
            <a:off x="2057400" y="3810000"/>
            <a:ext cx="1146175" cy="1337310"/>
          </a:xfrm>
          <a:prstGeom prst="rect">
            <a:avLst/>
          </a:prstGeom>
          <a:noFill/>
          <a:ln w="9525">
            <a:noFill/>
            <a:miter lim="800000"/>
            <a:headEnd/>
            <a:tailEnd/>
          </a:ln>
        </p:spPr>
      </p:pic>
      <p:pic>
        <p:nvPicPr>
          <p:cNvPr id="17" name="Picture 16" descr="cover_image"/>
          <p:cNvPicPr/>
          <p:nvPr/>
        </p:nvPicPr>
        <p:blipFill>
          <a:blip r:embed="rId7" cstate="print"/>
          <a:srcRect/>
          <a:stretch>
            <a:fillRect/>
          </a:stretch>
        </p:blipFill>
        <p:spPr bwMode="auto">
          <a:xfrm>
            <a:off x="5257800" y="5029200"/>
            <a:ext cx="1141095" cy="1334135"/>
          </a:xfrm>
          <a:prstGeom prst="rect">
            <a:avLst/>
          </a:prstGeom>
          <a:noFill/>
          <a:ln w="9525">
            <a:noFill/>
            <a:miter lim="800000"/>
            <a:headEnd/>
            <a:tailEnd/>
          </a:ln>
        </p:spPr>
      </p:pic>
      <p:pic>
        <p:nvPicPr>
          <p:cNvPr id="18" name="Picture 17" descr="cover_image"/>
          <p:cNvPicPr/>
          <p:nvPr/>
        </p:nvPicPr>
        <p:blipFill>
          <a:blip r:embed="rId9" cstate="print"/>
          <a:srcRect/>
          <a:stretch>
            <a:fillRect/>
          </a:stretch>
        </p:blipFill>
        <p:spPr bwMode="auto">
          <a:xfrm>
            <a:off x="3505200" y="3962400"/>
            <a:ext cx="1141095" cy="1334135"/>
          </a:xfrm>
          <a:prstGeom prst="rect">
            <a:avLst/>
          </a:prstGeom>
          <a:noFill/>
          <a:ln w="9525">
            <a:noFill/>
            <a:miter lim="800000"/>
            <a:headEnd/>
            <a:tailEnd/>
          </a:ln>
        </p:spPr>
      </p:pic>
      <p:pic>
        <p:nvPicPr>
          <p:cNvPr id="19" name="Picture 18" descr="cover_image"/>
          <p:cNvPicPr/>
          <p:nvPr/>
        </p:nvPicPr>
        <p:blipFill>
          <a:blip r:embed="rId10" cstate="print"/>
          <a:srcRect/>
          <a:stretch>
            <a:fillRect/>
          </a:stretch>
        </p:blipFill>
        <p:spPr bwMode="auto">
          <a:xfrm>
            <a:off x="6096000" y="3810000"/>
            <a:ext cx="1141095" cy="1334135"/>
          </a:xfrm>
          <a:prstGeom prst="rect">
            <a:avLst/>
          </a:prstGeom>
          <a:noFill/>
          <a:ln w="9525">
            <a:noFill/>
            <a:miter lim="800000"/>
            <a:headEnd/>
            <a:tailEnd/>
          </a:ln>
        </p:spPr>
      </p:pic>
      <p:pic>
        <p:nvPicPr>
          <p:cNvPr id="20" name="Picture 19" descr="cover_image"/>
          <p:cNvPicPr/>
          <p:nvPr/>
        </p:nvPicPr>
        <p:blipFill>
          <a:blip r:embed="rId11" cstate="print"/>
          <a:srcRect/>
          <a:stretch>
            <a:fillRect/>
          </a:stretch>
        </p:blipFill>
        <p:spPr bwMode="auto">
          <a:xfrm>
            <a:off x="304800" y="3886200"/>
            <a:ext cx="1141095" cy="1334135"/>
          </a:xfrm>
          <a:prstGeom prst="rect">
            <a:avLst/>
          </a:prstGeom>
          <a:noFill/>
          <a:ln w="9525">
            <a:noFill/>
            <a:miter lim="800000"/>
            <a:headEnd/>
            <a:tailEnd/>
          </a:ln>
        </p:spPr>
      </p:pic>
      <p:pic>
        <p:nvPicPr>
          <p:cNvPr id="21" name="Picture 20" descr="cover_image"/>
          <p:cNvPicPr/>
          <p:nvPr/>
        </p:nvPicPr>
        <p:blipFill>
          <a:blip r:embed="rId12" cstate="print"/>
          <a:srcRect/>
          <a:stretch>
            <a:fillRect/>
          </a:stretch>
        </p:blipFill>
        <p:spPr bwMode="auto">
          <a:xfrm>
            <a:off x="1524000" y="5334000"/>
            <a:ext cx="1031875" cy="1334135"/>
          </a:xfrm>
          <a:prstGeom prst="rect">
            <a:avLst/>
          </a:prstGeom>
          <a:noFill/>
          <a:ln w="9525">
            <a:noFill/>
            <a:miter lim="800000"/>
            <a:headEnd/>
            <a:tailEnd/>
          </a:ln>
        </p:spPr>
      </p:pic>
      <p:pic>
        <p:nvPicPr>
          <p:cNvPr id="17410" name="Picture 2"/>
          <p:cNvPicPr>
            <a:picLocks noChangeAspect="1" noChangeArrowheads="1"/>
          </p:cNvPicPr>
          <p:nvPr/>
        </p:nvPicPr>
        <p:blipFill>
          <a:blip r:embed="rId13" cstate="print"/>
          <a:srcRect/>
          <a:stretch>
            <a:fillRect/>
          </a:stretch>
        </p:blipFill>
        <p:spPr bwMode="auto">
          <a:xfrm>
            <a:off x="5410200" y="533400"/>
            <a:ext cx="2647741" cy="3000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4102" name="Rectangle 6"/>
          <p:cNvSpPr>
            <a:spLocks noGrp="1" noChangeArrowheads="1"/>
          </p:cNvSpPr>
          <p:nvPr>
            <p:ph type="ctrTitle"/>
          </p:nvPr>
        </p:nvSpPr>
        <p:spPr>
          <a:xfrm>
            <a:off x="838200" y="819150"/>
            <a:ext cx="5029200" cy="476250"/>
          </a:xfrm>
          <a:noFill/>
          <a:ln/>
        </p:spPr>
        <p:txBody>
          <a:bodyPr/>
          <a:lstStyle/>
          <a:p>
            <a:pPr algn="l"/>
            <a:r>
              <a:rPr lang="en-US" sz="2800" b="1" dirty="0" smtClean="0">
                <a:solidFill>
                  <a:srgbClr val="F04923"/>
                </a:solidFill>
                <a:latin typeface="Helvetica" pitchFamily="1" charset="0"/>
              </a:rPr>
              <a:t>Daily Lesson Planning</a:t>
            </a:r>
            <a:endParaRPr lang="en-US" dirty="0">
              <a:solidFill>
                <a:srgbClr val="FF3E00"/>
              </a:solidFill>
            </a:endParaRPr>
          </a:p>
        </p:txBody>
      </p:sp>
      <p:sp>
        <p:nvSpPr>
          <p:cNvPr id="4103" name="Rectangle 7"/>
          <p:cNvSpPr>
            <a:spLocks noGrp="1" noChangeArrowheads="1"/>
          </p:cNvSpPr>
          <p:nvPr>
            <p:ph type="subTitle" idx="1"/>
          </p:nvPr>
        </p:nvSpPr>
        <p:spPr>
          <a:xfrm>
            <a:off x="685800" y="1371600"/>
            <a:ext cx="5105400" cy="1676400"/>
          </a:xfrm>
          <a:noFill/>
          <a:ln/>
        </p:spPr>
        <p:txBody>
          <a:bodyPr/>
          <a:lstStyle/>
          <a:p>
            <a:pPr algn="l"/>
            <a:r>
              <a:rPr lang="en-US" sz="1800" dirty="0" smtClean="0">
                <a:solidFill>
                  <a:srgbClr val="717074"/>
                </a:solidFill>
                <a:latin typeface="Helvetica" pitchFamily="1" charset="0"/>
              </a:rPr>
              <a:t>Mrs. Williams decided she wanted her students to take notes about the different celebrations in an interactive notebook.</a:t>
            </a:r>
          </a:p>
          <a:p>
            <a:pPr algn="l"/>
            <a:endParaRPr lang="en-US" sz="1800" dirty="0">
              <a:solidFill>
                <a:srgbClr val="717074"/>
              </a:solidFill>
              <a:latin typeface="Helvetica" pitchFamily="1" charset="0"/>
            </a:endParaRPr>
          </a:p>
        </p:txBody>
      </p:sp>
      <p:pic>
        <p:nvPicPr>
          <p:cNvPr id="4109" name="Picture 13"/>
          <p:cNvPicPr>
            <a:picLocks noChangeAspect="1" noChangeArrowheads="1"/>
          </p:cNvPicPr>
          <p:nvPr/>
        </p:nvPicPr>
        <p:blipFill>
          <a:blip r:embed="rId3" cstate="print"/>
          <a:srcRect/>
          <a:stretch>
            <a:fillRect/>
          </a:stretch>
        </p:blipFill>
        <p:spPr bwMode="auto">
          <a:xfrm>
            <a:off x="4527968" y="2438400"/>
            <a:ext cx="4086225" cy="2752725"/>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914400" y="2438400"/>
            <a:ext cx="3505200" cy="1754326"/>
          </a:xfrm>
          <a:prstGeom prst="rect">
            <a:avLst/>
          </a:prstGeom>
          <a:noFill/>
        </p:spPr>
        <p:txBody>
          <a:bodyPr wrap="square" rtlCol="0">
            <a:spAutoFit/>
          </a:bodyPr>
          <a:lstStyle/>
          <a:p>
            <a:pPr algn="l"/>
            <a:r>
              <a:rPr lang="en-US" sz="1800" dirty="0" smtClean="0"/>
              <a:t>The standard for this lesson is:</a:t>
            </a:r>
          </a:p>
          <a:p>
            <a:pPr algn="l"/>
            <a:r>
              <a:rPr lang="en-US" sz="1800" b="1" dirty="0" smtClean="0">
                <a:solidFill>
                  <a:srgbClr val="FF0000"/>
                </a:solidFill>
              </a:rPr>
              <a:t>RI.K.2 With prompting and support identify the main topic and retell key details of a text.</a:t>
            </a:r>
          </a:p>
          <a:p>
            <a:pPr algn="l"/>
            <a:endParaRPr lang="en-US" sz="1800" dirty="0"/>
          </a:p>
        </p:txBody>
      </p:sp>
      <p:pic>
        <p:nvPicPr>
          <p:cNvPr id="13" name="Picture 12" descr="cover_image"/>
          <p:cNvPicPr/>
          <p:nvPr/>
        </p:nvPicPr>
        <p:blipFill>
          <a:blip r:embed="rId4" cstate="print"/>
          <a:srcRect/>
          <a:stretch>
            <a:fillRect/>
          </a:stretch>
        </p:blipFill>
        <p:spPr bwMode="auto">
          <a:xfrm rot="20642894">
            <a:off x="914400" y="4191000"/>
            <a:ext cx="1146175" cy="1337310"/>
          </a:xfrm>
          <a:prstGeom prst="rect">
            <a:avLst/>
          </a:prstGeom>
          <a:noFill/>
          <a:ln w="9525">
            <a:noFill/>
            <a:miter lim="800000"/>
            <a:headEnd/>
            <a:tailEnd/>
          </a:ln>
        </p:spPr>
      </p:pic>
      <p:pic>
        <p:nvPicPr>
          <p:cNvPr id="4110" name="Picture 14" descr="C:\Users\Susan\AppData\Local\Microsoft\Windows\Temporary Internet Files\Content.IE5\XVZ0Q8LE\DSCN9344.JPG"/>
          <p:cNvPicPr>
            <a:picLocks noChangeAspect="1" noChangeArrowheads="1"/>
          </p:cNvPicPr>
          <p:nvPr/>
        </p:nvPicPr>
        <p:blipFill>
          <a:blip r:embed="rId5" cstate="print"/>
          <a:srcRect/>
          <a:stretch>
            <a:fillRect/>
          </a:stretch>
        </p:blipFill>
        <p:spPr bwMode="auto">
          <a:xfrm>
            <a:off x="2438400" y="3810000"/>
            <a:ext cx="177165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304800" y="609600"/>
            <a:ext cx="8382000" cy="1109662"/>
          </a:xfrm>
        </p:spPr>
        <p:txBody>
          <a:bodyPr/>
          <a:lstStyle/>
          <a:p>
            <a:r>
              <a:rPr lang="en-US" sz="4000" b="1" dirty="0" smtClean="0">
                <a:solidFill>
                  <a:srgbClr val="F04923"/>
                </a:solidFill>
                <a:effectLst>
                  <a:outerShdw blurRad="38100" dist="38100" dir="2700000" algn="tl">
                    <a:srgbClr val="000000">
                      <a:alpha val="43137"/>
                    </a:srgbClr>
                  </a:outerShdw>
                </a:effectLst>
                <a:latin typeface="Helvetica" pitchFamily="1" charset="0"/>
              </a:rPr>
              <a:t>ACCESS PRIOR KNOWLEDGE</a:t>
            </a:r>
            <a:endParaRPr lang="en-US" dirty="0">
              <a:effectLst>
                <a:outerShdw blurRad="38100" dist="38100" dir="2700000" algn="tl">
                  <a:srgbClr val="000000">
                    <a:alpha val="43137"/>
                  </a:srgbClr>
                </a:outerShdw>
              </a:effectLst>
            </a:endParaRPr>
          </a:p>
        </p:txBody>
      </p:sp>
      <p:pic>
        <p:nvPicPr>
          <p:cNvPr id="3079" name="Picture 7" descr="C:\Users\Susan\AppData\Local\Microsoft\Windows\Temporary Internet Files\Content.IE5\NQT9GKAT\DSCN9306.JPG"/>
          <p:cNvPicPr>
            <a:picLocks noChangeAspect="1" noChangeArrowheads="1"/>
          </p:cNvPicPr>
          <p:nvPr/>
        </p:nvPicPr>
        <p:blipFill>
          <a:blip r:embed="rId3" cstate="print"/>
          <a:srcRect/>
          <a:stretch>
            <a:fillRect/>
          </a:stretch>
        </p:blipFill>
        <p:spPr bwMode="auto">
          <a:xfrm>
            <a:off x="990600" y="3276600"/>
            <a:ext cx="3657600" cy="2743200"/>
          </a:xfrm>
          <a:prstGeom prst="rect">
            <a:avLst/>
          </a:prstGeom>
          <a:ln>
            <a:noFill/>
          </a:ln>
          <a:effectLst>
            <a:outerShdw blurRad="292100" dist="139700" dir="2700000" algn="tl" rotWithShape="0">
              <a:srgbClr val="333333">
                <a:alpha val="65000"/>
              </a:srgbClr>
            </a:outerShdw>
          </a:effectLst>
        </p:spPr>
      </p:pic>
      <p:pic>
        <p:nvPicPr>
          <p:cNvPr id="3080" name="Picture 8" descr="C:\Users\Susan\AppData\Local\Microsoft\Windows\Temporary Internet Files\Content.IE5\M51F4M46\DSCN9307.JPG"/>
          <p:cNvPicPr>
            <a:picLocks noChangeAspect="1" noChangeArrowheads="1"/>
          </p:cNvPicPr>
          <p:nvPr/>
        </p:nvPicPr>
        <p:blipFill>
          <a:blip r:embed="rId4" cstate="print"/>
          <a:srcRect t="14444"/>
          <a:stretch>
            <a:fillRect/>
          </a:stretch>
        </p:blipFill>
        <p:spPr bwMode="auto">
          <a:xfrm>
            <a:off x="4876800" y="1828800"/>
            <a:ext cx="3443844" cy="2209800"/>
          </a:xfrm>
          <a:prstGeom prst="rect">
            <a:avLst/>
          </a:prstGeom>
          <a:ln>
            <a:noFill/>
          </a:ln>
          <a:effectLst>
            <a:outerShdw blurRad="292100" dist="139700" dir="2700000" algn="tl" rotWithShape="0">
              <a:srgbClr val="333333">
                <a:alpha val="65000"/>
              </a:srgbClr>
            </a:outerShdw>
          </a:effectLst>
        </p:spPr>
      </p:pic>
      <p:pic>
        <p:nvPicPr>
          <p:cNvPr id="3081" name="Picture 9" descr="C:\Users\Susan\AppData\Local\Microsoft\Windows\Temporary Internet Files\Content.IE5\M51F4M46\DSCN9309.JPG"/>
          <p:cNvPicPr>
            <a:picLocks noChangeAspect="1" noChangeArrowheads="1"/>
          </p:cNvPicPr>
          <p:nvPr/>
        </p:nvPicPr>
        <p:blipFill>
          <a:blip r:embed="rId5" cstate="print"/>
          <a:srcRect/>
          <a:stretch>
            <a:fillRect/>
          </a:stretch>
        </p:blipFill>
        <p:spPr bwMode="auto">
          <a:xfrm>
            <a:off x="5029200" y="4267200"/>
            <a:ext cx="2235200" cy="16764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066800" y="1676400"/>
            <a:ext cx="3657600" cy="1477328"/>
          </a:xfrm>
          <a:prstGeom prst="rect">
            <a:avLst/>
          </a:prstGeom>
          <a:noFill/>
        </p:spPr>
        <p:txBody>
          <a:bodyPr wrap="square" rtlCol="0">
            <a:spAutoFit/>
          </a:bodyPr>
          <a:lstStyle/>
          <a:p>
            <a:pPr algn="l"/>
            <a:r>
              <a:rPr lang="en-US" sz="1800" dirty="0" smtClean="0"/>
              <a:t>Mrs. Williams asked the students to tell their partner something they remembered about the celebration they learned about yesterday-Christmas.</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685800" y="609600"/>
            <a:ext cx="8001000" cy="1109662"/>
          </a:xfrm>
        </p:spPr>
        <p:txBody>
          <a:bodyPr/>
          <a:lstStyle/>
          <a:p>
            <a:pPr algn="l"/>
            <a:r>
              <a:rPr lang="en-US" sz="4000" b="1" dirty="0" smtClean="0">
                <a:solidFill>
                  <a:srgbClr val="F04923"/>
                </a:solidFill>
                <a:effectLst>
                  <a:outerShdw blurRad="38100" dist="38100" dir="2700000" algn="tl">
                    <a:srgbClr val="000000">
                      <a:alpha val="43137"/>
                    </a:srgbClr>
                  </a:outerShdw>
                </a:effectLst>
                <a:latin typeface="Helvetica" pitchFamily="1" charset="0"/>
              </a:rPr>
              <a:t>GOAL:  </a:t>
            </a:r>
            <a:r>
              <a:rPr lang="en-US" sz="3200" dirty="0" smtClean="0">
                <a:solidFill>
                  <a:srgbClr val="F04923"/>
                </a:solidFill>
                <a:latin typeface="Helvetica" pitchFamily="1" charset="0"/>
              </a:rPr>
              <a:t>I can tell you about Chanukah.</a:t>
            </a:r>
            <a:endParaRPr lang="en-US" dirty="0"/>
          </a:p>
        </p:txBody>
      </p:sp>
      <p:pic>
        <p:nvPicPr>
          <p:cNvPr id="18434" name="Picture 2" descr="C:\Users\Susan\AppData\Local\Microsoft\Windows\Temporary Internet Files\Content.IE5\NQT9GKAT\DSCN9311.JPG"/>
          <p:cNvPicPr>
            <a:picLocks noChangeAspect="1" noChangeArrowheads="1"/>
          </p:cNvPicPr>
          <p:nvPr/>
        </p:nvPicPr>
        <p:blipFill>
          <a:blip r:embed="rId3" cstate="print"/>
          <a:srcRect/>
          <a:stretch>
            <a:fillRect/>
          </a:stretch>
        </p:blipFill>
        <p:spPr bwMode="auto">
          <a:xfrm>
            <a:off x="762000" y="1676400"/>
            <a:ext cx="4368800" cy="3276600"/>
          </a:xfrm>
          <a:prstGeom prst="rect">
            <a:avLst/>
          </a:prstGeom>
          <a:ln>
            <a:noFill/>
          </a:ln>
          <a:effectLst>
            <a:outerShdw blurRad="292100" dist="139700" dir="2700000" algn="tl" rotWithShape="0">
              <a:srgbClr val="333333">
                <a:alpha val="65000"/>
              </a:srgbClr>
            </a:outerShdw>
          </a:effectLst>
        </p:spPr>
      </p:pic>
      <p:pic>
        <p:nvPicPr>
          <p:cNvPr id="18436" name="Picture 4" descr="http://www.cksinfo.com/clipart/signssymbols/pointing/thumb-up.png"/>
          <p:cNvPicPr>
            <a:picLocks noChangeAspect="1" noChangeArrowheads="1"/>
          </p:cNvPicPr>
          <p:nvPr/>
        </p:nvPicPr>
        <p:blipFill>
          <a:blip r:embed="rId4" cstate="print"/>
          <a:srcRect/>
          <a:stretch>
            <a:fillRect/>
          </a:stretch>
        </p:blipFill>
        <p:spPr bwMode="auto">
          <a:xfrm>
            <a:off x="5486400" y="2590800"/>
            <a:ext cx="1057275" cy="1828800"/>
          </a:xfrm>
          <a:prstGeom prst="rect">
            <a:avLst/>
          </a:prstGeom>
          <a:noFill/>
        </p:spPr>
      </p:pic>
      <p:pic>
        <p:nvPicPr>
          <p:cNvPr id="7" name="Picture 4" descr="http://www.cksinfo.com/clipart/signssymbols/pointing/thumb-up.png"/>
          <p:cNvPicPr>
            <a:picLocks noChangeAspect="1" noChangeArrowheads="1"/>
          </p:cNvPicPr>
          <p:nvPr/>
        </p:nvPicPr>
        <p:blipFill>
          <a:blip r:embed="rId4" cstate="print"/>
          <a:srcRect/>
          <a:stretch>
            <a:fillRect/>
          </a:stretch>
        </p:blipFill>
        <p:spPr bwMode="auto">
          <a:xfrm rot="16571785">
            <a:off x="6609679" y="1767247"/>
            <a:ext cx="1057275" cy="1828800"/>
          </a:xfrm>
          <a:prstGeom prst="rect">
            <a:avLst/>
          </a:prstGeom>
          <a:noFill/>
        </p:spPr>
      </p:pic>
      <p:pic>
        <p:nvPicPr>
          <p:cNvPr id="8" name="Picture 4" descr="http://www.cksinfo.com/clipart/signssymbols/pointing/thumb-up.png"/>
          <p:cNvPicPr>
            <a:picLocks noChangeAspect="1" noChangeArrowheads="1"/>
          </p:cNvPicPr>
          <p:nvPr/>
        </p:nvPicPr>
        <p:blipFill>
          <a:blip r:embed="rId4" cstate="print"/>
          <a:srcRect/>
          <a:stretch>
            <a:fillRect/>
          </a:stretch>
        </p:blipFill>
        <p:spPr bwMode="auto">
          <a:xfrm rot="9886246">
            <a:off x="6851031" y="3307152"/>
            <a:ext cx="1057275" cy="1828800"/>
          </a:xfrm>
          <a:prstGeom prst="rect">
            <a:avLst/>
          </a:prstGeom>
          <a:noFill/>
        </p:spPr>
      </p:pic>
      <p:sp>
        <p:nvSpPr>
          <p:cNvPr id="9" name="TextBox 8"/>
          <p:cNvSpPr txBox="1"/>
          <p:nvPr/>
        </p:nvSpPr>
        <p:spPr>
          <a:xfrm>
            <a:off x="1066800" y="5181600"/>
            <a:ext cx="7086600" cy="830997"/>
          </a:xfrm>
          <a:prstGeom prst="rect">
            <a:avLst/>
          </a:prstGeom>
          <a:noFill/>
        </p:spPr>
        <p:txBody>
          <a:bodyPr wrap="square" rtlCol="0">
            <a:spAutoFit/>
          </a:bodyPr>
          <a:lstStyle/>
          <a:p>
            <a:r>
              <a:rPr lang="en-US" dirty="0" smtClean="0"/>
              <a:t>The students scored their understanding of the goal with their eyes closed using their thumbs.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4102" name="Rectangle 6"/>
          <p:cNvSpPr>
            <a:spLocks noGrp="1" noChangeArrowheads="1"/>
          </p:cNvSpPr>
          <p:nvPr>
            <p:ph type="ctrTitle"/>
          </p:nvPr>
        </p:nvSpPr>
        <p:spPr>
          <a:xfrm>
            <a:off x="838200" y="819150"/>
            <a:ext cx="5029200" cy="476250"/>
          </a:xfrm>
          <a:noFill/>
          <a:ln/>
        </p:spPr>
        <p:txBody>
          <a:bodyPr/>
          <a:lstStyle/>
          <a:p>
            <a:pPr algn="l"/>
            <a:r>
              <a:rPr lang="en-US" sz="2800" b="1" dirty="0" smtClean="0">
                <a:solidFill>
                  <a:srgbClr val="F04923"/>
                </a:solidFill>
                <a:latin typeface="Helvetica" pitchFamily="1" charset="0"/>
              </a:rPr>
              <a:t>Students gathered their notebooks and supplies.</a:t>
            </a:r>
            <a:endParaRPr lang="en-US" dirty="0">
              <a:solidFill>
                <a:srgbClr val="FF3E00"/>
              </a:solidFill>
            </a:endParaRPr>
          </a:p>
        </p:txBody>
      </p:sp>
      <p:pic>
        <p:nvPicPr>
          <p:cNvPr id="24578" name="Picture 2" descr="C:\Users\Susan\AppData\Local\Microsoft\Windows\Temporary Internet Files\Content.IE5\XVZ0Q8LE\DSCN9316.JPG"/>
          <p:cNvPicPr>
            <a:picLocks noChangeAspect="1" noChangeArrowheads="1"/>
          </p:cNvPicPr>
          <p:nvPr/>
        </p:nvPicPr>
        <p:blipFill>
          <a:blip r:embed="rId3" cstate="print"/>
          <a:srcRect t="10417" b="16667"/>
          <a:stretch>
            <a:fillRect/>
          </a:stretch>
        </p:blipFill>
        <p:spPr bwMode="auto">
          <a:xfrm>
            <a:off x="3581400" y="1676400"/>
            <a:ext cx="4480561" cy="4356100"/>
          </a:xfrm>
          <a:prstGeom prst="rect">
            <a:avLst/>
          </a:prstGeom>
          <a:ln>
            <a:noFill/>
          </a:ln>
          <a:effectLst>
            <a:outerShdw blurRad="292100" dist="139700" dir="2700000" algn="tl" rotWithShape="0">
              <a:srgbClr val="333333">
                <a:alpha val="65000"/>
              </a:srgbClr>
            </a:outerShdw>
          </a:effectLst>
        </p:spPr>
      </p:pic>
      <p:pic>
        <p:nvPicPr>
          <p:cNvPr id="24579" name="Picture 3" descr="C:\Users\Susan\AppData\Local\Microsoft\Windows\Temporary Internet Files\Content.IE5\NQT9GKAT\DSCN9317.JPG"/>
          <p:cNvPicPr>
            <a:picLocks noChangeAspect="1" noChangeArrowheads="1"/>
          </p:cNvPicPr>
          <p:nvPr/>
        </p:nvPicPr>
        <p:blipFill>
          <a:blip r:embed="rId4" cstate="print"/>
          <a:srcRect l="29259" r="7037"/>
          <a:stretch>
            <a:fillRect/>
          </a:stretch>
        </p:blipFill>
        <p:spPr bwMode="auto">
          <a:xfrm>
            <a:off x="1143000" y="1752600"/>
            <a:ext cx="2057400" cy="4306187"/>
          </a:xfrm>
          <a:prstGeom prst="rect">
            <a:avLst/>
          </a:prstGeom>
          <a:ln>
            <a:noFill/>
          </a:ln>
          <a:effectLst>
            <a:outerShdw blurRad="292100" dist="139700" dir="2700000" algn="tl" rotWithShape="0">
              <a:srgbClr val="333333">
                <a:alpha val="65000"/>
              </a:srgbClr>
            </a:outerShdw>
          </a:effectLst>
        </p:spPr>
      </p:pic>
      <p:pic>
        <p:nvPicPr>
          <p:cNvPr id="24580" name="Picture 4" descr="C:\Users\Susan\AppData\Local\Microsoft\Windows\Temporary Internet Files\Content.IE5\M51F4M46\DSCN9323.JPG"/>
          <p:cNvPicPr>
            <a:picLocks noChangeAspect="1" noChangeArrowheads="1"/>
          </p:cNvPicPr>
          <p:nvPr/>
        </p:nvPicPr>
        <p:blipFill>
          <a:blip r:embed="rId5" cstate="print"/>
          <a:srcRect l="13333" t="4444" r="6667"/>
          <a:stretch>
            <a:fillRect/>
          </a:stretch>
        </p:blipFill>
        <p:spPr bwMode="auto">
          <a:xfrm>
            <a:off x="5715000" y="685800"/>
            <a:ext cx="1956391"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685800" y="609600"/>
            <a:ext cx="8001000" cy="1109662"/>
          </a:xfrm>
        </p:spPr>
        <p:txBody>
          <a:bodyPr/>
          <a:lstStyle/>
          <a:p>
            <a:pPr algn="l"/>
            <a:r>
              <a:rPr lang="en-US" sz="4000" b="1" dirty="0" smtClean="0">
                <a:solidFill>
                  <a:srgbClr val="F04923"/>
                </a:solidFill>
                <a:effectLst>
                  <a:outerShdw blurRad="38100" dist="38100" dir="2700000" algn="tl">
                    <a:srgbClr val="000000">
                      <a:alpha val="43137"/>
                    </a:srgbClr>
                  </a:outerShdw>
                </a:effectLst>
                <a:latin typeface="Helvetica" pitchFamily="1" charset="0"/>
              </a:rPr>
              <a:t>NEW INFORMATION</a:t>
            </a:r>
            <a:endParaRPr lang="en-US" dirty="0">
              <a:effectLst>
                <a:outerShdw blurRad="38100" dist="38100" dir="2700000" algn="tl">
                  <a:srgbClr val="000000">
                    <a:alpha val="43137"/>
                  </a:srgbClr>
                </a:outerShdw>
              </a:effectLst>
            </a:endParaRPr>
          </a:p>
        </p:txBody>
      </p:sp>
      <p:pic>
        <p:nvPicPr>
          <p:cNvPr id="19458" name="Picture 2" descr="C:\Users\Susan\AppData\Local\Microsoft\Windows\Temporary Internet Files\Content.IE5\NQT9GKAT\DSCN9314.JPG"/>
          <p:cNvPicPr>
            <a:picLocks noChangeAspect="1" noChangeArrowheads="1"/>
          </p:cNvPicPr>
          <p:nvPr/>
        </p:nvPicPr>
        <p:blipFill>
          <a:blip r:embed="rId3" cstate="print"/>
          <a:srcRect/>
          <a:stretch>
            <a:fillRect/>
          </a:stretch>
        </p:blipFill>
        <p:spPr bwMode="auto">
          <a:xfrm>
            <a:off x="1676400" y="1676400"/>
            <a:ext cx="4978400" cy="3733800"/>
          </a:xfrm>
          <a:prstGeom prst="rect">
            <a:avLst/>
          </a:prstGeom>
          <a:ln>
            <a:noFill/>
          </a:ln>
          <a:effectLst>
            <a:outerShdw blurRad="292100" dist="139700" dir="2700000" algn="tl" rotWithShape="0">
              <a:srgbClr val="333333">
                <a:alpha val="65000"/>
              </a:srgbClr>
            </a:outerShdw>
          </a:effectLst>
        </p:spPr>
      </p:pic>
      <p:pic>
        <p:nvPicPr>
          <p:cNvPr id="5" name="Picture 4" descr="cover_image"/>
          <p:cNvPicPr/>
          <p:nvPr/>
        </p:nvPicPr>
        <p:blipFill>
          <a:blip r:embed="rId4" cstate="print"/>
          <a:srcRect/>
          <a:stretch>
            <a:fillRect/>
          </a:stretch>
        </p:blipFill>
        <p:spPr bwMode="auto">
          <a:xfrm rot="422910">
            <a:off x="6554719" y="903471"/>
            <a:ext cx="1146175" cy="1337310"/>
          </a:xfrm>
          <a:prstGeom prst="rect">
            <a:avLst/>
          </a:prstGeom>
          <a:noFill/>
          <a:ln w="9525">
            <a:noFill/>
            <a:miter lim="800000"/>
            <a:headEnd/>
            <a:tailEnd/>
          </a:ln>
        </p:spPr>
      </p:pic>
      <p:sp>
        <p:nvSpPr>
          <p:cNvPr id="6" name="TextBox 5"/>
          <p:cNvSpPr txBox="1"/>
          <p:nvPr/>
        </p:nvSpPr>
        <p:spPr>
          <a:xfrm>
            <a:off x="762000" y="5638800"/>
            <a:ext cx="7696200" cy="461665"/>
          </a:xfrm>
          <a:prstGeom prst="rect">
            <a:avLst/>
          </a:prstGeom>
          <a:noFill/>
        </p:spPr>
        <p:txBody>
          <a:bodyPr wrap="square" rtlCol="0">
            <a:spAutoFit/>
          </a:bodyPr>
          <a:lstStyle/>
          <a:p>
            <a:r>
              <a:rPr lang="en-US" dirty="0" smtClean="0"/>
              <a:t>Mrs. Williams read </a:t>
            </a:r>
            <a:r>
              <a:rPr lang="en-US" u="sng" dirty="0" smtClean="0"/>
              <a:t>Chanukah </a:t>
            </a:r>
            <a:r>
              <a:rPr lang="en-US" dirty="0" smtClean="0"/>
              <a:t>to the students.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cstate="print"/>
          <a:srcRect/>
          <a:stretch>
            <a:fillRect/>
          </a:stretch>
        </p:blipFill>
        <p:spPr bwMode="auto">
          <a:xfrm>
            <a:off x="0" y="-1588"/>
            <a:ext cx="9145588" cy="6859588"/>
          </a:xfrm>
          <a:prstGeom prst="rect">
            <a:avLst/>
          </a:prstGeom>
          <a:noFill/>
        </p:spPr>
      </p:pic>
      <p:sp>
        <p:nvSpPr>
          <p:cNvPr id="4102" name="Rectangle 6"/>
          <p:cNvSpPr>
            <a:spLocks noGrp="1" noChangeArrowheads="1"/>
          </p:cNvSpPr>
          <p:nvPr>
            <p:ph type="ctrTitle"/>
          </p:nvPr>
        </p:nvSpPr>
        <p:spPr>
          <a:xfrm>
            <a:off x="609600" y="990600"/>
            <a:ext cx="5029200" cy="476250"/>
          </a:xfrm>
          <a:noFill/>
          <a:ln/>
        </p:spPr>
        <p:txBody>
          <a:bodyPr/>
          <a:lstStyle/>
          <a:p>
            <a:pPr algn="l"/>
            <a:r>
              <a:rPr lang="en-US" sz="2800" b="1" dirty="0" smtClean="0">
                <a:solidFill>
                  <a:srgbClr val="F04923"/>
                </a:solidFill>
                <a:latin typeface="Helvetica" pitchFamily="1" charset="0"/>
              </a:rPr>
              <a:t>The students added </a:t>
            </a:r>
            <a:r>
              <a:rPr lang="en-US" sz="2800" b="1" i="1" dirty="0" smtClean="0">
                <a:solidFill>
                  <a:srgbClr val="F04923"/>
                </a:solidFill>
                <a:latin typeface="Helvetica" pitchFamily="1" charset="0"/>
              </a:rPr>
              <a:t>Chanukah</a:t>
            </a:r>
            <a:r>
              <a:rPr lang="en-US" sz="2800" b="1" dirty="0" smtClean="0">
                <a:solidFill>
                  <a:srgbClr val="F04923"/>
                </a:solidFill>
                <a:latin typeface="Helvetica" pitchFamily="1" charset="0"/>
              </a:rPr>
              <a:t> to their table of contents.</a:t>
            </a:r>
            <a:endParaRPr lang="en-US" dirty="0">
              <a:solidFill>
                <a:srgbClr val="FF3E00"/>
              </a:solidFill>
            </a:endParaRPr>
          </a:p>
        </p:txBody>
      </p:sp>
      <p:pic>
        <p:nvPicPr>
          <p:cNvPr id="26626" name="Picture 2" descr="C:\Users\Susan\AppData\Local\Microsoft\Windows\Temporary Internet Files\Content.IE5\XVZ0Q8LE\DSCN9327.JPG"/>
          <p:cNvPicPr>
            <a:picLocks noChangeAspect="1" noChangeArrowheads="1"/>
          </p:cNvPicPr>
          <p:nvPr/>
        </p:nvPicPr>
        <p:blipFill>
          <a:blip r:embed="rId3" cstate="print"/>
          <a:srcRect t="32381"/>
          <a:stretch>
            <a:fillRect/>
          </a:stretch>
        </p:blipFill>
        <p:spPr bwMode="auto">
          <a:xfrm>
            <a:off x="990600" y="2286000"/>
            <a:ext cx="6761408"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5" name="TextBox 4"/>
          <p:cNvSpPr txBox="1"/>
          <p:nvPr/>
        </p:nvSpPr>
        <p:spPr>
          <a:xfrm>
            <a:off x="457200" y="762000"/>
            <a:ext cx="8153400" cy="461665"/>
          </a:xfrm>
          <a:prstGeom prst="rect">
            <a:avLst/>
          </a:prstGeom>
          <a:noFill/>
        </p:spPr>
        <p:txBody>
          <a:bodyPr wrap="square" rtlCol="0">
            <a:spAutoFit/>
          </a:bodyPr>
          <a:lstStyle/>
          <a:p>
            <a:r>
              <a:rPr lang="en-US" dirty="0" smtClean="0"/>
              <a:t>The students glued a </a:t>
            </a:r>
            <a:r>
              <a:rPr lang="en-US" i="1" dirty="0" smtClean="0"/>
              <a:t>Chanukah</a:t>
            </a:r>
            <a:r>
              <a:rPr lang="en-US" dirty="0" smtClean="0"/>
              <a:t> picture in their notebooks.</a:t>
            </a:r>
            <a:endParaRPr lang="en-US" dirty="0"/>
          </a:p>
        </p:txBody>
      </p:sp>
      <p:pic>
        <p:nvPicPr>
          <p:cNvPr id="27651" name="Picture 3" descr="C:\Users\Susan\AppData\Local\Microsoft\Windows\Temporary Internet Files\Content.IE5\M51F4M46\DSCN9331.JPG"/>
          <p:cNvPicPr>
            <a:picLocks noChangeAspect="1" noChangeArrowheads="1"/>
          </p:cNvPicPr>
          <p:nvPr/>
        </p:nvPicPr>
        <p:blipFill>
          <a:blip r:embed="rId3" cstate="print"/>
          <a:srcRect/>
          <a:stretch>
            <a:fillRect/>
          </a:stretch>
        </p:blipFill>
        <p:spPr bwMode="auto">
          <a:xfrm>
            <a:off x="4800600" y="1600200"/>
            <a:ext cx="3276600" cy="4368800"/>
          </a:xfrm>
          <a:prstGeom prst="rect">
            <a:avLst/>
          </a:prstGeom>
          <a:ln>
            <a:noFill/>
          </a:ln>
          <a:effectLst>
            <a:outerShdw blurRad="292100" dist="139700" dir="2700000" algn="tl" rotWithShape="0">
              <a:srgbClr val="333333">
                <a:alpha val="65000"/>
              </a:srgbClr>
            </a:outerShdw>
          </a:effectLst>
        </p:spPr>
      </p:pic>
      <p:pic>
        <p:nvPicPr>
          <p:cNvPr id="27652" name="Picture 4" descr="C:\Users\Susan\AppData\Local\Microsoft\Windows\Temporary Internet Files\Content.IE5\NQT9GKAT\DSCN9333.JPG"/>
          <p:cNvPicPr>
            <a:picLocks noChangeAspect="1" noChangeArrowheads="1"/>
          </p:cNvPicPr>
          <p:nvPr/>
        </p:nvPicPr>
        <p:blipFill>
          <a:blip r:embed="rId4" cstate="print"/>
          <a:srcRect t="53143"/>
          <a:stretch>
            <a:fillRect/>
          </a:stretch>
        </p:blipFill>
        <p:spPr bwMode="auto">
          <a:xfrm>
            <a:off x="990600" y="1371600"/>
            <a:ext cx="3333750" cy="2082800"/>
          </a:xfrm>
          <a:prstGeom prst="rect">
            <a:avLst/>
          </a:prstGeom>
          <a:ln>
            <a:noFill/>
          </a:ln>
          <a:effectLst>
            <a:outerShdw blurRad="292100" dist="139700" dir="2700000" algn="tl" rotWithShape="0">
              <a:srgbClr val="333333">
                <a:alpha val="65000"/>
              </a:srgbClr>
            </a:outerShdw>
          </a:effectLst>
        </p:spPr>
      </p:pic>
      <p:pic>
        <p:nvPicPr>
          <p:cNvPr id="27653" name="Picture 5" descr="C:\Users\Susan\AppData\Local\Microsoft\Windows\Temporary Internet Files\Content.IE5\XVZ0Q8LE\DSCN9338.JPG"/>
          <p:cNvPicPr>
            <a:picLocks noChangeAspect="1" noChangeArrowheads="1"/>
          </p:cNvPicPr>
          <p:nvPr/>
        </p:nvPicPr>
        <p:blipFill>
          <a:blip r:embed="rId5" cstate="print"/>
          <a:srcRect l="19355" r="15323" b="22581"/>
          <a:stretch>
            <a:fillRect/>
          </a:stretch>
        </p:blipFill>
        <p:spPr bwMode="auto">
          <a:xfrm>
            <a:off x="1295400" y="3810000"/>
            <a:ext cx="2486025" cy="2209800"/>
          </a:xfrm>
          <a:prstGeom prst="rect">
            <a:avLst/>
          </a:prstGeom>
          <a:ln>
            <a:noFill/>
          </a:ln>
          <a:effectLst>
            <a:outerShdw blurRad="292100" dist="139700" dir="2700000" algn="tl" rotWithShape="0">
              <a:srgbClr val="333333">
                <a:alpha val="65000"/>
              </a:srgbClr>
            </a:outerShdw>
          </a:effectLst>
        </p:spPr>
      </p:pic>
      <p:pic>
        <p:nvPicPr>
          <p:cNvPr id="27654" name="Picture 6" descr="C:\Users\Susan\AppData\Local\Microsoft\Windows\Temporary Internet Files\Content.IE5\XVZ0Q8LE\DSCN9340.JPG"/>
          <p:cNvPicPr>
            <a:picLocks noChangeAspect="1" noChangeArrowheads="1"/>
          </p:cNvPicPr>
          <p:nvPr/>
        </p:nvPicPr>
        <p:blipFill>
          <a:blip r:embed="rId6" cstate="print"/>
          <a:srcRect/>
          <a:stretch>
            <a:fillRect/>
          </a:stretch>
        </p:blipFill>
        <p:spPr bwMode="auto">
          <a:xfrm>
            <a:off x="7315200" y="2286000"/>
            <a:ext cx="3149600" cy="2362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slides (Edgy Smudge desig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A7CCCF-0266-4284-99B7-EA4490F2CF87}">
  <ds:schemaRefs>
    <ds:schemaRef ds:uri="http://schemas.microsoft.com/office/2006/metadata/longProperties"/>
  </ds:schemaRefs>
</ds:datastoreItem>
</file>

<file path=customXml/itemProps2.xml><?xml version="1.0" encoding="utf-8"?>
<ds:datastoreItem xmlns:ds="http://schemas.openxmlformats.org/officeDocument/2006/customXml" ds:itemID="{A8EBE007-4743-49DE-9571-425D23FF20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 slides (Edgy Smudge design)</Template>
  <TotalTime>212</TotalTime>
  <Words>293</Words>
  <Application>Microsoft Office PowerPoint</Application>
  <PresentationFormat>On-screen Show (4:3)</PresentationFormat>
  <Paragraphs>35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Design slides (Edgy Smudge design)</vt:lpstr>
      <vt:lpstr>Chanukah</vt:lpstr>
      <vt:lpstr>Slide 2</vt:lpstr>
      <vt:lpstr>Daily Lesson Planning</vt:lpstr>
      <vt:lpstr>ACCESS PRIOR KNOWLEDGE</vt:lpstr>
      <vt:lpstr>GOAL:  I can tell you about Chanukah.</vt:lpstr>
      <vt:lpstr>Students gathered their notebooks and supplies.</vt:lpstr>
      <vt:lpstr>NEW INFORMATION</vt:lpstr>
      <vt:lpstr>The students added Chanukah to their table of contents.</vt:lpstr>
      <vt:lpstr>Slide 9</vt:lpstr>
      <vt:lpstr>Slide 10</vt:lpstr>
      <vt:lpstr>Slide 11</vt:lpstr>
      <vt:lpstr>APPLICATION</vt:lpstr>
      <vt:lpstr>Slide 13</vt:lpstr>
      <vt:lpstr>Slide 14</vt:lpstr>
      <vt:lpstr>Revisit the GOAL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Chaunaka</dc:title>
  <dc:creator>Susan</dc:creator>
  <cp:lastModifiedBy>Susan</cp:lastModifiedBy>
  <cp:revision>11</cp:revision>
  <dcterms:created xsi:type="dcterms:W3CDTF">2013-01-26T18:16:56Z</dcterms:created>
  <dcterms:modified xsi:type="dcterms:W3CDTF">2013-02-14T03:44:39Z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TC103794819990</vt:lpwstr>
  </property>
</Properties>
</file>