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8" r:id="rId3"/>
    <p:sldId id="259" r:id="rId4"/>
    <p:sldId id="260" r:id="rId5"/>
    <p:sldId id="271" r:id="rId6"/>
    <p:sldId id="261" r:id="rId7"/>
    <p:sldId id="262" r:id="rId8"/>
    <p:sldId id="263" r:id="rId9"/>
    <p:sldId id="257" r:id="rId10"/>
    <p:sldId id="265" r:id="rId11"/>
    <p:sldId id="266" r:id="rId12"/>
    <p:sldId id="264" r:id="rId13"/>
    <p:sldId id="269" r:id="rId14"/>
    <p:sldId id="270" r:id="rId15"/>
    <p:sldId id="272" r:id="rId16"/>
    <p:sldId id="267" r:id="rId17"/>
    <p:sldId id="273" r:id="rId18"/>
    <p:sldId id="268" r:id="rId19"/>
    <p:sldId id="274" r:id="rId20"/>
  </p:sldIdLst>
  <p:sldSz cx="9144000" cy="6858000" type="screen4x3"/>
  <p:notesSz cx="69469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99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4" autoAdjust="0"/>
    <p:restoredTop sz="94737" autoAdjust="0"/>
  </p:normalViewPr>
  <p:slideViewPr>
    <p:cSldViewPr>
      <p:cViewPr varScale="1">
        <p:scale>
          <a:sx n="69" d="100"/>
          <a:sy n="69" d="100"/>
        </p:scale>
        <p:origin x="-141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3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7000" y="0"/>
            <a:ext cx="3009900" cy="463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0150"/>
            <a:ext cx="3009900" cy="463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7000" y="8820150"/>
            <a:ext cx="3009900" cy="463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/>
            </a:lvl1pPr>
          </a:lstStyle>
          <a:p>
            <a:fld id="{C6A051E1-B440-4FAE-9316-9D3C07EE27A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3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2051" name="Rectangle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5252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5513" y="4410075"/>
            <a:ext cx="5095875" cy="417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3937000" y="0"/>
            <a:ext cx="3009900" cy="463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150"/>
            <a:ext cx="3009900" cy="463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7000" y="8820150"/>
            <a:ext cx="3009900" cy="463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/>
            </a:lvl1pPr>
          </a:lstStyle>
          <a:p>
            <a:fld id="{375F16F6-EE60-4C1E-A027-479845E04C0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Mrs. Kirkland modeled writing the goal in</a:t>
            </a:r>
            <a:r>
              <a:rPr lang="en-US" baseline="0" dirty="0" smtClean="0"/>
              <a:t> her notebook.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957C4-8234-4D00-B574-62134584D3B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Mrs. Kirkland</a:t>
            </a:r>
            <a:r>
              <a:rPr lang="en-US" baseline="0" dirty="0" smtClean="0"/>
              <a:t> asked them to remember their score, because they would be recording it in their notebook.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957C4-8234-4D00-B574-62134584D3B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F16F6-EE60-4C1E-A027-479845E04C0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905000" y="2057400"/>
            <a:ext cx="6705600" cy="14478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209800" y="3581400"/>
            <a:ext cx="6400800" cy="1752600"/>
          </a:xfrm>
        </p:spPr>
        <p:txBody>
          <a:bodyPr/>
          <a:lstStyle>
            <a:lvl1pPr marL="0" indent="0">
              <a:spcBef>
                <a:spcPct val="20000"/>
              </a:spcBef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6975B5C-0570-47AA-9907-65632262AA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219EB8-DAE0-4AB6-885C-952F690739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1066800"/>
            <a:ext cx="165735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1066800"/>
            <a:ext cx="4819650" cy="4953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43E098-DF7A-4722-86A2-0D1D8BC5F4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962D3-50E6-473A-BF75-F89D8EFF7C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9FA2F-49A0-49C2-B92D-C310D11EEB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DF7608-2BBB-4DC6-B4DF-C10168E1B7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0F8ECC-1394-47E2-B233-570A358D942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4A4356-0177-44DC-B111-ACA6637107B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DF2726-428B-4DD6-A3DB-E7F7ACF4267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32B820-7609-4B10-89C0-F60B56A3F2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37CE7-3197-4C5C-B42A-29E67507ED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066800"/>
            <a:ext cx="6629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2057400"/>
            <a:ext cx="63246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828800" y="6248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86200" y="6248400"/>
            <a:ext cx="3048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248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3F2E7D9F-6BE1-4CA4-8538-7D7EA6436AD0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371600" y="3429000"/>
            <a:ext cx="6705600" cy="14478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Groups of Ten</a:t>
            </a:r>
            <a:endParaRPr lang="en-US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4953000"/>
            <a:ext cx="6400800" cy="175260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tx1">
                    <a:lumMod val="85000"/>
                  </a:schemeClr>
                </a:solidFill>
              </a:rPr>
              <a:t>Kindergarten Notebooks</a:t>
            </a:r>
            <a:endParaRPr lang="en-US" sz="3200" b="1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Mrs. Kirkland’s Class</a:t>
            </a:r>
            <a:endParaRPr lang="en-US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Grace Hill Elementary</a:t>
            </a:r>
            <a:endParaRPr lang="en-US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r="13699"/>
          <a:stretch>
            <a:fillRect/>
          </a:stretch>
        </p:blipFill>
        <p:spPr bwMode="auto">
          <a:xfrm>
            <a:off x="1600200" y="1219200"/>
            <a:ext cx="3134639" cy="2724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5" descr="C:\Users\Susan\AppData\Local\Microsoft\Windows\Temporary Internet Files\Content.IE5\NQT9GKAT\DSCN9110.JPG"/>
          <p:cNvPicPr>
            <a:picLocks noChangeAspect="1" noChangeArrowheads="1"/>
          </p:cNvPicPr>
          <p:nvPr/>
        </p:nvPicPr>
        <p:blipFill>
          <a:blip r:embed="rId3" cstate="print"/>
          <a:srcRect b="25556"/>
          <a:stretch>
            <a:fillRect/>
          </a:stretch>
        </p:blipFill>
        <p:spPr bwMode="auto">
          <a:xfrm>
            <a:off x="5334000" y="1295400"/>
            <a:ext cx="337782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Susan\AppData\Local\Microsoft\Windows\Temporary Internet Files\Content.IE5\XVZ0Q8LE\DSCN9091.JPG"/>
          <p:cNvPicPr>
            <a:picLocks noChangeAspect="1" noChangeArrowheads="1"/>
          </p:cNvPicPr>
          <p:nvPr/>
        </p:nvPicPr>
        <p:blipFill>
          <a:blip r:embed="rId2" cstate="print"/>
          <a:srcRect r="14130"/>
          <a:stretch>
            <a:fillRect/>
          </a:stretch>
        </p:blipFill>
        <p:spPr bwMode="auto">
          <a:xfrm>
            <a:off x="1447800" y="1447800"/>
            <a:ext cx="2442817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1" name="Picture 3" descr="C:\Users\Susan\AppData\Local\Microsoft\Windows\Temporary Internet Files\Content.IE5\M51F4M46\DSCN9092.JPG"/>
          <p:cNvPicPr>
            <a:picLocks noChangeAspect="1" noChangeArrowheads="1"/>
          </p:cNvPicPr>
          <p:nvPr/>
        </p:nvPicPr>
        <p:blipFill>
          <a:blip r:embed="rId3" cstate="print"/>
          <a:srcRect l="10000" t="16667" r="19167"/>
          <a:stretch>
            <a:fillRect/>
          </a:stretch>
        </p:blipFill>
        <p:spPr bwMode="auto">
          <a:xfrm>
            <a:off x="4114800" y="1066800"/>
            <a:ext cx="4749800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2" name="Picture 4" descr="C:\Users\Susan\AppData\Local\Microsoft\Windows\Temporary Internet Files\Content.IE5\NQT9GKAT\DSCN9093.JPG"/>
          <p:cNvPicPr>
            <a:picLocks noChangeAspect="1" noChangeArrowheads="1"/>
          </p:cNvPicPr>
          <p:nvPr/>
        </p:nvPicPr>
        <p:blipFill>
          <a:blip r:embed="rId4" cstate="print"/>
          <a:srcRect r="21667" b="13333"/>
          <a:stretch>
            <a:fillRect/>
          </a:stretch>
        </p:blipFill>
        <p:spPr bwMode="auto">
          <a:xfrm>
            <a:off x="1752600" y="3733800"/>
            <a:ext cx="3397738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Susan\AppData\Local\Microsoft\Windows\Temporary Internet Files\Content.IE5\XVZ0Q8LE\DSCN9094.JPG"/>
          <p:cNvPicPr>
            <a:picLocks noChangeAspect="1" noChangeArrowheads="1"/>
          </p:cNvPicPr>
          <p:nvPr/>
        </p:nvPicPr>
        <p:blipFill>
          <a:blip r:embed="rId2" cstate="print"/>
          <a:srcRect l="13333" t="6667" r="9167" b="14444"/>
          <a:stretch>
            <a:fillRect/>
          </a:stretch>
        </p:blipFill>
        <p:spPr bwMode="auto">
          <a:xfrm>
            <a:off x="1723622" y="1219200"/>
            <a:ext cx="6886977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447800" y="838200"/>
            <a:ext cx="7162800" cy="1600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noProof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Application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: 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The students used a red and green</a:t>
            </a:r>
            <a:r>
              <a:rPr lang="en-US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 crayon to record combinations of 10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5842" name="Picture 2" descr="C:\Users\Susan\AppData\Local\Microsoft\Windows\Temporary Internet Files\Content.IE5\N5375B9O\DSCN9104.JPG"/>
          <p:cNvPicPr>
            <a:picLocks noChangeAspect="1" noChangeArrowheads="1"/>
          </p:cNvPicPr>
          <p:nvPr/>
        </p:nvPicPr>
        <p:blipFill>
          <a:blip r:embed="rId2" cstate="print"/>
          <a:srcRect l="11667" t="11111" r="18333" b="14444"/>
          <a:stretch>
            <a:fillRect/>
          </a:stretch>
        </p:blipFill>
        <p:spPr bwMode="auto">
          <a:xfrm>
            <a:off x="1371600" y="2743200"/>
            <a:ext cx="3916908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Users\Susan\AppData\Local\Microsoft\Windows\Temporary Internet Files\Content.IE5\XVZ0Q8LE\DSCN91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2286000"/>
            <a:ext cx="3276600" cy="436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C:\Users\Susan\AppData\Local\Microsoft\Windows\Temporary Internet Files\Content.IE5\M51F4M46\DSCN9109.JPG"/>
          <p:cNvPicPr>
            <a:picLocks noChangeAspect="1" noChangeArrowheads="1"/>
          </p:cNvPicPr>
          <p:nvPr/>
        </p:nvPicPr>
        <p:blipFill>
          <a:blip r:embed="rId2" cstate="print"/>
          <a:srcRect l="11538" r="1923"/>
          <a:stretch>
            <a:fillRect/>
          </a:stretch>
        </p:blipFill>
        <p:spPr bwMode="auto">
          <a:xfrm>
            <a:off x="4572000" y="838200"/>
            <a:ext cx="3124200" cy="2707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9" name="Picture 5" descr="C:\Users\Susan\AppData\Local\Microsoft\Windows\Temporary Internet Files\Content.IE5\NQT9GKAT\DSCN9110.JPG"/>
          <p:cNvPicPr>
            <a:picLocks noChangeAspect="1" noChangeArrowheads="1"/>
          </p:cNvPicPr>
          <p:nvPr/>
        </p:nvPicPr>
        <p:blipFill>
          <a:blip r:embed="rId3" cstate="print"/>
          <a:srcRect b="25556"/>
          <a:stretch>
            <a:fillRect/>
          </a:stretch>
        </p:blipFill>
        <p:spPr bwMode="auto">
          <a:xfrm>
            <a:off x="2057400" y="1219200"/>
            <a:ext cx="2362200" cy="2344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70" name="Picture 6" descr="C:\Users\Susan\AppData\Local\Microsoft\Windows\Temporary Internet Files\Content.IE5\XVZ0Q8LE\DSCN9117.JPG"/>
          <p:cNvPicPr>
            <a:picLocks noChangeAspect="1" noChangeArrowheads="1"/>
          </p:cNvPicPr>
          <p:nvPr/>
        </p:nvPicPr>
        <p:blipFill>
          <a:blip r:embed="rId4" cstate="print"/>
          <a:srcRect r="3333" b="16667"/>
          <a:stretch>
            <a:fillRect/>
          </a:stretch>
        </p:blipFill>
        <p:spPr bwMode="auto">
          <a:xfrm>
            <a:off x="2438400" y="3733800"/>
            <a:ext cx="4495800" cy="2906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Susan\AppData\Local\Microsoft\Windows\Temporary Internet Files\Content.IE5\XVZ0Q8LE\DSCN91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219200"/>
            <a:ext cx="6807200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usan\AppData\Local\Microsoft\Windows\Temporary Internet Files\Content.IE5\XVZ0Q8LE\DSCN91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219200"/>
            <a:ext cx="6705600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447800" y="990600"/>
            <a:ext cx="7162800" cy="1600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Revisit the Goal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: 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At the end of the lesson, the students reread the goal and scored their understanding again at the bottom of their notebooks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C:\Users\Susan\AppData\Local\Microsoft\Windows\Temporary Internet Files\Content.IE5\N5375B9O\DSCN9138.JPG"/>
          <p:cNvPicPr>
            <a:picLocks noChangeAspect="1" noChangeArrowheads="1"/>
          </p:cNvPicPr>
          <p:nvPr/>
        </p:nvPicPr>
        <p:blipFill>
          <a:blip r:embed="rId2" cstate="print"/>
          <a:srcRect l="10000" t="18889" r="8519" b="6667"/>
          <a:stretch>
            <a:fillRect/>
          </a:stretch>
        </p:blipFill>
        <p:spPr bwMode="auto">
          <a:xfrm>
            <a:off x="5562600" y="2514600"/>
            <a:ext cx="3065060" cy="3733799"/>
          </a:xfrm>
          <a:prstGeom prst="rect">
            <a:avLst/>
          </a:prstGeom>
          <a:noFill/>
        </p:spPr>
      </p:pic>
      <p:pic>
        <p:nvPicPr>
          <p:cNvPr id="3075" name="Picture 3" descr="C:\Users\Susan\AppData\Local\Microsoft\Windows\Temporary Internet Files\Content.IE5\N5375B9O\DSCN9135.JPG"/>
          <p:cNvPicPr>
            <a:picLocks noChangeAspect="1" noChangeArrowheads="1"/>
          </p:cNvPicPr>
          <p:nvPr/>
        </p:nvPicPr>
        <p:blipFill>
          <a:blip r:embed="rId3" cstate="print"/>
          <a:srcRect l="7037" t="15556" r="10000" b="11111"/>
          <a:stretch>
            <a:fillRect/>
          </a:stretch>
        </p:blipFill>
        <p:spPr bwMode="auto">
          <a:xfrm>
            <a:off x="1905000" y="2971800"/>
            <a:ext cx="3038764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usan\AppData\Local\Microsoft\Windows\Temporary Internet Files\Content.IE5\M51F4M46\DSCN91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143000"/>
            <a:ext cx="6807200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Susan\AppData\Local\Microsoft\Windows\Temporary Internet Files\Content.IE5\NQT9GKAT\DSCN9099.JPG"/>
          <p:cNvPicPr>
            <a:picLocks noChangeAspect="1" noChangeArrowheads="1"/>
          </p:cNvPicPr>
          <p:nvPr/>
        </p:nvPicPr>
        <p:blipFill>
          <a:blip r:embed="rId2" cstate="print"/>
          <a:srcRect t="8889" b="12222"/>
          <a:stretch>
            <a:fillRect/>
          </a:stretch>
        </p:blipFill>
        <p:spPr bwMode="auto">
          <a:xfrm>
            <a:off x="1676400" y="2133600"/>
            <a:ext cx="7010400" cy="4147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828800" y="12192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85000"/>
                  </a:schemeClr>
                </a:solidFill>
                <a:latin typeface="+mn-lt"/>
              </a:rPr>
              <a:t>Scoring to the Standard</a:t>
            </a:r>
            <a:endParaRPr lang="en-US" sz="3200" dirty="0">
              <a:solidFill>
                <a:schemeClr val="tx1">
                  <a:lumMod val="8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usan\AppData\Local\Microsoft\Windows\Temporary Internet Files\Content.IE5\N5375B9O\DSCN91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371600"/>
            <a:ext cx="6248400" cy="468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E:\DCIM\110NIKON\DSCN9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295400"/>
            <a:ext cx="30861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800600" y="1676400"/>
            <a:ext cx="411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  <a:latin typeface="+mn-lt"/>
              </a:rPr>
              <a:t>Mrs. Kirkland modeled finding the first clean page.</a:t>
            </a:r>
            <a:endParaRPr lang="en-US" sz="28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81923" name="Picture 3" descr="E:\DCIM\110NIKON\DSCN9049.JPG"/>
          <p:cNvPicPr>
            <a:picLocks noChangeAspect="1" noChangeArrowheads="1"/>
          </p:cNvPicPr>
          <p:nvPr/>
        </p:nvPicPr>
        <p:blipFill>
          <a:blip r:embed="rId3" cstate="print"/>
          <a:srcRect r="4167"/>
          <a:stretch>
            <a:fillRect/>
          </a:stretch>
        </p:blipFill>
        <p:spPr bwMode="auto">
          <a:xfrm>
            <a:off x="4800600" y="3200400"/>
            <a:ext cx="3699933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4915"/>
            <a:ext cx="6019800" cy="1527175"/>
          </a:xfrm>
        </p:spPr>
        <p:txBody>
          <a:bodyPr/>
          <a:lstStyle/>
          <a:p>
            <a:r>
              <a:rPr lang="en-US" sz="40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GOAL: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br>
              <a:rPr lang="en-US" dirty="0" smtClean="0">
                <a:solidFill>
                  <a:schemeClr val="accent4"/>
                </a:solidFill>
              </a:rPr>
            </a:br>
            <a:r>
              <a:rPr lang="en-US" dirty="0" smtClean="0">
                <a:solidFill>
                  <a:schemeClr val="accent4"/>
                </a:solidFill>
              </a:rPr>
              <a:t>I can make groups of ten.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80898" name="Picture 2" descr="E:\DCIM\110NIKON\DSCN9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057400"/>
            <a:ext cx="5638800" cy="4229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0899" name="Picture 3" descr="E:\DCIM\110NIKON\DSCN90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4800" y="3886200"/>
            <a:ext cx="35560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E:\DCIM\110NIKON\DSCN9053.JPG"/>
          <p:cNvPicPr>
            <a:picLocks noChangeAspect="1" noChangeArrowheads="1"/>
          </p:cNvPicPr>
          <p:nvPr/>
        </p:nvPicPr>
        <p:blipFill>
          <a:blip r:embed="rId3" cstate="print"/>
          <a:srcRect l="32500" t="31111" r="28333"/>
          <a:stretch>
            <a:fillRect/>
          </a:stretch>
        </p:blipFill>
        <p:spPr bwMode="auto">
          <a:xfrm>
            <a:off x="5715000" y="1295400"/>
            <a:ext cx="3048000" cy="4020766"/>
          </a:xfrm>
          <a:prstGeom prst="rect">
            <a:avLst/>
          </a:prstGeom>
          <a:noFill/>
        </p:spPr>
      </p:pic>
      <p:pic>
        <p:nvPicPr>
          <p:cNvPr id="82947" name="Picture 3" descr="E:\DCIM\110NIKON\DSCN9054.JPG"/>
          <p:cNvPicPr>
            <a:picLocks noChangeAspect="1" noChangeArrowheads="1"/>
          </p:cNvPicPr>
          <p:nvPr/>
        </p:nvPicPr>
        <p:blipFill>
          <a:blip r:embed="rId4" cstate="print"/>
          <a:srcRect t="16667"/>
          <a:stretch>
            <a:fillRect/>
          </a:stretch>
        </p:blipFill>
        <p:spPr bwMode="auto">
          <a:xfrm>
            <a:off x="1524000" y="3200400"/>
            <a:ext cx="4724400" cy="29527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371600" y="1447800"/>
            <a:ext cx="419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tx2"/>
                </a:solidFill>
                <a:latin typeface="+mn-lt"/>
              </a:rPr>
              <a:t>Students scored their understanding of the goal.</a:t>
            </a:r>
            <a:endParaRPr lang="en-US" sz="3200" dirty="0">
              <a:solidFill>
                <a:schemeClr val="tx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usan\AppData\Local\Microsoft\Windows\Temporary Internet Files\Content.IE5\M51F4M46\DSCN9137.JPG"/>
          <p:cNvPicPr>
            <a:picLocks noChangeAspect="1" noChangeArrowheads="1"/>
          </p:cNvPicPr>
          <p:nvPr/>
        </p:nvPicPr>
        <p:blipFill>
          <a:blip r:embed="rId3" cstate="print"/>
          <a:srcRect t="10000"/>
          <a:stretch>
            <a:fillRect/>
          </a:stretch>
        </p:blipFill>
        <p:spPr bwMode="auto">
          <a:xfrm>
            <a:off x="4191000" y="1066800"/>
            <a:ext cx="4508500" cy="541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219200" y="3733800"/>
            <a:ext cx="2743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tx1">
                    <a:lumMod val="85000"/>
                  </a:schemeClr>
                </a:solidFill>
                <a:latin typeface="+mn-lt"/>
              </a:rPr>
              <a:t>Mrs. Kirkland handed out the notebooks.</a:t>
            </a:r>
            <a:endParaRPr lang="en-US" sz="2800" dirty="0">
              <a:solidFill>
                <a:schemeClr val="tx1">
                  <a:lumMod val="85000"/>
                </a:schemeClr>
              </a:solidFill>
              <a:latin typeface="+mn-lt"/>
            </a:endParaRPr>
          </a:p>
        </p:txBody>
      </p:sp>
      <p:pic>
        <p:nvPicPr>
          <p:cNvPr id="5" name="Picture 2" descr="E:\DCIM\110NIKON\DSCN9046.JPG"/>
          <p:cNvPicPr>
            <a:picLocks noChangeAspect="1" noChangeArrowheads="1"/>
          </p:cNvPicPr>
          <p:nvPr/>
        </p:nvPicPr>
        <p:blipFill>
          <a:blip r:embed="rId4" cstate="print"/>
          <a:srcRect t="11111" b="23333"/>
          <a:stretch>
            <a:fillRect/>
          </a:stretch>
        </p:blipFill>
        <p:spPr bwMode="auto">
          <a:xfrm>
            <a:off x="1219200" y="1447800"/>
            <a:ext cx="3768671" cy="1852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E:\DCIM\110NIKON\DSCN9066.JPG"/>
          <p:cNvPicPr>
            <a:picLocks noChangeAspect="1" noChangeArrowheads="1"/>
          </p:cNvPicPr>
          <p:nvPr/>
        </p:nvPicPr>
        <p:blipFill>
          <a:blip r:embed="rId2" cstate="print"/>
          <a:srcRect r="28750"/>
          <a:stretch>
            <a:fillRect/>
          </a:stretch>
        </p:blipFill>
        <p:spPr bwMode="auto">
          <a:xfrm>
            <a:off x="1524000" y="2895600"/>
            <a:ext cx="3505200" cy="3689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3971" name="Picture 3" descr="E:\DCIM\110NIKON\DSCN9069.JPG"/>
          <p:cNvPicPr>
            <a:picLocks noChangeAspect="1" noChangeArrowheads="1"/>
          </p:cNvPicPr>
          <p:nvPr/>
        </p:nvPicPr>
        <p:blipFill>
          <a:blip r:embed="rId3" cstate="print"/>
          <a:srcRect t="23333" r="7500" b="41111"/>
          <a:stretch>
            <a:fillRect/>
          </a:stretch>
        </p:blipFill>
        <p:spPr bwMode="auto">
          <a:xfrm>
            <a:off x="5181600" y="2590800"/>
            <a:ext cx="3731419" cy="1075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600200" y="1295400"/>
            <a:ext cx="7239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</a:schemeClr>
                </a:solidFill>
                <a:latin typeface="+mn-lt"/>
              </a:rPr>
              <a:t>After EXPLICIT modeling, the students knew how and where to write the goal in their notebooks.</a:t>
            </a:r>
            <a:endParaRPr lang="en-US" sz="2800" dirty="0">
              <a:solidFill>
                <a:schemeClr val="tx1">
                  <a:lumMod val="85000"/>
                </a:schemeClr>
              </a:solidFill>
              <a:latin typeface="+mn-lt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4114800"/>
            <a:ext cx="3270250" cy="245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 l="16783" t="6713" r="7692"/>
          <a:stretch>
            <a:fillRect/>
          </a:stretch>
        </p:blipFill>
        <p:spPr bwMode="auto">
          <a:xfrm>
            <a:off x="1143000" y="3124200"/>
            <a:ext cx="3429000" cy="3176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219200" y="1219200"/>
            <a:ext cx="7696200" cy="17526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Access Prior Knowledge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: 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“How did you decorate your Christmas tree?  What does it look like?”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/>
          <a:srcRect t="17944" r="14766" b="13271"/>
          <a:stretch>
            <a:fillRect/>
          </a:stretch>
        </p:blipFill>
        <p:spPr bwMode="auto">
          <a:xfrm>
            <a:off x="4800600" y="3124200"/>
            <a:ext cx="377687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876800" y="5562600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  <a:latin typeface="+mn-lt"/>
              </a:rPr>
              <a:t>Students shared with their partners.</a:t>
            </a:r>
            <a:endParaRPr lang="en-US" dirty="0">
              <a:solidFill>
                <a:schemeClr val="accent4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447800" y="990600"/>
            <a:ext cx="7162800" cy="1600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New Information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: 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The students used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two types of ornaments to decorate a Christmas tree with exactly 10 ornaments.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 cstate="print"/>
          <a:srcRect t="5714" b="14286"/>
          <a:stretch>
            <a:fillRect/>
          </a:stretch>
        </p:blipFill>
        <p:spPr bwMode="auto">
          <a:xfrm>
            <a:off x="2057400" y="2971800"/>
            <a:ext cx="3143251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667000"/>
            <a:ext cx="28194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Susan\AppData\Local\Microsoft\Windows\Temporary Internet Files\Content.IE5\NQT9GKAT\DSCN9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914400"/>
            <a:ext cx="4114800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7" name="Picture 3" descr="C:\Users\Susan\AppData\Local\Microsoft\Windows\Temporary Internet Files\Content.IE5\M51F4M46\DSCN9089.JPG"/>
          <p:cNvPicPr>
            <a:picLocks noChangeAspect="1" noChangeArrowheads="1"/>
          </p:cNvPicPr>
          <p:nvPr/>
        </p:nvPicPr>
        <p:blipFill>
          <a:blip r:embed="rId3" cstate="print"/>
          <a:srcRect t="12222" r="32500"/>
          <a:stretch>
            <a:fillRect/>
          </a:stretch>
        </p:blipFill>
        <p:spPr bwMode="auto">
          <a:xfrm>
            <a:off x="1295400" y="1447800"/>
            <a:ext cx="3125165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600200" y="4724400"/>
            <a:ext cx="2819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accent4"/>
                </a:solidFill>
                <a:latin typeface="+mn-lt"/>
              </a:rPr>
              <a:t>Students collected marker boards and markers to show their work.</a:t>
            </a:r>
            <a:endParaRPr lang="en-US" dirty="0">
              <a:solidFill>
                <a:schemeClr val="accent4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ject overview presentation">
  <a:themeElements>
    <a:clrScheme name="Default Design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FF3300"/>
      </a:hlink>
      <a:folHlink>
        <a:srgbClr val="FF7C80"/>
      </a:folHlink>
    </a:clrScheme>
    <a:fontScheme name="Default Desig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Project overview presentation</Template>
  <TotalTime>153</TotalTime>
  <Words>126</Words>
  <Application>Microsoft Office PowerPoint</Application>
  <PresentationFormat>On-screen Show (4:3)</PresentationFormat>
  <Paragraphs>21</Paragraphs>
  <Slides>19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Project overview presentation</vt:lpstr>
      <vt:lpstr>Groups of Ten</vt:lpstr>
      <vt:lpstr>Slide 2</vt:lpstr>
      <vt:lpstr>GOAL:  I can make groups of ten.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Groups of Ten</dc:title>
  <dc:creator>Susan</dc:creator>
  <cp:lastModifiedBy>Susan</cp:lastModifiedBy>
  <cp:revision>8</cp:revision>
  <cp:lastPrinted>1601-01-01T00:00:00Z</cp:lastPrinted>
  <dcterms:created xsi:type="dcterms:W3CDTF">2013-01-26T22:11:09Z</dcterms:created>
  <dcterms:modified xsi:type="dcterms:W3CDTF">2013-02-14T03:45:15Z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TC010184561033</vt:lpwstr>
  </property>
</Properties>
</file>