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8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B49DA-106A-422B-B0D6-480F81F8ED8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96705-98CE-441B-B6BF-9D3FFAA78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96705-98CE-441B-B6BF-9D3FFAA78C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B829EEF-8845-4291-B65C-FA63725AE6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72527-A0E1-4FF3-9FC0-2FDF95793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BEC8C-40B1-4A36-9426-682A738DB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D947B-F49D-4A95-8867-29C56ADDD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1C524-09B5-4EC7-9CDE-1F746DC31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3273-96E0-4D1B-B192-D4190E2C9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47878-1A44-4FE7-98FD-D1C361E9E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B83C8-3091-43AF-87A9-FCA1EC83B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4F062-7840-4232-B197-2E5515E614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A50FC-F420-4E76-80AA-7809A0212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81739-8FB6-49D2-9725-0AE7EA1C0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06796CD8-0B4F-4475-91E3-C5EF026BDB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latin typeface="Georgia" pitchFamily="18" charset="0"/>
              </a:rPr>
              <a:t>The American Flag</a:t>
            </a:r>
            <a:endParaRPr lang="en-US" sz="5400" b="1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Notebooks in Kindergarten</a:t>
            </a:r>
          </a:p>
          <a:p>
            <a:r>
              <a:rPr lang="en-US" sz="2000" dirty="0" smtClean="0"/>
              <a:t>Mrs. Kirkland’s Class</a:t>
            </a:r>
          </a:p>
          <a:p>
            <a:r>
              <a:rPr lang="en-US" sz="2000" dirty="0" smtClean="0"/>
              <a:t>January 2013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DCIM\111NIKON\DSCN9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18859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F:\DCIM\111NIKON\DSCN9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19200"/>
            <a:ext cx="4470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F:\DCIM\111NIKON\DSCN9489.JPG"/>
          <p:cNvPicPr>
            <a:picLocks noChangeAspect="1" noChangeArrowheads="1"/>
          </p:cNvPicPr>
          <p:nvPr/>
        </p:nvPicPr>
        <p:blipFill>
          <a:blip r:embed="rId4" cstate="print"/>
          <a:srcRect l="5833" t="5556" r="45833" b="6667"/>
          <a:stretch>
            <a:fillRect/>
          </a:stretch>
        </p:blipFill>
        <p:spPr bwMode="auto">
          <a:xfrm>
            <a:off x="1295400" y="3124200"/>
            <a:ext cx="2362200" cy="321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4800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Mrs. Kirkland scored students ability to identify key details as they worked.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F:\DCIM\111NIKON\DSCN9501.JPG"/>
          <p:cNvPicPr>
            <a:picLocks noChangeAspect="1" noChangeArrowheads="1"/>
          </p:cNvPicPr>
          <p:nvPr/>
        </p:nvPicPr>
        <p:blipFill>
          <a:blip r:embed="rId2" cstate="print"/>
          <a:srcRect t="6667" r="15000" b="4444"/>
          <a:stretch>
            <a:fillRect/>
          </a:stretch>
        </p:blipFill>
        <p:spPr bwMode="auto">
          <a:xfrm>
            <a:off x="1371600" y="457200"/>
            <a:ext cx="7162800" cy="5617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DCIM\111NIKON\DSCN9492.JPG"/>
          <p:cNvPicPr>
            <a:picLocks noChangeAspect="1" noChangeArrowheads="1"/>
          </p:cNvPicPr>
          <p:nvPr/>
        </p:nvPicPr>
        <p:blipFill>
          <a:blip r:embed="rId2" cstate="print"/>
          <a:srcRect l="6667" t="8889" r="9167" b="11111"/>
          <a:stretch>
            <a:fillRect/>
          </a:stretch>
        </p:blipFill>
        <p:spPr bwMode="auto">
          <a:xfrm>
            <a:off x="1295400" y="1219200"/>
            <a:ext cx="331364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457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 students wrote about one important detail.</a:t>
            </a:r>
            <a:endParaRPr lang="en-US" dirty="0">
              <a:latin typeface="+mn-lt"/>
            </a:endParaRPr>
          </a:p>
        </p:txBody>
      </p:sp>
      <p:pic>
        <p:nvPicPr>
          <p:cNvPr id="26627" name="Picture 3" descr="F:\DCIM\111NIKON\DSCN9494.JPG"/>
          <p:cNvPicPr>
            <a:picLocks noChangeAspect="1" noChangeArrowheads="1"/>
          </p:cNvPicPr>
          <p:nvPr/>
        </p:nvPicPr>
        <p:blipFill>
          <a:blip r:embed="rId3" cstate="print"/>
          <a:srcRect l="4651" t="6202" b="6977"/>
          <a:stretch>
            <a:fillRect/>
          </a:stretch>
        </p:blipFill>
        <p:spPr bwMode="auto">
          <a:xfrm>
            <a:off x="4800600" y="990600"/>
            <a:ext cx="31242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F:\DCIM\111NIKON\DSCN9495.JPG"/>
          <p:cNvPicPr>
            <a:picLocks noChangeAspect="1" noChangeArrowheads="1"/>
          </p:cNvPicPr>
          <p:nvPr/>
        </p:nvPicPr>
        <p:blipFill>
          <a:blip r:embed="rId4" cstate="print"/>
          <a:srcRect t="22222" r="12500"/>
          <a:stretch>
            <a:fillRect/>
          </a:stretch>
        </p:blipFill>
        <p:spPr bwMode="auto">
          <a:xfrm>
            <a:off x="1295400" y="3962400"/>
            <a:ext cx="35433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67400" y="2819400"/>
            <a:ext cx="2362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Because it was old.</a:t>
            </a:r>
            <a:endParaRPr lang="en-US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276600"/>
            <a:ext cx="3200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They put it on the moon.</a:t>
            </a:r>
            <a:endParaRPr lang="en-US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7150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The parade.</a:t>
            </a:r>
            <a:endParaRPr lang="en-US" i="1" dirty="0">
              <a:latin typeface="+mn-lt"/>
            </a:endParaRPr>
          </a:p>
        </p:txBody>
      </p:sp>
      <p:pic>
        <p:nvPicPr>
          <p:cNvPr id="26629" name="Picture 5" descr="F:\DCIM\111NIKON\DSCN9490.JPG"/>
          <p:cNvPicPr>
            <a:picLocks noChangeAspect="1" noChangeArrowheads="1"/>
          </p:cNvPicPr>
          <p:nvPr/>
        </p:nvPicPr>
        <p:blipFill>
          <a:blip r:embed="rId5" cstate="print"/>
          <a:srcRect l="12500" t="12222" r="3333" b="12222"/>
          <a:stretch>
            <a:fillRect/>
          </a:stretch>
        </p:blipFill>
        <p:spPr bwMode="auto">
          <a:xfrm>
            <a:off x="5029200" y="3810000"/>
            <a:ext cx="3699062" cy="249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DCIM\111NIKON\DSCN9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42291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Picture 3" descr="F:\DCIM\111NIKON\DSCN9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066800"/>
            <a:ext cx="2571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91200" y="4800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 students put their notebooks away.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Access Prior Knowledge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752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Turn and Talk</a:t>
            </a:r>
          </a:p>
          <a:p>
            <a:r>
              <a:rPr lang="en-US" sz="2400" dirty="0" smtClean="0">
                <a:latin typeface="+mn-lt"/>
              </a:rPr>
              <a:t>“Do you remember what we learned about yesterday?”</a:t>
            </a:r>
          </a:p>
          <a:p>
            <a:endParaRPr lang="en-US" sz="2400" dirty="0">
              <a:latin typeface="+mn-lt"/>
            </a:endParaRPr>
          </a:p>
        </p:txBody>
      </p:sp>
      <p:pic>
        <p:nvPicPr>
          <p:cNvPr id="5122" name="Picture 2" descr="F:\DCIM\111NIKON\DSCN9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743200"/>
            <a:ext cx="2590800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F:\DCIM\111NIKON\DSCN9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194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Bald Ea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76800"/>
            <a:ext cx="2678272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Georgia" pitchFamily="18" charset="0"/>
              </a:rPr>
              <a:t>Goal</a:t>
            </a:r>
            <a:br>
              <a:rPr lang="en-US" sz="5400" b="1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I can identify the main topic and key details.</a:t>
            </a:r>
            <a:endParaRPr lang="en-US" sz="5400" b="1" dirty="0">
              <a:latin typeface="Georgia" pitchFamily="18" charset="0"/>
            </a:endParaRPr>
          </a:p>
        </p:txBody>
      </p:sp>
      <p:pic>
        <p:nvPicPr>
          <p:cNvPr id="18435" name="Picture 3" descr="F:\DCIM\111NIKON\DSCN9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3409950" cy="454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F:\DCIM\111NIKON\DSCN9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00600" y="4876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Students scored their understanding of the goal.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772400" cy="1143000"/>
          </a:xfrm>
        </p:spPr>
        <p:txBody>
          <a:bodyPr/>
          <a:lstStyle/>
          <a:p>
            <a:r>
              <a:rPr lang="en-US" sz="5400" b="1" dirty="0" smtClean="0">
                <a:latin typeface="Georgia" pitchFamily="18" charset="0"/>
              </a:rPr>
              <a:t>New Information</a:t>
            </a:r>
            <a:br>
              <a:rPr lang="en-US" sz="5400" b="1" dirty="0" smtClean="0">
                <a:latin typeface="Georgia" pitchFamily="18" charset="0"/>
              </a:rPr>
            </a:br>
            <a:endParaRPr lang="en-US" sz="54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8100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The students watched a YouTube video and then</a:t>
            </a:r>
          </a:p>
          <a:p>
            <a:r>
              <a:rPr lang="en-US" sz="2000" dirty="0" smtClean="0">
                <a:latin typeface="+mn-lt"/>
              </a:rPr>
              <a:t>Mrs. Kirkland read </a:t>
            </a:r>
          </a:p>
          <a:p>
            <a:r>
              <a:rPr lang="en-US" sz="2000" u="sng" dirty="0" smtClean="0">
                <a:latin typeface="+mn-lt"/>
              </a:rPr>
              <a:t>The American Flag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19458" name="Picture 2" descr="F:\DCIM\111NIKON\DSCN9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309880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F:\DCIM\111NIKON\DSCN9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8194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2319">
            <a:off x="7696200" y="4953000"/>
            <a:ext cx="1029574" cy="882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F:\DCIM\111NIKON\DSCN9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57400"/>
            <a:ext cx="55626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47800" y="457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“What do you think is the topic of the book?”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Turn and talk with a partner.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DCIM\111NIKON\DSCN9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35433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10200" y="1066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Mrs. Kirkland modeled finding the first clean page and then passed out the notebooks.</a:t>
            </a:r>
            <a:endParaRPr lang="en-US" dirty="0">
              <a:latin typeface="+mn-lt"/>
            </a:endParaRPr>
          </a:p>
        </p:txBody>
      </p:sp>
      <p:pic>
        <p:nvPicPr>
          <p:cNvPr id="20483" name="Picture 3" descr="F:\DCIM\111NIKON\DSCN9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DCIM\111NIKON\DSCN9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33147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F:\DCIM\111NIKON\DSCN9468.JPG"/>
          <p:cNvPicPr>
            <a:picLocks noChangeAspect="1" noChangeArrowheads="1"/>
          </p:cNvPicPr>
          <p:nvPr/>
        </p:nvPicPr>
        <p:blipFill>
          <a:blip r:embed="rId3" cstate="print"/>
          <a:srcRect l="5556"/>
          <a:stretch>
            <a:fillRect/>
          </a:stretch>
        </p:blipFill>
        <p:spPr bwMode="auto">
          <a:xfrm>
            <a:off x="5181600" y="1676400"/>
            <a:ext cx="340042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DCIM\111NIKON\DSCN9470.JPG"/>
          <p:cNvPicPr>
            <a:picLocks noChangeAspect="1" noChangeArrowheads="1"/>
          </p:cNvPicPr>
          <p:nvPr/>
        </p:nvPicPr>
        <p:blipFill>
          <a:blip r:embed="rId2" cstate="print"/>
          <a:srcRect t="9934" b="6623"/>
          <a:stretch>
            <a:fillRect/>
          </a:stretch>
        </p:blipFill>
        <p:spPr bwMode="auto">
          <a:xfrm>
            <a:off x="1828800" y="304800"/>
            <a:ext cx="287655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F:\DCIM\111NIKON\DSCN9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268605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5" descr="F:\DCIM\111NIKON\DSCN9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733800"/>
            <a:ext cx="32766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40386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 class decided that the main topic of the book was the American flag.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Mrs. Kirkland modeled drawing a picture in the biggest box on her </a:t>
            </a:r>
            <a:r>
              <a:rPr lang="en-US" dirty="0" err="1" smtClean="0">
                <a:latin typeface="+mn-lt"/>
              </a:rPr>
              <a:t>SMARTboard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Application</a:t>
            </a:r>
            <a:endParaRPr lang="en-US" b="1" dirty="0">
              <a:latin typeface="Georgia" pitchFamily="18" charset="0"/>
            </a:endParaRPr>
          </a:p>
        </p:txBody>
      </p:sp>
      <p:pic>
        <p:nvPicPr>
          <p:cNvPr id="3" name="Picture 2" descr="F:\DCIM\111NIKON\DSCN9481.JPG"/>
          <p:cNvPicPr>
            <a:picLocks noChangeAspect="1" noChangeArrowheads="1"/>
          </p:cNvPicPr>
          <p:nvPr/>
        </p:nvPicPr>
        <p:blipFill>
          <a:blip r:embed="rId2" cstate="print"/>
          <a:srcRect t="10000" r="20370"/>
          <a:stretch>
            <a:fillRect/>
          </a:stretch>
        </p:blipFill>
        <p:spPr bwMode="auto">
          <a:xfrm>
            <a:off x="1295400" y="1447800"/>
            <a:ext cx="3387842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F:\DCIM\111NIKON\DSCN9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"/>
            <a:ext cx="3149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29200" y="2819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Students added three key details they remembered. (Mrs. Kirkland modeled the first detail.)</a:t>
            </a:r>
            <a:endParaRPr lang="en-US" dirty="0">
              <a:latin typeface="+mn-lt"/>
            </a:endParaRPr>
          </a:p>
        </p:txBody>
      </p:sp>
      <p:pic>
        <p:nvPicPr>
          <p:cNvPr id="6" name="Picture 4" descr="F:\DCIM\111NIKON\DSCN9487.JPG"/>
          <p:cNvPicPr>
            <a:picLocks noChangeAspect="1" noChangeArrowheads="1"/>
          </p:cNvPicPr>
          <p:nvPr/>
        </p:nvPicPr>
        <p:blipFill>
          <a:blip r:embed="rId4" cstate="print"/>
          <a:srcRect l="11481" t="10000" r="14445" b="20000"/>
          <a:stretch>
            <a:fillRect/>
          </a:stretch>
        </p:blipFill>
        <p:spPr bwMode="auto">
          <a:xfrm>
            <a:off x="5257800" y="4114800"/>
            <a:ext cx="1878391" cy="2366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's tie design template">
  <a:themeElements>
    <a:clrScheme name="Office Them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Dad's tie design template</Template>
  <TotalTime>405</TotalTime>
  <Words>183</Words>
  <Application>Microsoft Office PowerPoint</Application>
  <PresentationFormat>On-screen Show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Dad's tie design template</vt:lpstr>
      <vt:lpstr>The American Flag</vt:lpstr>
      <vt:lpstr>Access Prior Knowledge</vt:lpstr>
      <vt:lpstr>Goal I can identify the main topic and key details.</vt:lpstr>
      <vt:lpstr>New Information </vt:lpstr>
      <vt:lpstr>Slide 5</vt:lpstr>
      <vt:lpstr>Slide 6</vt:lpstr>
      <vt:lpstr>Slide 7</vt:lpstr>
      <vt:lpstr>Slide 8</vt:lpstr>
      <vt:lpstr>Application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Flag</dc:title>
  <dc:creator>Susan</dc:creator>
  <cp:lastModifiedBy>Susan</cp:lastModifiedBy>
  <cp:revision>11</cp:revision>
  <cp:lastPrinted>1601-01-01T00:00:00Z</cp:lastPrinted>
  <dcterms:created xsi:type="dcterms:W3CDTF">2013-02-03T15:23:30Z</dcterms:created>
  <dcterms:modified xsi:type="dcterms:W3CDTF">2013-02-14T03:44:08Z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TC010690111033</vt:lpwstr>
  </property>
</Properties>
</file>