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57" r:id="rId6"/>
    <p:sldId id="262" r:id="rId7"/>
    <p:sldId id="261" r:id="rId8"/>
    <p:sldId id="263" r:id="rId9"/>
    <p:sldId id="264" r:id="rId10"/>
    <p:sldId id="269" r:id="rId11"/>
    <p:sldId id="266" r:id="rId12"/>
    <p:sldId id="265" r:id="rId13"/>
    <p:sldId id="268" r:id="rId14"/>
    <p:sldId id="270" r:id="rId15"/>
    <p:sldId id="272" r:id="rId16"/>
    <p:sldId id="271" r:id="rId17"/>
    <p:sldId id="273" r:id="rId1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24486C"/>
    <a:srgbClr val="336699"/>
    <a:srgbClr val="90786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2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0" y="3581400"/>
            <a:ext cx="9144000" cy="781050"/>
          </a:xfrm>
        </p:spPr>
        <p:txBody>
          <a:bodyPr/>
          <a:lstStyle>
            <a:lvl1pPr algn="ctr">
              <a:defRPr sz="4400" b="0"/>
            </a:lvl1pPr>
          </a:lstStyle>
          <a:p>
            <a:r>
              <a:rPr lang="en-US" smtClean="0"/>
              <a:t>Click to edit Master title style</a:t>
            </a:r>
            <a:endParaRPr lang="en-US"/>
          </a:p>
        </p:txBody>
      </p:sp>
      <p:sp>
        <p:nvSpPr>
          <p:cNvPr id="11267" name="Rectangle 3"/>
          <p:cNvSpPr>
            <a:spLocks noGrp="1" noChangeArrowheads="1"/>
          </p:cNvSpPr>
          <p:nvPr>
            <p:ph type="subTitle" idx="1"/>
          </p:nvPr>
        </p:nvSpPr>
        <p:spPr>
          <a:xfrm>
            <a:off x="0" y="4546600"/>
            <a:ext cx="9144000" cy="787400"/>
          </a:xfrm>
        </p:spPr>
        <p:txBody>
          <a:bodyPr/>
          <a:lstStyle>
            <a:lvl1pPr marL="0" indent="0" algn="ctr">
              <a:buFontTx/>
              <a:buNone/>
              <a:defRPr/>
            </a:lvl1pPr>
          </a:lstStyle>
          <a:p>
            <a:r>
              <a:rPr lang="en-US" smtClean="0"/>
              <a:t>Click to edit Master subtitle style</a:t>
            </a:r>
            <a:endParaRPr lang="en-US"/>
          </a:p>
        </p:txBody>
      </p:sp>
      <p:sp>
        <p:nvSpPr>
          <p:cNvPr id="11268" name="Rectangle 4"/>
          <p:cNvSpPr>
            <a:spLocks noGrp="1" noChangeArrowheads="1"/>
          </p:cNvSpPr>
          <p:nvPr>
            <p:ph type="dt" sz="half" idx="2"/>
          </p:nvPr>
        </p:nvSpPr>
        <p:spPr>
          <a:xfrm>
            <a:off x="0" y="6613525"/>
            <a:ext cx="2133600" cy="168275"/>
          </a:xfrm>
        </p:spPr>
        <p:txBody>
          <a:bodyPr/>
          <a:lstStyle>
            <a:lvl1pPr>
              <a:defRPr>
                <a:latin typeface="+mn-lt"/>
              </a:defRPr>
            </a:lvl1pPr>
          </a:lstStyle>
          <a:p>
            <a:endParaRPr lang="en-US"/>
          </a:p>
        </p:txBody>
      </p:sp>
      <p:sp>
        <p:nvSpPr>
          <p:cNvPr id="11269" name="Rectangle 5"/>
          <p:cNvSpPr>
            <a:spLocks noGrp="1" noChangeArrowheads="1"/>
          </p:cNvSpPr>
          <p:nvPr>
            <p:ph type="ftr" sz="quarter" idx="3"/>
          </p:nvPr>
        </p:nvSpPr>
        <p:spPr/>
        <p:txBody>
          <a:bodyPr/>
          <a:lstStyle>
            <a:lvl1pPr>
              <a:defRPr>
                <a:latin typeface="+mn-lt"/>
              </a:defRPr>
            </a:lvl1pPr>
          </a:lstStyle>
          <a:p>
            <a:endParaRPr lang="en-US"/>
          </a:p>
        </p:txBody>
      </p:sp>
      <p:sp>
        <p:nvSpPr>
          <p:cNvPr id="11270" name="Rectangle 6"/>
          <p:cNvSpPr>
            <a:spLocks noGrp="1" noChangeArrowheads="1"/>
          </p:cNvSpPr>
          <p:nvPr>
            <p:ph type="sldNum" sz="quarter" idx="4"/>
          </p:nvPr>
        </p:nvSpPr>
        <p:spPr>
          <a:xfrm>
            <a:off x="7010400" y="6613525"/>
            <a:ext cx="2133600" cy="168275"/>
          </a:xfrm>
        </p:spPr>
        <p:txBody>
          <a:bodyPr/>
          <a:lstStyle>
            <a:lvl1pPr>
              <a:defRPr>
                <a:latin typeface="+mn-lt"/>
              </a:defRPr>
            </a:lvl1pPr>
          </a:lstStyle>
          <a:p>
            <a:fld id="{92C92A68-4E68-44E2-811C-610FD88B4A8A}" type="slidenum">
              <a:rPr lang="en-US"/>
              <a:pPr/>
              <a:t>‹#›</a:t>
            </a:fld>
            <a:endParaRPr lang="en-US"/>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A18271-4250-42F4-A6DD-4FBAF5894A70}" type="slidenum">
              <a:rPr lang="en-US"/>
              <a:pPr/>
              <a:t>‹#›</a:t>
            </a:fld>
            <a:endParaRPr lang="en-US"/>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15050" y="0"/>
            <a:ext cx="1962150" cy="65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5734050" cy="655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9BD4446-2BD2-40BF-953E-79C093F5367E}" type="slidenum">
              <a:rPr lang="en-US"/>
              <a:pPr/>
              <a:t>‹#›</a:t>
            </a:fld>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64BF6F-9867-465E-885F-D24098788AA4}" type="slidenum">
              <a:rPr lang="en-US"/>
              <a:pPr/>
              <a:t>‹#›</a:t>
            </a:fld>
            <a:endParaRPr lang="en-US"/>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CE51B47-2348-4364-B86E-E1A6891958D1}" type="slidenum">
              <a:rPr lang="en-US"/>
              <a:pPr/>
              <a:t>‹#›</a:t>
            </a:fld>
            <a:endParaRPr lang="en-US"/>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685800"/>
            <a:ext cx="3848100" cy="586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29100" y="685800"/>
            <a:ext cx="3848100" cy="586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1D3A6AE-9A07-43D9-AC01-6CB8F2391131}" type="slidenum">
              <a:rPr lang="en-US"/>
              <a:pPr/>
              <a:t>‹#›</a:t>
            </a:fld>
            <a:endParaRPr lang="en-US"/>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13E4B4B-711B-49EA-835C-15F7A885DCB4}" type="slidenum">
              <a:rPr lang="en-US"/>
              <a:pPr/>
              <a:t>‹#›</a:t>
            </a:fld>
            <a:endParaRPr lang="en-US"/>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2975D9F-34A2-4279-A978-596DE2B16886}" type="slidenum">
              <a:rPr lang="en-US"/>
              <a:pPr/>
              <a:t>‹#›</a:t>
            </a:fld>
            <a:endParaRPr lang="en-US"/>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AFB5D1E-5892-4FE5-84E1-AD3CA6D55E3A}" type="slidenum">
              <a:rPr lang="en-US"/>
              <a:pPr/>
              <a:t>‹#›</a:t>
            </a:fld>
            <a:endParaRPr lang="en-US"/>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9FF6544-16DD-43FE-9AC6-1D65A22DE941}" type="slidenum">
              <a:rPr lang="en-US"/>
              <a:pPr/>
              <a:t>‹#›</a:t>
            </a:fld>
            <a:endParaRPr lang="en-US"/>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CC9E04C-35DF-46E8-BFC2-C1D90E9A5873}" type="slidenum">
              <a:rPr lang="en-US"/>
              <a:pPr/>
              <a:t>‹#›</a:t>
            </a:fld>
            <a:endParaRPr lang="en-US"/>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0"/>
            <a:ext cx="78486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685800"/>
            <a:ext cx="7848600" cy="5867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0" y="6584950"/>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Tahoma" charset="0"/>
              </a:defRPr>
            </a:lvl1pPr>
          </a:lstStyle>
          <a:p>
            <a:endParaRPr lang="en-US"/>
          </a:p>
        </p:txBody>
      </p:sp>
      <p:sp>
        <p:nvSpPr>
          <p:cNvPr id="1029" name="Rectangle 5"/>
          <p:cNvSpPr>
            <a:spLocks noGrp="1" noChangeArrowheads="1"/>
          </p:cNvSpPr>
          <p:nvPr>
            <p:ph type="ftr" sz="quarter" idx="3"/>
          </p:nvPr>
        </p:nvSpPr>
        <p:spPr bwMode="auto">
          <a:xfrm>
            <a:off x="3124200" y="6613525"/>
            <a:ext cx="28956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Tahoma" charset="0"/>
              </a:defRPr>
            </a:lvl1pPr>
          </a:lstStyle>
          <a:p>
            <a:endParaRPr lang="en-US"/>
          </a:p>
        </p:txBody>
      </p:sp>
      <p:sp>
        <p:nvSpPr>
          <p:cNvPr id="1030" name="Rectangle 6"/>
          <p:cNvSpPr>
            <a:spLocks noGrp="1" noChangeArrowheads="1"/>
          </p:cNvSpPr>
          <p:nvPr>
            <p:ph type="sldNum" sz="quarter" idx="4"/>
          </p:nvPr>
        </p:nvSpPr>
        <p:spPr bwMode="auto">
          <a:xfrm>
            <a:off x="7010400" y="6613525"/>
            <a:ext cx="2133600" cy="13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Tahoma" charset="0"/>
              </a:defRPr>
            </a:lvl1pPr>
          </a:lstStyle>
          <a:p>
            <a:fld id="{C934CDA7-3A20-4799-94FE-F4C0FFECA3A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thruBlk="1"/>
  </p:transition>
  <p:txStyles>
    <p:title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Black" pitchFamily="34" charset="0"/>
        </a:defRPr>
      </a:lvl2pPr>
      <a:lvl3pPr algn="l" rtl="0" eaLnBrk="1" fontAlgn="base" hangingPunct="1">
        <a:spcBef>
          <a:spcPct val="0"/>
        </a:spcBef>
        <a:spcAft>
          <a:spcPct val="0"/>
        </a:spcAft>
        <a:defRPr sz="3600" b="1">
          <a:solidFill>
            <a:schemeClr val="tx2"/>
          </a:solidFill>
          <a:latin typeface="Arial Black" pitchFamily="34" charset="0"/>
        </a:defRPr>
      </a:lvl3pPr>
      <a:lvl4pPr algn="l" rtl="0" eaLnBrk="1" fontAlgn="base" hangingPunct="1">
        <a:spcBef>
          <a:spcPct val="0"/>
        </a:spcBef>
        <a:spcAft>
          <a:spcPct val="0"/>
        </a:spcAft>
        <a:defRPr sz="3600" b="1">
          <a:solidFill>
            <a:schemeClr val="tx2"/>
          </a:solidFill>
          <a:latin typeface="Arial Black" pitchFamily="34" charset="0"/>
        </a:defRPr>
      </a:lvl4pPr>
      <a:lvl5pPr algn="l" rtl="0" eaLnBrk="1" fontAlgn="base" hangingPunct="1">
        <a:spcBef>
          <a:spcPct val="0"/>
        </a:spcBef>
        <a:spcAft>
          <a:spcPct val="0"/>
        </a:spcAft>
        <a:defRPr sz="3600" b="1">
          <a:solidFill>
            <a:schemeClr val="tx2"/>
          </a:solidFill>
          <a:latin typeface="Arial Black" pitchFamily="34" charset="0"/>
        </a:defRPr>
      </a:lvl5pPr>
      <a:lvl6pPr marL="457200" algn="l" rtl="0" eaLnBrk="1" fontAlgn="base" hangingPunct="1">
        <a:spcBef>
          <a:spcPct val="0"/>
        </a:spcBef>
        <a:spcAft>
          <a:spcPct val="0"/>
        </a:spcAft>
        <a:defRPr sz="3600" b="1">
          <a:solidFill>
            <a:schemeClr val="tx2"/>
          </a:solidFill>
          <a:latin typeface="Arial Black" pitchFamily="34" charset="0"/>
        </a:defRPr>
      </a:lvl6pPr>
      <a:lvl7pPr marL="914400" algn="l" rtl="0" eaLnBrk="1" fontAlgn="base" hangingPunct="1">
        <a:spcBef>
          <a:spcPct val="0"/>
        </a:spcBef>
        <a:spcAft>
          <a:spcPct val="0"/>
        </a:spcAft>
        <a:defRPr sz="3600" b="1">
          <a:solidFill>
            <a:schemeClr val="tx2"/>
          </a:solidFill>
          <a:latin typeface="Arial Black" pitchFamily="34" charset="0"/>
        </a:defRPr>
      </a:lvl7pPr>
      <a:lvl8pPr marL="1371600" algn="l" rtl="0" eaLnBrk="1" fontAlgn="base" hangingPunct="1">
        <a:spcBef>
          <a:spcPct val="0"/>
        </a:spcBef>
        <a:spcAft>
          <a:spcPct val="0"/>
        </a:spcAft>
        <a:defRPr sz="3600" b="1">
          <a:solidFill>
            <a:schemeClr val="tx2"/>
          </a:solidFill>
          <a:latin typeface="Arial Black" pitchFamily="34" charset="0"/>
        </a:defRPr>
      </a:lvl8pPr>
      <a:lvl9pPr marL="1828800" algn="l" rtl="0" eaLnBrk="1" fontAlgn="base" hangingPunct="1">
        <a:spcBef>
          <a:spcPct val="0"/>
        </a:spcBef>
        <a:spcAft>
          <a:spcPct val="0"/>
        </a:spcAft>
        <a:defRPr sz="3600" b="1">
          <a:solidFill>
            <a:schemeClr val="tx2"/>
          </a:solidFill>
          <a:latin typeface="Arial Black" pitchFamily="34" charset="0"/>
        </a:defRPr>
      </a:lvl9pPr>
    </p:titleStyle>
    <p:bodyStyle>
      <a:lvl1pPr marL="342900" indent="-342900" algn="l" rtl="0" eaLnBrk="1" fontAlgn="base" hangingPunct="1">
        <a:spcBef>
          <a:spcPct val="20000"/>
        </a:spcBef>
        <a:spcAft>
          <a:spcPct val="0"/>
        </a:spcAft>
        <a:buChar char="•"/>
        <a:defRPr sz="32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tx1"/>
          </a:solidFill>
          <a:latin typeface="+mn-lt"/>
        </a:defRPr>
      </a:lvl2pPr>
      <a:lvl3pPr marL="1143000" indent="-228600" algn="l" rtl="0" eaLnBrk="1" fontAlgn="base" hangingPunct="1">
        <a:spcBef>
          <a:spcPct val="20000"/>
        </a:spcBef>
        <a:spcAft>
          <a:spcPct val="0"/>
        </a:spcAft>
        <a:buChar char="•"/>
        <a:defRPr sz="2400" b="1">
          <a:solidFill>
            <a:schemeClr val="tx1"/>
          </a:solidFill>
          <a:latin typeface="+mn-lt"/>
        </a:defRPr>
      </a:lvl3pPr>
      <a:lvl4pPr marL="1600200" indent="-228600" algn="l" rtl="0" eaLnBrk="1" fontAlgn="base" hangingPunct="1">
        <a:spcBef>
          <a:spcPct val="20000"/>
        </a:spcBef>
        <a:spcAft>
          <a:spcPct val="0"/>
        </a:spcAft>
        <a:buChar char="–"/>
        <a:defRPr sz="2000" b="1">
          <a:solidFill>
            <a:schemeClr val="tx1"/>
          </a:solidFill>
          <a:latin typeface="+mn-lt"/>
        </a:defRPr>
      </a:lvl4pPr>
      <a:lvl5pPr marL="2057400" indent="-228600" algn="l" rtl="0" eaLnBrk="1" fontAlgn="base" hangingPunct="1">
        <a:spcBef>
          <a:spcPct val="20000"/>
        </a:spcBef>
        <a:spcAft>
          <a:spcPct val="0"/>
        </a:spcAft>
        <a:buChar char="»"/>
        <a:defRPr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hyperlink" Target="http://www.titlewave.com/cover?FLR=37375W2&amp;SID=ce275051d20a0bc4c1903a3745c2cd0b&amp;type=cover"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hyperlink" Target="http://www.titlewave.com/cover?FLR=10056A1&amp;SID=ce275051d20a0bc4c1903a3745c2cd0b&amp;type=cover" TargetMode="External"/><Relationship Id="rId4" Type="http://schemas.openxmlformats.org/officeDocument/2006/relationships/image" Target="../media/image7.jpe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hyperlink" Target="http://www.titlewave.com/cover?FLR=37375W2&amp;SID=ce275051d20a0bc4c1903a3745c2cd0b&amp;type=cover" TargetMode="Externa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American Symbols</a:t>
            </a:r>
            <a:endParaRPr lang="en-US" dirty="0"/>
          </a:p>
        </p:txBody>
      </p:sp>
      <p:sp>
        <p:nvSpPr>
          <p:cNvPr id="3" name="Subtitle 2"/>
          <p:cNvSpPr>
            <a:spLocks noGrp="1"/>
          </p:cNvSpPr>
          <p:nvPr>
            <p:ph type="subTitle" idx="1"/>
          </p:nvPr>
        </p:nvSpPr>
        <p:spPr/>
        <p:txBody>
          <a:bodyPr/>
          <a:lstStyle/>
          <a:p>
            <a:r>
              <a:rPr lang="en-US" dirty="0" smtClean="0"/>
              <a:t>Kindergarten Notebook</a:t>
            </a:r>
          </a:p>
          <a:p>
            <a:r>
              <a:rPr lang="en-US" sz="1800" dirty="0" smtClean="0"/>
              <a:t>Mrs. </a:t>
            </a:r>
            <a:r>
              <a:rPr lang="en-US" sz="1800" dirty="0" err="1" smtClean="0"/>
              <a:t>Benko’s</a:t>
            </a:r>
            <a:r>
              <a:rPr lang="en-US" sz="1800" dirty="0" smtClean="0"/>
              <a:t> Class</a:t>
            </a:r>
          </a:p>
          <a:p>
            <a:r>
              <a:rPr lang="en-US" sz="1800" dirty="0" smtClean="0"/>
              <a:t>Russell Jones Elementary</a:t>
            </a:r>
            <a:endParaRPr lang="en-US" sz="1800" dirty="0"/>
          </a:p>
        </p:txBody>
      </p:sp>
      <p:pic>
        <p:nvPicPr>
          <p:cNvPr id="1026" name="Picture 2" descr="E:\DCIM\111NIKON\DSCN9388.JPG"/>
          <p:cNvPicPr>
            <a:picLocks noChangeAspect="1" noChangeArrowheads="1"/>
          </p:cNvPicPr>
          <p:nvPr/>
        </p:nvPicPr>
        <p:blipFill>
          <a:blip r:embed="rId2" cstate="print"/>
          <a:srcRect l="13093" t="5892" r="10966" b="13584"/>
          <a:stretch>
            <a:fillRect/>
          </a:stretch>
        </p:blipFill>
        <p:spPr bwMode="auto">
          <a:xfrm>
            <a:off x="1066800" y="457200"/>
            <a:ext cx="2209800" cy="3124200"/>
          </a:xfrm>
          <a:prstGeom prst="rect">
            <a:avLst/>
          </a:prstGeom>
          <a:noFill/>
        </p:spPr>
      </p:pic>
      <p:pic>
        <p:nvPicPr>
          <p:cNvPr id="1027" name="Picture 3" descr="E:\DCIM\111NIKON\DSCN9393.JPG"/>
          <p:cNvPicPr>
            <a:picLocks noChangeAspect="1" noChangeArrowheads="1"/>
          </p:cNvPicPr>
          <p:nvPr/>
        </p:nvPicPr>
        <p:blipFill>
          <a:blip r:embed="rId3" cstate="print"/>
          <a:srcRect l="10638" t="2837" r="8511" b="6383"/>
          <a:stretch>
            <a:fillRect/>
          </a:stretch>
        </p:blipFill>
        <p:spPr bwMode="auto">
          <a:xfrm rot="728888">
            <a:off x="3140761" y="608177"/>
            <a:ext cx="3167063" cy="2667000"/>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Susan\Dropbox\Camera Uploads\2013-01-24 10.00.15.jpg"/>
          <p:cNvPicPr>
            <a:picLocks noChangeAspect="1" noChangeArrowheads="1"/>
          </p:cNvPicPr>
          <p:nvPr/>
        </p:nvPicPr>
        <p:blipFill>
          <a:blip r:embed="rId2" cstate="print"/>
          <a:srcRect t="17094" b="41880"/>
          <a:stretch>
            <a:fillRect/>
          </a:stretch>
        </p:blipFill>
        <p:spPr bwMode="auto">
          <a:xfrm>
            <a:off x="304800" y="3352800"/>
            <a:ext cx="8172450" cy="2514600"/>
          </a:xfrm>
          <a:prstGeom prst="rect">
            <a:avLst/>
          </a:prstGeom>
          <a:noFill/>
        </p:spPr>
      </p:pic>
      <p:sp>
        <p:nvSpPr>
          <p:cNvPr id="3" name="TextBox 2"/>
          <p:cNvSpPr txBox="1"/>
          <p:nvPr/>
        </p:nvSpPr>
        <p:spPr>
          <a:xfrm>
            <a:off x="381000" y="990600"/>
            <a:ext cx="7543800" cy="1077218"/>
          </a:xfrm>
          <a:prstGeom prst="rect">
            <a:avLst/>
          </a:prstGeom>
          <a:noFill/>
        </p:spPr>
        <p:txBody>
          <a:bodyPr wrap="square" rtlCol="0">
            <a:spAutoFit/>
          </a:bodyPr>
          <a:lstStyle/>
          <a:p>
            <a:r>
              <a:rPr lang="en-US" sz="3200" dirty="0" smtClean="0">
                <a:solidFill>
                  <a:schemeClr val="accent6">
                    <a:lumMod val="50000"/>
                  </a:schemeClr>
                </a:solidFill>
              </a:rPr>
              <a:t>The students recorded their goal score in the box at the top of the page.</a:t>
            </a:r>
            <a:endParaRPr lang="en-US" sz="3200" dirty="0">
              <a:solidFill>
                <a:schemeClr val="accent6">
                  <a:lumMod val="50000"/>
                </a:schemeClr>
              </a:solidFill>
            </a:endParaRPr>
          </a:p>
        </p:txBody>
      </p:sp>
      <p:sp>
        <p:nvSpPr>
          <p:cNvPr id="4" name="Down Arrow 3"/>
          <p:cNvSpPr/>
          <p:nvPr/>
        </p:nvSpPr>
        <p:spPr bwMode="auto">
          <a:xfrm>
            <a:off x="2286000" y="2133600"/>
            <a:ext cx="762000" cy="1143000"/>
          </a:xfrm>
          <a:prstGeom prst="downArrow">
            <a:avLst/>
          </a:prstGeom>
          <a:solidFill>
            <a:srgbClr val="CC33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62400" y="4724400"/>
            <a:ext cx="3733800" cy="1015663"/>
          </a:xfrm>
          <a:prstGeom prst="rect">
            <a:avLst/>
          </a:prstGeom>
          <a:noFill/>
        </p:spPr>
        <p:txBody>
          <a:bodyPr wrap="square" rtlCol="0">
            <a:spAutoFit/>
          </a:bodyPr>
          <a:lstStyle/>
          <a:p>
            <a:r>
              <a:rPr lang="en-US" sz="2000" dirty="0" smtClean="0">
                <a:solidFill>
                  <a:schemeClr val="accent6">
                    <a:lumMod val="50000"/>
                  </a:schemeClr>
                </a:solidFill>
              </a:rPr>
              <a:t>Mrs. </a:t>
            </a:r>
            <a:r>
              <a:rPr lang="en-US" sz="2000" dirty="0" err="1" smtClean="0">
                <a:solidFill>
                  <a:schemeClr val="accent6">
                    <a:lumMod val="50000"/>
                  </a:schemeClr>
                </a:solidFill>
              </a:rPr>
              <a:t>Benko</a:t>
            </a:r>
            <a:r>
              <a:rPr lang="en-US" sz="2000" dirty="0" smtClean="0">
                <a:solidFill>
                  <a:schemeClr val="accent6">
                    <a:lumMod val="50000"/>
                  </a:schemeClr>
                </a:solidFill>
              </a:rPr>
              <a:t> read </a:t>
            </a:r>
            <a:r>
              <a:rPr lang="en-US" sz="2000" u="sng" dirty="0" smtClean="0">
                <a:solidFill>
                  <a:schemeClr val="accent6">
                    <a:lumMod val="50000"/>
                  </a:schemeClr>
                </a:solidFill>
              </a:rPr>
              <a:t>The Bald Eagle</a:t>
            </a:r>
            <a:r>
              <a:rPr lang="en-US" sz="2000" dirty="0" smtClean="0">
                <a:solidFill>
                  <a:schemeClr val="accent6">
                    <a:lumMod val="50000"/>
                  </a:schemeClr>
                </a:solidFill>
              </a:rPr>
              <a:t> to the students and then they watched a YouTube video.</a:t>
            </a:r>
            <a:endParaRPr lang="en-US" sz="2000" dirty="0">
              <a:solidFill>
                <a:schemeClr val="accent6">
                  <a:lumMod val="50000"/>
                </a:schemeClr>
              </a:solidFill>
            </a:endParaRPr>
          </a:p>
        </p:txBody>
      </p:sp>
      <p:sp>
        <p:nvSpPr>
          <p:cNvPr id="6" name="Title 1"/>
          <p:cNvSpPr txBox="1">
            <a:spLocks/>
          </p:cNvSpPr>
          <p:nvPr/>
        </p:nvSpPr>
        <p:spPr>
          <a:xfrm>
            <a:off x="228600" y="158260"/>
            <a:ext cx="7848600" cy="685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600" b="1" kern="0" noProof="0" dirty="0" smtClean="0">
                <a:solidFill>
                  <a:schemeClr val="tx2"/>
                </a:solidFill>
                <a:latin typeface="+mj-lt"/>
                <a:ea typeface="+mj-ea"/>
                <a:cs typeface="+mj-cs"/>
              </a:rPr>
              <a:t>New Information</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pic>
        <p:nvPicPr>
          <p:cNvPr id="22530" name="Picture 2" descr="C:\Users\Susan\Dropbox\Camera Uploads\2013-01-24 10.02.23.jpg"/>
          <p:cNvPicPr>
            <a:picLocks noChangeAspect="1" noChangeArrowheads="1"/>
          </p:cNvPicPr>
          <p:nvPr/>
        </p:nvPicPr>
        <p:blipFill>
          <a:blip r:embed="rId2" cstate="print"/>
          <a:srcRect t="18182" r="25000"/>
          <a:stretch>
            <a:fillRect/>
          </a:stretch>
        </p:blipFill>
        <p:spPr bwMode="auto">
          <a:xfrm>
            <a:off x="1219200" y="914400"/>
            <a:ext cx="1981200" cy="1620982"/>
          </a:xfrm>
          <a:prstGeom prst="rect">
            <a:avLst/>
          </a:prstGeom>
          <a:ln>
            <a:noFill/>
          </a:ln>
          <a:effectLst>
            <a:outerShdw blurRad="292100" dist="139700" dir="2700000" algn="tl" rotWithShape="0">
              <a:srgbClr val="333333">
                <a:alpha val="65000"/>
              </a:srgbClr>
            </a:outerShdw>
          </a:effectLst>
        </p:spPr>
      </p:pic>
      <p:pic>
        <p:nvPicPr>
          <p:cNvPr id="22531" name="Picture 3" descr="C:\Users\Susan\Dropbox\Camera Uploads\2013-01-24 10.04.30.jpg"/>
          <p:cNvPicPr>
            <a:picLocks noChangeAspect="1" noChangeArrowheads="1"/>
          </p:cNvPicPr>
          <p:nvPr/>
        </p:nvPicPr>
        <p:blipFill>
          <a:blip r:embed="rId3" cstate="print"/>
          <a:srcRect l="40000" t="17778" r="22500" b="27778"/>
          <a:stretch>
            <a:fillRect/>
          </a:stretch>
        </p:blipFill>
        <p:spPr bwMode="auto">
          <a:xfrm>
            <a:off x="381000" y="2667000"/>
            <a:ext cx="3429000" cy="3733800"/>
          </a:xfrm>
          <a:prstGeom prst="rect">
            <a:avLst/>
          </a:prstGeom>
          <a:ln>
            <a:noFill/>
          </a:ln>
          <a:effectLst>
            <a:outerShdw blurRad="292100" dist="139700" dir="2700000" algn="tl" rotWithShape="0">
              <a:srgbClr val="333333">
                <a:alpha val="65000"/>
              </a:srgbClr>
            </a:outerShdw>
          </a:effectLst>
        </p:spPr>
      </p:pic>
      <p:pic>
        <p:nvPicPr>
          <p:cNvPr id="22532" name="Picture 4" descr="C:\Users\Susan\Dropbox\Camera Uploads\2013-01-24 10.03.30.jpg"/>
          <p:cNvPicPr>
            <a:picLocks noChangeAspect="1" noChangeArrowheads="1"/>
          </p:cNvPicPr>
          <p:nvPr/>
        </p:nvPicPr>
        <p:blipFill>
          <a:blip r:embed="rId4" cstate="print"/>
          <a:srcRect l="32222" t="26667" r="18889" b="33333"/>
          <a:stretch>
            <a:fillRect/>
          </a:stretch>
        </p:blipFill>
        <p:spPr bwMode="auto">
          <a:xfrm>
            <a:off x="3276600" y="1676400"/>
            <a:ext cx="2514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Susan\Dropbox\Camera Uploads\2013-01-24 10.15.59.jpg"/>
          <p:cNvPicPr>
            <a:picLocks noChangeAspect="1" noChangeArrowheads="1"/>
          </p:cNvPicPr>
          <p:nvPr/>
        </p:nvPicPr>
        <p:blipFill>
          <a:blip r:embed="rId2" cstate="print"/>
          <a:srcRect/>
          <a:stretch>
            <a:fillRect/>
          </a:stretch>
        </p:blipFill>
        <p:spPr bwMode="auto">
          <a:xfrm>
            <a:off x="457200" y="990600"/>
            <a:ext cx="3829050" cy="5105400"/>
          </a:xfrm>
          <a:prstGeom prst="rect">
            <a:avLst/>
          </a:prstGeom>
          <a:ln>
            <a:noFill/>
          </a:ln>
          <a:effectLst>
            <a:outerShdw blurRad="292100" dist="139700" dir="2700000" algn="tl" rotWithShape="0">
              <a:srgbClr val="333333">
                <a:alpha val="65000"/>
              </a:srgbClr>
            </a:outerShdw>
          </a:effectLst>
        </p:spPr>
      </p:pic>
      <p:pic>
        <p:nvPicPr>
          <p:cNvPr id="23555" name="Picture 3" descr="C:\Users\Susan\Dropbox\Camera Uploads\2013-01-24 10.21.44.jpg"/>
          <p:cNvPicPr>
            <a:picLocks noChangeAspect="1" noChangeArrowheads="1"/>
          </p:cNvPicPr>
          <p:nvPr/>
        </p:nvPicPr>
        <p:blipFill>
          <a:blip r:embed="rId3" cstate="print"/>
          <a:srcRect/>
          <a:stretch>
            <a:fillRect/>
          </a:stretch>
        </p:blipFill>
        <p:spPr bwMode="auto">
          <a:xfrm>
            <a:off x="4800600" y="2209800"/>
            <a:ext cx="3143250" cy="4191000"/>
          </a:xfrm>
          <a:prstGeom prst="rect">
            <a:avLst/>
          </a:prstGeom>
          <a:noFill/>
        </p:spPr>
      </p:pic>
      <p:sp>
        <p:nvSpPr>
          <p:cNvPr id="4" name="TextBox 3"/>
          <p:cNvSpPr txBox="1"/>
          <p:nvPr/>
        </p:nvSpPr>
        <p:spPr>
          <a:xfrm>
            <a:off x="4572000" y="914400"/>
            <a:ext cx="3505200" cy="1200329"/>
          </a:xfrm>
          <a:prstGeom prst="rect">
            <a:avLst/>
          </a:prstGeom>
          <a:noFill/>
        </p:spPr>
        <p:txBody>
          <a:bodyPr wrap="square" rtlCol="0">
            <a:spAutoFit/>
          </a:bodyPr>
          <a:lstStyle/>
          <a:p>
            <a:r>
              <a:rPr lang="en-US" dirty="0" smtClean="0">
                <a:solidFill>
                  <a:schemeClr val="accent6">
                    <a:lumMod val="50000"/>
                  </a:schemeClr>
                </a:solidFill>
              </a:rPr>
              <a:t>Mrs. </a:t>
            </a:r>
            <a:r>
              <a:rPr lang="en-US" dirty="0" err="1" smtClean="0">
                <a:solidFill>
                  <a:schemeClr val="accent6">
                    <a:lumMod val="50000"/>
                  </a:schemeClr>
                </a:solidFill>
              </a:rPr>
              <a:t>Benko</a:t>
            </a:r>
            <a:r>
              <a:rPr lang="en-US" dirty="0" smtClean="0">
                <a:solidFill>
                  <a:schemeClr val="accent6">
                    <a:lumMod val="50000"/>
                  </a:schemeClr>
                </a:solidFill>
              </a:rPr>
              <a:t> asked the students to think about what they had learned about bald eagles.  They took notes together.</a:t>
            </a:r>
            <a:endParaRPr lang="en-US" dirty="0">
              <a:solidFill>
                <a:schemeClr val="accent6">
                  <a:lumMod val="50000"/>
                </a:schemeClr>
              </a:solidFill>
            </a:endParaRPr>
          </a:p>
        </p:txBody>
      </p:sp>
    </p:spTree>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C:\Users\Susan\Dropbox\Camera Uploads\2013-01-24 10.25.56.jpg"/>
          <p:cNvPicPr>
            <a:picLocks noChangeAspect="1" noChangeArrowheads="1"/>
          </p:cNvPicPr>
          <p:nvPr/>
        </p:nvPicPr>
        <p:blipFill>
          <a:blip r:embed="rId2" cstate="print"/>
          <a:srcRect l="20370" t="47778" r="30741" b="18889"/>
          <a:stretch>
            <a:fillRect/>
          </a:stretch>
        </p:blipFill>
        <p:spPr bwMode="auto">
          <a:xfrm>
            <a:off x="2819400" y="838200"/>
            <a:ext cx="2514600" cy="2286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657600" y="4876800"/>
            <a:ext cx="3733800" cy="1015663"/>
          </a:xfrm>
          <a:prstGeom prst="rect">
            <a:avLst/>
          </a:prstGeom>
          <a:noFill/>
        </p:spPr>
        <p:txBody>
          <a:bodyPr wrap="square" rtlCol="0">
            <a:spAutoFit/>
          </a:bodyPr>
          <a:lstStyle/>
          <a:p>
            <a:r>
              <a:rPr lang="en-US" sz="2000" dirty="0" smtClean="0">
                <a:solidFill>
                  <a:schemeClr val="accent6">
                    <a:lumMod val="50000"/>
                  </a:schemeClr>
                </a:solidFill>
              </a:rPr>
              <a:t>The Students drew a picture of something they learned about the bald Eagle.</a:t>
            </a:r>
            <a:endParaRPr lang="en-US" sz="2000" dirty="0">
              <a:solidFill>
                <a:schemeClr val="accent6">
                  <a:lumMod val="50000"/>
                </a:schemeClr>
              </a:solidFill>
            </a:endParaRPr>
          </a:p>
        </p:txBody>
      </p:sp>
      <p:sp>
        <p:nvSpPr>
          <p:cNvPr id="6" name="Title 1"/>
          <p:cNvSpPr txBox="1">
            <a:spLocks/>
          </p:cNvSpPr>
          <p:nvPr/>
        </p:nvSpPr>
        <p:spPr>
          <a:xfrm>
            <a:off x="228600" y="158260"/>
            <a:ext cx="7848600" cy="685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600" b="1" kern="0" dirty="0" smtClean="0">
                <a:solidFill>
                  <a:schemeClr val="tx2"/>
                </a:solidFill>
                <a:latin typeface="+mj-lt"/>
                <a:ea typeface="+mj-ea"/>
                <a:cs typeface="+mj-cs"/>
              </a:rPr>
              <a:t>Application</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pic>
        <p:nvPicPr>
          <p:cNvPr id="24578" name="Picture 2" descr="C:\Users\Susan\Dropbox\Camera Uploads\2013-01-24 10.25.31.jpg"/>
          <p:cNvPicPr>
            <a:picLocks noChangeAspect="1" noChangeArrowheads="1"/>
          </p:cNvPicPr>
          <p:nvPr/>
        </p:nvPicPr>
        <p:blipFill>
          <a:blip r:embed="rId3" cstate="print"/>
          <a:srcRect l="26296" t="17778" r="17407" b="11111"/>
          <a:stretch>
            <a:fillRect/>
          </a:stretch>
        </p:blipFill>
        <p:spPr bwMode="auto">
          <a:xfrm>
            <a:off x="228600" y="1143000"/>
            <a:ext cx="2895600" cy="4876800"/>
          </a:xfrm>
          <a:prstGeom prst="rect">
            <a:avLst/>
          </a:prstGeom>
          <a:ln>
            <a:noFill/>
          </a:ln>
          <a:effectLst>
            <a:outerShdw blurRad="292100" dist="139700" dir="2700000" algn="tl" rotWithShape="0">
              <a:srgbClr val="333333">
                <a:alpha val="65000"/>
              </a:srgbClr>
            </a:outerShdw>
          </a:effectLst>
        </p:spPr>
      </p:pic>
      <p:pic>
        <p:nvPicPr>
          <p:cNvPr id="24580" name="Picture 4" descr="C:\Users\Susan\Dropbox\Camera Uploads\2013-01-24 10.30.43.jpg"/>
          <p:cNvPicPr>
            <a:picLocks noChangeAspect="1" noChangeArrowheads="1"/>
          </p:cNvPicPr>
          <p:nvPr/>
        </p:nvPicPr>
        <p:blipFill>
          <a:blip r:embed="rId4" cstate="print"/>
          <a:srcRect l="15441" t="5882" r="12684"/>
          <a:stretch>
            <a:fillRect/>
          </a:stretch>
        </p:blipFill>
        <p:spPr bwMode="auto">
          <a:xfrm>
            <a:off x="5105400" y="1295400"/>
            <a:ext cx="3505200" cy="3442447"/>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486400" y="914400"/>
            <a:ext cx="2590800" cy="338554"/>
          </a:xfrm>
          <a:prstGeom prst="rect">
            <a:avLst/>
          </a:prstGeom>
          <a:noFill/>
        </p:spPr>
        <p:txBody>
          <a:bodyPr wrap="square" rtlCol="0">
            <a:spAutoFit/>
          </a:bodyPr>
          <a:lstStyle/>
          <a:p>
            <a:r>
              <a:rPr lang="en-US" sz="1600" i="1" dirty="0" smtClean="0">
                <a:solidFill>
                  <a:schemeClr val="accent6">
                    <a:lumMod val="50000"/>
                  </a:schemeClr>
                </a:solidFill>
              </a:rPr>
              <a:t>They are on statues.</a:t>
            </a:r>
            <a:endParaRPr lang="en-US" sz="1600" i="1" dirty="0">
              <a:solidFill>
                <a:schemeClr val="accent6">
                  <a:lumMod val="50000"/>
                </a:schemeClr>
              </a:solidFill>
            </a:endParaRPr>
          </a:p>
        </p:txBody>
      </p:sp>
      <p:sp>
        <p:nvSpPr>
          <p:cNvPr id="11" name="TextBox 10"/>
          <p:cNvSpPr txBox="1"/>
          <p:nvPr/>
        </p:nvSpPr>
        <p:spPr>
          <a:xfrm>
            <a:off x="3048000" y="3352800"/>
            <a:ext cx="1981200" cy="584775"/>
          </a:xfrm>
          <a:prstGeom prst="rect">
            <a:avLst/>
          </a:prstGeom>
          <a:noFill/>
        </p:spPr>
        <p:txBody>
          <a:bodyPr wrap="square" rtlCol="0">
            <a:spAutoFit/>
          </a:bodyPr>
          <a:lstStyle/>
          <a:p>
            <a:pPr algn="r"/>
            <a:r>
              <a:rPr lang="en-US" sz="1600" i="1" dirty="0" smtClean="0">
                <a:solidFill>
                  <a:schemeClr val="accent6">
                    <a:lumMod val="50000"/>
                  </a:schemeClr>
                </a:solidFill>
              </a:rPr>
              <a:t>Bald Eagles</a:t>
            </a:r>
          </a:p>
          <a:p>
            <a:pPr algn="r"/>
            <a:r>
              <a:rPr lang="en-US" sz="1600" i="1" dirty="0" smtClean="0">
                <a:solidFill>
                  <a:schemeClr val="accent6">
                    <a:lumMod val="50000"/>
                  </a:schemeClr>
                </a:solidFill>
              </a:rPr>
              <a:t> eat fish.</a:t>
            </a:r>
            <a:endParaRPr lang="en-US" sz="1600" i="1" dirty="0">
              <a:solidFill>
                <a:schemeClr val="accent6">
                  <a:lumMod val="50000"/>
                </a:schemeClr>
              </a:solidFill>
            </a:endParaRPr>
          </a:p>
        </p:txBody>
      </p:sp>
      <p:sp>
        <p:nvSpPr>
          <p:cNvPr id="12" name="TextBox 11"/>
          <p:cNvSpPr txBox="1"/>
          <p:nvPr/>
        </p:nvSpPr>
        <p:spPr>
          <a:xfrm>
            <a:off x="381000" y="6172200"/>
            <a:ext cx="3200400" cy="338554"/>
          </a:xfrm>
          <a:prstGeom prst="rect">
            <a:avLst/>
          </a:prstGeom>
          <a:noFill/>
        </p:spPr>
        <p:txBody>
          <a:bodyPr wrap="square" rtlCol="0">
            <a:spAutoFit/>
          </a:bodyPr>
          <a:lstStyle/>
          <a:p>
            <a:r>
              <a:rPr lang="en-US" sz="1600" i="1" dirty="0" smtClean="0">
                <a:solidFill>
                  <a:schemeClr val="accent6">
                    <a:lumMod val="50000"/>
                  </a:schemeClr>
                </a:solidFill>
              </a:rPr>
              <a:t>Bald Eagles are on money.</a:t>
            </a:r>
            <a:endParaRPr lang="en-US" sz="1600" i="1" dirty="0">
              <a:solidFill>
                <a:schemeClr val="accent6">
                  <a:lumMod val="50000"/>
                </a:schemeClr>
              </a:solidFill>
            </a:endParaRPr>
          </a:p>
        </p:txBody>
      </p:sp>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05200" y="838200"/>
            <a:ext cx="4419600" cy="1323439"/>
          </a:xfrm>
          <a:prstGeom prst="rect">
            <a:avLst/>
          </a:prstGeom>
          <a:noFill/>
        </p:spPr>
        <p:txBody>
          <a:bodyPr wrap="square" rtlCol="0">
            <a:spAutoFit/>
          </a:bodyPr>
          <a:lstStyle/>
          <a:p>
            <a:r>
              <a:rPr lang="en-US" sz="2000" dirty="0" smtClean="0">
                <a:solidFill>
                  <a:schemeClr val="accent6">
                    <a:lumMod val="50000"/>
                  </a:schemeClr>
                </a:solidFill>
              </a:rPr>
              <a:t>The class revisited the goal and the students scored their understanding of the goal again at the bottom of their paper.</a:t>
            </a:r>
            <a:endParaRPr lang="en-US" sz="2000" dirty="0">
              <a:solidFill>
                <a:schemeClr val="accent6">
                  <a:lumMod val="50000"/>
                </a:schemeClr>
              </a:solidFill>
            </a:endParaRPr>
          </a:p>
        </p:txBody>
      </p:sp>
      <p:sp>
        <p:nvSpPr>
          <p:cNvPr id="6" name="Title 1"/>
          <p:cNvSpPr txBox="1">
            <a:spLocks/>
          </p:cNvSpPr>
          <p:nvPr/>
        </p:nvSpPr>
        <p:spPr>
          <a:xfrm>
            <a:off x="228600" y="158260"/>
            <a:ext cx="7848600" cy="685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600" b="1" kern="0" noProof="0" dirty="0" smtClean="0">
                <a:solidFill>
                  <a:schemeClr val="tx2"/>
                </a:solidFill>
                <a:latin typeface="+mj-lt"/>
                <a:ea typeface="+mj-ea"/>
                <a:cs typeface="+mj-cs"/>
              </a:rPr>
              <a:t>Revisit the Goal</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pic>
        <p:nvPicPr>
          <p:cNvPr id="26626" name="Picture 2" descr="C:\Users\Susan\Dropbox\Camera Uploads\2013-01-24 10.24.30.jpg"/>
          <p:cNvPicPr>
            <a:picLocks noChangeAspect="1" noChangeArrowheads="1"/>
          </p:cNvPicPr>
          <p:nvPr/>
        </p:nvPicPr>
        <p:blipFill>
          <a:blip r:embed="rId2" cstate="print"/>
          <a:srcRect l="29167" t="27778" r="13333"/>
          <a:stretch>
            <a:fillRect/>
          </a:stretch>
        </p:blipFill>
        <p:spPr bwMode="auto">
          <a:xfrm>
            <a:off x="457200" y="1066800"/>
            <a:ext cx="2831123" cy="2667000"/>
          </a:xfrm>
          <a:prstGeom prst="rect">
            <a:avLst/>
          </a:prstGeom>
          <a:noFill/>
        </p:spPr>
      </p:pic>
      <p:pic>
        <p:nvPicPr>
          <p:cNvPr id="26627" name="Picture 3" descr="C:\Users\Susan\Dropbox\Camera Uploads\2013-01-24 10.31.16.jpg"/>
          <p:cNvPicPr>
            <a:picLocks noChangeAspect="1" noChangeArrowheads="1"/>
          </p:cNvPicPr>
          <p:nvPr/>
        </p:nvPicPr>
        <p:blipFill>
          <a:blip r:embed="rId3" cstate="print"/>
          <a:srcRect l="11111" r="2778"/>
          <a:stretch>
            <a:fillRect/>
          </a:stretch>
        </p:blipFill>
        <p:spPr bwMode="auto">
          <a:xfrm>
            <a:off x="3048000" y="2209800"/>
            <a:ext cx="4724400" cy="4114800"/>
          </a:xfrm>
          <a:prstGeom prst="rect">
            <a:avLst/>
          </a:prstGeom>
          <a:noFill/>
        </p:spPr>
      </p:pic>
      <p:pic>
        <p:nvPicPr>
          <p:cNvPr id="26628" name="Picture 4" descr="C:\Users\Susan\Dropbox\Camera Uploads\2013-01-24 10.25.56.jpg"/>
          <p:cNvPicPr>
            <a:picLocks noChangeAspect="1" noChangeArrowheads="1"/>
          </p:cNvPicPr>
          <p:nvPr/>
        </p:nvPicPr>
        <p:blipFill>
          <a:blip r:embed="rId4" cstate="print"/>
          <a:srcRect l="15926" t="10000" r="20370" b="8889"/>
          <a:stretch>
            <a:fillRect/>
          </a:stretch>
        </p:blipFill>
        <p:spPr bwMode="auto">
          <a:xfrm>
            <a:off x="914400" y="3352800"/>
            <a:ext cx="1795397" cy="3048000"/>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Notebook Evolution</a:t>
            </a:r>
            <a:endParaRPr lang="en-US" dirty="0"/>
          </a:p>
        </p:txBody>
      </p:sp>
      <p:pic>
        <p:nvPicPr>
          <p:cNvPr id="27650" name="Picture 2" descr="C:\Users\Susan\Dropbox\Camera Uploads\2013-01-24 10.20.38.jpg"/>
          <p:cNvPicPr>
            <a:picLocks noChangeAspect="1" noChangeArrowheads="1"/>
          </p:cNvPicPr>
          <p:nvPr/>
        </p:nvPicPr>
        <p:blipFill>
          <a:blip r:embed="rId2" cstate="print"/>
          <a:srcRect r="33514"/>
          <a:stretch>
            <a:fillRect/>
          </a:stretch>
        </p:blipFill>
        <p:spPr bwMode="auto">
          <a:xfrm>
            <a:off x="457200" y="838200"/>
            <a:ext cx="3124200" cy="3524250"/>
          </a:xfrm>
          <a:prstGeom prst="rect">
            <a:avLst/>
          </a:prstGeom>
          <a:ln>
            <a:noFill/>
          </a:ln>
          <a:effectLst>
            <a:outerShdw blurRad="292100" dist="139700" dir="2700000" algn="tl" rotWithShape="0">
              <a:srgbClr val="333333">
                <a:alpha val="65000"/>
              </a:srgbClr>
            </a:outerShdw>
          </a:effectLst>
        </p:spPr>
      </p:pic>
      <p:pic>
        <p:nvPicPr>
          <p:cNvPr id="27651" name="Picture 3" descr="C:\Users\Susan\Dropbox\Camera Uploads\2013-01-24 10.21.02.jpg"/>
          <p:cNvPicPr>
            <a:picLocks noChangeAspect="1" noChangeArrowheads="1"/>
          </p:cNvPicPr>
          <p:nvPr/>
        </p:nvPicPr>
        <p:blipFill>
          <a:blip r:embed="rId3" cstate="print"/>
          <a:srcRect/>
          <a:stretch>
            <a:fillRect/>
          </a:stretch>
        </p:blipFill>
        <p:spPr bwMode="auto">
          <a:xfrm>
            <a:off x="2514600" y="2514600"/>
            <a:ext cx="5181600" cy="3886200"/>
          </a:xfrm>
          <a:prstGeom prst="rect">
            <a:avLst/>
          </a:prstGeom>
          <a:noFill/>
        </p:spPr>
      </p:pic>
      <p:sp>
        <p:nvSpPr>
          <p:cNvPr id="5" name="TextBox 4"/>
          <p:cNvSpPr txBox="1"/>
          <p:nvPr/>
        </p:nvSpPr>
        <p:spPr>
          <a:xfrm>
            <a:off x="3886200" y="1066800"/>
            <a:ext cx="3886200" cy="1200329"/>
          </a:xfrm>
          <a:prstGeom prst="rect">
            <a:avLst/>
          </a:prstGeom>
          <a:noFill/>
        </p:spPr>
        <p:txBody>
          <a:bodyPr wrap="square" rtlCol="0">
            <a:spAutoFit/>
          </a:bodyPr>
          <a:lstStyle/>
          <a:p>
            <a:r>
              <a:rPr lang="en-US" dirty="0" smtClean="0">
                <a:solidFill>
                  <a:schemeClr val="accent6">
                    <a:lumMod val="50000"/>
                  </a:schemeClr>
                </a:solidFill>
              </a:rPr>
              <a:t>In the first notebooks, students took notes about new information on the right page and used the left page for their application.</a:t>
            </a:r>
            <a:endParaRPr lang="en-US" dirty="0">
              <a:solidFill>
                <a:schemeClr val="accent6">
                  <a:lumMod val="50000"/>
                </a:schemeClr>
              </a:solidFill>
            </a:endParaRPr>
          </a:p>
        </p:txBody>
      </p:sp>
      <p:cxnSp>
        <p:nvCxnSpPr>
          <p:cNvPr id="7" name="Straight Arrow Connector 6"/>
          <p:cNvCxnSpPr/>
          <p:nvPr/>
        </p:nvCxnSpPr>
        <p:spPr bwMode="auto">
          <a:xfrm>
            <a:off x="1600200" y="2438400"/>
            <a:ext cx="1524000" cy="914400"/>
          </a:xfrm>
          <a:prstGeom prst="straightConnector1">
            <a:avLst/>
          </a:prstGeom>
          <a:solidFill>
            <a:schemeClr val="accent1"/>
          </a:solidFill>
          <a:ln w="101600" cap="flat" cmpd="sng" algn="ctr">
            <a:solidFill>
              <a:srgbClr val="CC3300"/>
            </a:solidFill>
            <a:prstDash val="solid"/>
            <a:round/>
            <a:headEnd type="none" w="med" len="med"/>
            <a:tailEnd type="arrow"/>
          </a:ln>
          <a:effectLst/>
        </p:spPr>
      </p:cxnSp>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Susan\Dropbox\Camera Uploads\2013-01-24 10.20.38.jpg"/>
          <p:cNvPicPr>
            <a:picLocks noChangeAspect="1" noChangeArrowheads="1"/>
          </p:cNvPicPr>
          <p:nvPr/>
        </p:nvPicPr>
        <p:blipFill>
          <a:blip r:embed="rId2" cstate="print"/>
          <a:srcRect r="33513"/>
          <a:stretch>
            <a:fillRect/>
          </a:stretch>
        </p:blipFill>
        <p:spPr bwMode="auto">
          <a:xfrm>
            <a:off x="609600" y="304800"/>
            <a:ext cx="3124200" cy="3524250"/>
          </a:xfrm>
          <a:prstGeom prst="rect">
            <a:avLst/>
          </a:prstGeom>
          <a:ln>
            <a:noFill/>
          </a:ln>
          <a:effectLst>
            <a:outerShdw blurRad="292100" dist="139700" dir="2700000" algn="tl" rotWithShape="0">
              <a:srgbClr val="333333">
                <a:alpha val="65000"/>
              </a:srgbClr>
            </a:outerShdw>
          </a:effectLst>
        </p:spPr>
      </p:pic>
      <p:pic>
        <p:nvPicPr>
          <p:cNvPr id="28674" name="Picture 2" descr="C:\Users\Susan\Dropbox\Camera Uploads\2013-01-24 10.21.08.jpg"/>
          <p:cNvPicPr>
            <a:picLocks noChangeAspect="1" noChangeArrowheads="1"/>
          </p:cNvPicPr>
          <p:nvPr/>
        </p:nvPicPr>
        <p:blipFill>
          <a:blip r:embed="rId3" cstate="print"/>
          <a:srcRect l="9167" t="5556" r="9167" b="6667"/>
          <a:stretch>
            <a:fillRect/>
          </a:stretch>
        </p:blipFill>
        <p:spPr bwMode="auto">
          <a:xfrm>
            <a:off x="1981200" y="2438400"/>
            <a:ext cx="4820856" cy="38862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038600" y="1219200"/>
            <a:ext cx="3276600" cy="914400"/>
          </a:xfrm>
          <a:prstGeom prst="rect">
            <a:avLst/>
          </a:prstGeom>
          <a:noFill/>
        </p:spPr>
        <p:txBody>
          <a:bodyPr wrap="square" rtlCol="0">
            <a:spAutoFit/>
          </a:bodyPr>
          <a:lstStyle/>
          <a:p>
            <a:r>
              <a:rPr lang="en-US" dirty="0" smtClean="0">
                <a:solidFill>
                  <a:schemeClr val="accent6">
                    <a:lumMod val="50000"/>
                  </a:schemeClr>
                </a:solidFill>
              </a:rPr>
              <a:t>In the next notebooks, boxes were added to record goal scores.</a:t>
            </a:r>
            <a:endParaRPr lang="en-US" dirty="0">
              <a:solidFill>
                <a:schemeClr val="accent6">
                  <a:lumMod val="50000"/>
                </a:schemeClr>
              </a:solidFill>
            </a:endParaRPr>
          </a:p>
        </p:txBody>
      </p:sp>
      <p:cxnSp>
        <p:nvCxnSpPr>
          <p:cNvPr id="5" name="Straight Arrow Connector 4"/>
          <p:cNvCxnSpPr/>
          <p:nvPr/>
        </p:nvCxnSpPr>
        <p:spPr bwMode="auto">
          <a:xfrm>
            <a:off x="2362200" y="1828800"/>
            <a:ext cx="0" cy="762000"/>
          </a:xfrm>
          <a:prstGeom prst="straightConnector1">
            <a:avLst/>
          </a:prstGeom>
          <a:solidFill>
            <a:schemeClr val="accent1"/>
          </a:solidFill>
          <a:ln w="101600" cap="flat" cmpd="sng" algn="ctr">
            <a:solidFill>
              <a:srgbClr val="CC3300"/>
            </a:solidFill>
            <a:prstDash val="solid"/>
            <a:round/>
            <a:headEnd type="none" w="med" len="med"/>
            <a:tailEnd type="arrow"/>
          </a:ln>
          <a:effectLst/>
        </p:spPr>
      </p:cxnSp>
    </p:spTree>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Susan\Dropbox\Camera Uploads\2013-01-24 10.30.43.jpg"/>
          <p:cNvPicPr>
            <a:picLocks noChangeAspect="1" noChangeArrowheads="1"/>
          </p:cNvPicPr>
          <p:nvPr/>
        </p:nvPicPr>
        <p:blipFill>
          <a:blip r:embed="rId2" cstate="print"/>
          <a:srcRect l="13333" t="7778" r="7500" b="3333"/>
          <a:stretch>
            <a:fillRect/>
          </a:stretch>
        </p:blipFill>
        <p:spPr bwMode="auto">
          <a:xfrm>
            <a:off x="1905000" y="1676400"/>
            <a:ext cx="4800600" cy="4042611"/>
          </a:xfrm>
          <a:prstGeom prst="rect">
            <a:avLst/>
          </a:prstGeom>
          <a:noFill/>
        </p:spPr>
      </p:pic>
      <p:sp>
        <p:nvSpPr>
          <p:cNvPr id="3" name="TextBox 2"/>
          <p:cNvSpPr txBox="1"/>
          <p:nvPr/>
        </p:nvSpPr>
        <p:spPr>
          <a:xfrm>
            <a:off x="304800" y="3581400"/>
            <a:ext cx="1295400" cy="646331"/>
          </a:xfrm>
          <a:prstGeom prst="rect">
            <a:avLst/>
          </a:prstGeom>
          <a:noFill/>
        </p:spPr>
        <p:txBody>
          <a:bodyPr wrap="square" rtlCol="0">
            <a:spAutoFit/>
          </a:bodyPr>
          <a:lstStyle/>
          <a:p>
            <a:r>
              <a:rPr lang="en-US" sz="3600" b="1" dirty="0" smtClean="0">
                <a:solidFill>
                  <a:schemeClr val="accent6">
                    <a:lumMod val="50000"/>
                  </a:schemeClr>
                </a:solidFill>
              </a:rPr>
              <a:t>Goal</a:t>
            </a:r>
            <a:endParaRPr lang="en-US" sz="3600" b="1" dirty="0">
              <a:solidFill>
                <a:schemeClr val="accent6">
                  <a:lumMod val="50000"/>
                </a:schemeClr>
              </a:solidFill>
            </a:endParaRPr>
          </a:p>
        </p:txBody>
      </p:sp>
      <p:sp>
        <p:nvSpPr>
          <p:cNvPr id="4" name="TextBox 3"/>
          <p:cNvSpPr txBox="1"/>
          <p:nvPr/>
        </p:nvSpPr>
        <p:spPr>
          <a:xfrm>
            <a:off x="4191000" y="990600"/>
            <a:ext cx="4038600" cy="646331"/>
          </a:xfrm>
          <a:prstGeom prst="rect">
            <a:avLst/>
          </a:prstGeom>
          <a:noFill/>
        </p:spPr>
        <p:txBody>
          <a:bodyPr wrap="square" rtlCol="0">
            <a:spAutoFit/>
          </a:bodyPr>
          <a:lstStyle/>
          <a:p>
            <a:r>
              <a:rPr lang="en-US" sz="3600" b="1" dirty="0" smtClean="0">
                <a:solidFill>
                  <a:schemeClr val="accent6">
                    <a:lumMod val="50000"/>
                  </a:schemeClr>
                </a:solidFill>
              </a:rPr>
              <a:t>New Information</a:t>
            </a:r>
            <a:endParaRPr lang="en-US" sz="3600" b="1" dirty="0">
              <a:solidFill>
                <a:schemeClr val="accent6">
                  <a:lumMod val="50000"/>
                </a:schemeClr>
              </a:solidFill>
            </a:endParaRPr>
          </a:p>
        </p:txBody>
      </p:sp>
      <p:sp>
        <p:nvSpPr>
          <p:cNvPr id="5" name="TextBox 4"/>
          <p:cNvSpPr txBox="1"/>
          <p:nvPr/>
        </p:nvSpPr>
        <p:spPr>
          <a:xfrm>
            <a:off x="2362200" y="838200"/>
            <a:ext cx="1447800" cy="646331"/>
          </a:xfrm>
          <a:prstGeom prst="rect">
            <a:avLst/>
          </a:prstGeom>
          <a:noFill/>
        </p:spPr>
        <p:txBody>
          <a:bodyPr wrap="square" rtlCol="0">
            <a:spAutoFit/>
          </a:bodyPr>
          <a:lstStyle/>
          <a:p>
            <a:r>
              <a:rPr lang="en-US" sz="3600" b="1" dirty="0" smtClean="0">
                <a:solidFill>
                  <a:schemeClr val="accent6">
                    <a:lumMod val="50000"/>
                  </a:schemeClr>
                </a:solidFill>
              </a:rPr>
              <a:t>APK</a:t>
            </a:r>
            <a:endParaRPr lang="en-US" sz="3600" b="1" dirty="0">
              <a:solidFill>
                <a:schemeClr val="accent6">
                  <a:lumMod val="50000"/>
                </a:schemeClr>
              </a:solidFill>
            </a:endParaRPr>
          </a:p>
        </p:txBody>
      </p:sp>
      <p:sp>
        <p:nvSpPr>
          <p:cNvPr id="6" name="TextBox 5"/>
          <p:cNvSpPr txBox="1"/>
          <p:nvPr/>
        </p:nvSpPr>
        <p:spPr>
          <a:xfrm>
            <a:off x="1600200" y="5867400"/>
            <a:ext cx="3352800" cy="646331"/>
          </a:xfrm>
          <a:prstGeom prst="rect">
            <a:avLst/>
          </a:prstGeom>
          <a:noFill/>
        </p:spPr>
        <p:txBody>
          <a:bodyPr wrap="square" rtlCol="0">
            <a:spAutoFit/>
          </a:bodyPr>
          <a:lstStyle/>
          <a:p>
            <a:r>
              <a:rPr lang="en-US" sz="3600" b="1" dirty="0" smtClean="0">
                <a:solidFill>
                  <a:schemeClr val="accent6">
                    <a:lumMod val="50000"/>
                  </a:schemeClr>
                </a:solidFill>
              </a:rPr>
              <a:t>Application</a:t>
            </a:r>
            <a:endParaRPr lang="en-US" sz="3600" b="1" dirty="0">
              <a:solidFill>
                <a:schemeClr val="accent6">
                  <a:lumMod val="50000"/>
                </a:schemeClr>
              </a:solidFill>
            </a:endParaRPr>
          </a:p>
        </p:txBody>
      </p:sp>
      <p:sp>
        <p:nvSpPr>
          <p:cNvPr id="7" name="Down Arrow 6"/>
          <p:cNvSpPr/>
          <p:nvPr/>
        </p:nvSpPr>
        <p:spPr bwMode="auto">
          <a:xfrm rot="1821359">
            <a:off x="6284418" y="1562891"/>
            <a:ext cx="533400" cy="1398874"/>
          </a:xfrm>
          <a:prstGeom prst="downArrow">
            <a:avLst/>
          </a:prstGeom>
          <a:solidFill>
            <a:srgbClr val="CC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Down Arrow 7"/>
          <p:cNvSpPr/>
          <p:nvPr/>
        </p:nvSpPr>
        <p:spPr bwMode="auto">
          <a:xfrm>
            <a:off x="3124200" y="1447800"/>
            <a:ext cx="533400" cy="751059"/>
          </a:xfrm>
          <a:prstGeom prst="downArrow">
            <a:avLst/>
          </a:prstGeom>
          <a:solidFill>
            <a:srgbClr val="CC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Down Arrow 8"/>
          <p:cNvSpPr/>
          <p:nvPr/>
        </p:nvSpPr>
        <p:spPr bwMode="auto">
          <a:xfrm rot="9872494">
            <a:off x="3471079" y="5006724"/>
            <a:ext cx="533400" cy="959907"/>
          </a:xfrm>
          <a:prstGeom prst="downArrow">
            <a:avLst/>
          </a:prstGeom>
          <a:solidFill>
            <a:srgbClr val="CC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Down Arrow 9"/>
          <p:cNvSpPr/>
          <p:nvPr/>
        </p:nvSpPr>
        <p:spPr bwMode="auto">
          <a:xfrm rot="13065010">
            <a:off x="1224945" y="1874683"/>
            <a:ext cx="533400" cy="1849825"/>
          </a:xfrm>
          <a:prstGeom prst="downArrow">
            <a:avLst/>
          </a:prstGeom>
          <a:solidFill>
            <a:srgbClr val="CC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Down Arrow 10"/>
          <p:cNvSpPr/>
          <p:nvPr/>
        </p:nvSpPr>
        <p:spPr bwMode="auto">
          <a:xfrm rot="18872146">
            <a:off x="1120293" y="4035826"/>
            <a:ext cx="533400" cy="1532996"/>
          </a:xfrm>
          <a:prstGeom prst="downArrow">
            <a:avLst/>
          </a:prstGeom>
          <a:solidFill>
            <a:srgbClr val="CC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533400" y="838200"/>
            <a:ext cx="4514127" cy="1981200"/>
          </a:xfrm>
          <a:prstGeom prst="rect">
            <a:avLst/>
          </a:prstGeom>
          <a:noFill/>
          <a:ln w="9525">
            <a:solidFill>
              <a:srgbClr val="002060"/>
            </a:solidFill>
            <a:miter lim="800000"/>
            <a:headEnd/>
            <a:tailEnd/>
          </a:ln>
        </p:spPr>
      </p:pic>
      <p:sp>
        <p:nvSpPr>
          <p:cNvPr id="4" name="TextBox 3"/>
          <p:cNvSpPr txBox="1"/>
          <p:nvPr/>
        </p:nvSpPr>
        <p:spPr>
          <a:xfrm>
            <a:off x="685800" y="3200400"/>
            <a:ext cx="4495800" cy="2585323"/>
          </a:xfrm>
          <a:prstGeom prst="rect">
            <a:avLst/>
          </a:prstGeom>
          <a:noFill/>
        </p:spPr>
        <p:txBody>
          <a:bodyPr wrap="square" rtlCol="0">
            <a:spAutoFit/>
          </a:bodyPr>
          <a:lstStyle/>
          <a:p>
            <a:r>
              <a:rPr lang="en-US" dirty="0" smtClean="0">
                <a:solidFill>
                  <a:schemeClr val="accent6">
                    <a:lumMod val="75000"/>
                  </a:schemeClr>
                </a:solidFill>
              </a:rPr>
              <a:t>Mrs. </a:t>
            </a:r>
            <a:r>
              <a:rPr lang="en-US" dirty="0" err="1" smtClean="0">
                <a:solidFill>
                  <a:schemeClr val="accent6">
                    <a:lumMod val="75000"/>
                  </a:schemeClr>
                </a:solidFill>
              </a:rPr>
              <a:t>Benko</a:t>
            </a:r>
            <a:r>
              <a:rPr lang="en-US" dirty="0" smtClean="0">
                <a:solidFill>
                  <a:schemeClr val="accent6">
                    <a:lumMod val="75000"/>
                  </a:schemeClr>
                </a:solidFill>
              </a:rPr>
              <a:t> began planning her unit by identifying the social studies student learning expectations, gathering and studying her resources and thinking about what her students would know and be able to do at the end of the unit.</a:t>
            </a:r>
          </a:p>
          <a:p>
            <a:endParaRPr lang="en-US" dirty="0" smtClean="0">
              <a:solidFill>
                <a:schemeClr val="accent6">
                  <a:lumMod val="75000"/>
                </a:schemeClr>
              </a:solidFill>
            </a:endParaRPr>
          </a:p>
          <a:p>
            <a:endParaRPr lang="en-US" dirty="0" smtClean="0">
              <a:solidFill>
                <a:schemeClr val="accent6">
                  <a:lumMod val="75000"/>
                </a:schemeClr>
              </a:solidFill>
            </a:endParaRPr>
          </a:p>
          <a:p>
            <a:r>
              <a:rPr lang="en-US" dirty="0" smtClean="0">
                <a:solidFill>
                  <a:schemeClr val="accent6">
                    <a:lumMod val="75000"/>
                  </a:schemeClr>
                </a:solidFill>
              </a:rPr>
              <a:t> She then began planning daily lessons.</a:t>
            </a:r>
            <a:endParaRPr lang="en-US" dirty="0">
              <a:solidFill>
                <a:schemeClr val="accent6">
                  <a:lumMod val="75000"/>
                </a:schemeClr>
              </a:solidFill>
            </a:endParaRPr>
          </a:p>
        </p:txBody>
      </p:sp>
      <p:pic>
        <p:nvPicPr>
          <p:cNvPr id="5" name="Picture 4" descr="cover_image"/>
          <p:cNvPicPr/>
          <p:nvPr/>
        </p:nvPicPr>
        <p:blipFill>
          <a:blip r:embed="rId3" cstate="print"/>
          <a:srcRect/>
          <a:stretch>
            <a:fillRect/>
          </a:stretch>
        </p:blipFill>
        <p:spPr bwMode="auto">
          <a:xfrm>
            <a:off x="5334000" y="1524000"/>
            <a:ext cx="1510516" cy="1278622"/>
          </a:xfrm>
          <a:prstGeom prst="rect">
            <a:avLst/>
          </a:prstGeom>
          <a:noFill/>
          <a:ln w="9525">
            <a:noFill/>
            <a:miter lim="800000"/>
            <a:headEnd/>
            <a:tailEnd/>
          </a:ln>
        </p:spPr>
      </p:pic>
      <p:pic>
        <p:nvPicPr>
          <p:cNvPr id="6" name="Picture 5" descr="cover_image"/>
          <p:cNvPicPr/>
          <p:nvPr/>
        </p:nvPicPr>
        <p:blipFill>
          <a:blip r:embed="rId4" cstate="print"/>
          <a:srcRect/>
          <a:stretch>
            <a:fillRect/>
          </a:stretch>
        </p:blipFill>
        <p:spPr bwMode="auto">
          <a:xfrm rot="736786">
            <a:off x="6438562" y="665313"/>
            <a:ext cx="1371600" cy="1219200"/>
          </a:xfrm>
          <a:prstGeom prst="rect">
            <a:avLst/>
          </a:prstGeom>
          <a:noFill/>
          <a:ln w="9525">
            <a:noFill/>
            <a:miter lim="800000"/>
            <a:headEnd/>
            <a:tailEnd/>
          </a:ln>
        </p:spPr>
      </p:pic>
      <p:pic>
        <p:nvPicPr>
          <p:cNvPr id="7" name="Picture 6" descr="cover_image">
            <a:hlinkClick r:id="rId5" tgtFrame="tw_cover"/>
          </p:cNvPr>
          <p:cNvPicPr/>
          <p:nvPr/>
        </p:nvPicPr>
        <p:blipFill>
          <a:blip r:embed="rId6" cstate="print"/>
          <a:srcRect/>
          <a:stretch>
            <a:fillRect/>
          </a:stretch>
        </p:blipFill>
        <p:spPr bwMode="auto">
          <a:xfrm>
            <a:off x="6553200" y="2514600"/>
            <a:ext cx="1447800" cy="1295400"/>
          </a:xfrm>
          <a:prstGeom prst="rect">
            <a:avLst/>
          </a:prstGeom>
          <a:noFill/>
          <a:ln w="9525">
            <a:noFill/>
            <a:miter lim="800000"/>
            <a:headEnd/>
            <a:tailEnd/>
          </a:ln>
        </p:spPr>
      </p:pic>
      <p:pic>
        <p:nvPicPr>
          <p:cNvPr id="8" name="Picture 7" descr="cover_image">
            <a:hlinkClick r:id="rId7" tgtFrame="tw_cover"/>
          </p:cNvPr>
          <p:cNvPicPr/>
          <p:nvPr/>
        </p:nvPicPr>
        <p:blipFill>
          <a:blip r:embed="rId8" cstate="print"/>
          <a:srcRect/>
          <a:stretch>
            <a:fillRect/>
          </a:stretch>
        </p:blipFill>
        <p:spPr bwMode="auto">
          <a:xfrm rot="594261">
            <a:off x="5504832" y="3537875"/>
            <a:ext cx="1371600" cy="1219200"/>
          </a:xfrm>
          <a:prstGeom prst="rect">
            <a:avLst/>
          </a:prstGeom>
          <a:noFill/>
          <a:ln w="9525">
            <a:noFill/>
            <a:miter lim="800000"/>
            <a:headEnd/>
            <a:tailEnd/>
          </a:ln>
        </p:spPr>
      </p:pic>
      <p:pic>
        <p:nvPicPr>
          <p:cNvPr id="9" name="Picture 8" descr="cover_image"/>
          <p:cNvPicPr/>
          <p:nvPr/>
        </p:nvPicPr>
        <p:blipFill>
          <a:blip r:embed="rId9" cstate="print"/>
          <a:srcRect/>
          <a:stretch>
            <a:fillRect/>
          </a:stretch>
        </p:blipFill>
        <p:spPr bwMode="auto">
          <a:xfrm rot="20784019">
            <a:off x="6304202" y="4647855"/>
            <a:ext cx="1447800" cy="12954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381000"/>
            <a:ext cx="7162800" cy="646331"/>
          </a:xfrm>
          <a:prstGeom prst="rect">
            <a:avLst/>
          </a:prstGeom>
          <a:solidFill>
            <a:schemeClr val="accent5">
              <a:lumMod val="20000"/>
              <a:lumOff val="80000"/>
            </a:schemeClr>
          </a:solidFill>
          <a:ln>
            <a:solidFill>
              <a:srgbClr val="002060"/>
            </a:solidFill>
          </a:ln>
        </p:spPr>
        <p:txBody>
          <a:bodyPr wrap="square" rtlCol="0">
            <a:spAutoFit/>
          </a:bodyPr>
          <a:lstStyle/>
          <a:p>
            <a:pPr algn="r"/>
            <a:r>
              <a:rPr lang="en-US" dirty="0" smtClean="0">
                <a:solidFill>
                  <a:schemeClr val="accent6">
                    <a:lumMod val="75000"/>
                  </a:schemeClr>
                </a:solidFill>
              </a:rPr>
              <a:t>She decided that she would like her students to take notes about each of the symbols in an interactive notebook.</a:t>
            </a:r>
            <a:endParaRPr lang="en-US" dirty="0">
              <a:solidFill>
                <a:schemeClr val="accent6">
                  <a:lumMod val="75000"/>
                </a:schemeClr>
              </a:solidFill>
            </a:endParaRPr>
          </a:p>
        </p:txBody>
      </p:sp>
      <p:pic>
        <p:nvPicPr>
          <p:cNvPr id="5" name="Picture 4" descr="cover_image"/>
          <p:cNvPicPr/>
          <p:nvPr/>
        </p:nvPicPr>
        <p:blipFill>
          <a:blip r:embed="rId2" cstate="print"/>
          <a:srcRect/>
          <a:stretch>
            <a:fillRect/>
          </a:stretch>
        </p:blipFill>
        <p:spPr bwMode="auto">
          <a:xfrm rot="488531">
            <a:off x="6577587" y="2020511"/>
            <a:ext cx="1741074" cy="1544349"/>
          </a:xfrm>
          <a:prstGeom prst="rect">
            <a:avLst/>
          </a:prstGeom>
          <a:noFill/>
          <a:ln w="9525">
            <a:noFill/>
            <a:miter lim="800000"/>
            <a:headEnd/>
            <a:tailEnd/>
          </a:ln>
        </p:spPr>
      </p:pic>
      <p:pic>
        <p:nvPicPr>
          <p:cNvPr id="4098" name="Picture 2" descr="C:\Users\Susan\Dropbox\Camera Uploads\2013-01-24 09.48.33.jpg"/>
          <p:cNvPicPr>
            <a:picLocks noChangeAspect="1" noChangeArrowheads="1"/>
          </p:cNvPicPr>
          <p:nvPr/>
        </p:nvPicPr>
        <p:blipFill>
          <a:blip r:embed="rId3" cstate="print"/>
          <a:srcRect l="10769" t="8205" r="10769" b="5641"/>
          <a:stretch>
            <a:fillRect/>
          </a:stretch>
        </p:blipFill>
        <p:spPr bwMode="auto">
          <a:xfrm>
            <a:off x="1828800" y="3200400"/>
            <a:ext cx="3249386" cy="2675965"/>
          </a:xfrm>
          <a:prstGeom prst="rect">
            <a:avLst/>
          </a:prstGeom>
          <a:ln>
            <a:noFill/>
          </a:ln>
          <a:effectLst>
            <a:outerShdw blurRad="292100" dist="139700" dir="2700000" algn="tl" rotWithShape="0">
              <a:srgbClr val="333333">
                <a:alpha val="65000"/>
              </a:srgbClr>
            </a:outerShdw>
          </a:effectLst>
        </p:spPr>
      </p:pic>
      <p:pic>
        <p:nvPicPr>
          <p:cNvPr id="4099" name="Picture 3" descr="C:\Users\Susan\Dropbox\Camera Uploads\2013-01-24 09.48.41.jpg"/>
          <p:cNvPicPr>
            <a:picLocks noChangeAspect="1" noChangeArrowheads="1"/>
          </p:cNvPicPr>
          <p:nvPr/>
        </p:nvPicPr>
        <p:blipFill>
          <a:blip r:embed="rId4" cstate="print"/>
          <a:srcRect l="9091" t="9697" r="12727" b="10303"/>
          <a:stretch>
            <a:fillRect/>
          </a:stretch>
        </p:blipFill>
        <p:spPr bwMode="auto">
          <a:xfrm>
            <a:off x="5181600" y="3810000"/>
            <a:ext cx="3673763" cy="28194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28600" y="4800600"/>
            <a:ext cx="1600200" cy="646331"/>
          </a:xfrm>
          <a:prstGeom prst="rect">
            <a:avLst/>
          </a:prstGeom>
          <a:noFill/>
        </p:spPr>
        <p:txBody>
          <a:bodyPr wrap="square" rtlCol="0">
            <a:spAutoFit/>
          </a:bodyPr>
          <a:lstStyle/>
          <a:p>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DAY 1</a:t>
            </a: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TextBox 11"/>
          <p:cNvSpPr txBox="1"/>
          <p:nvPr/>
        </p:nvSpPr>
        <p:spPr>
          <a:xfrm>
            <a:off x="5029200" y="2286000"/>
            <a:ext cx="1676400" cy="646331"/>
          </a:xfrm>
          <a:prstGeom prst="rect">
            <a:avLst/>
          </a:prstGeom>
          <a:noFill/>
        </p:spPr>
        <p:txBody>
          <a:bodyPr wrap="square" rtlCol="0">
            <a:spAutoFit/>
          </a:bodyPr>
          <a:lstStyle/>
          <a:p>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DAY 2</a:t>
            </a: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8" name="Picture 7" descr="cover_image">
            <a:hlinkClick r:id="rId5" tgtFrame="tw_cover"/>
          </p:cNvPr>
          <p:cNvPicPr/>
          <p:nvPr/>
        </p:nvPicPr>
        <p:blipFill>
          <a:blip r:embed="rId6" cstate="print"/>
          <a:srcRect/>
          <a:stretch>
            <a:fillRect/>
          </a:stretch>
        </p:blipFill>
        <p:spPr bwMode="auto">
          <a:xfrm rot="755793">
            <a:off x="3047024" y="1691374"/>
            <a:ext cx="1709033" cy="1577300"/>
          </a:xfrm>
          <a:prstGeom prst="rect">
            <a:avLst/>
          </a:prstGeom>
          <a:ln>
            <a:noFill/>
          </a:ln>
          <a:effectLst>
            <a:outerShdw blurRad="292100" dist="139700" dir="2700000" algn="tl" rotWithShape="0">
              <a:srgbClr val="333333">
                <a:alpha val="65000"/>
              </a:srgbClr>
            </a:outerShdw>
          </a:effectLst>
        </p:spPr>
      </p:pic>
      <p:pic>
        <p:nvPicPr>
          <p:cNvPr id="13" name="Picture 2" descr="E:\DCIM\111NIKON\DSCN9388.JPG"/>
          <p:cNvPicPr>
            <a:picLocks noChangeAspect="1" noChangeArrowheads="1"/>
          </p:cNvPicPr>
          <p:nvPr/>
        </p:nvPicPr>
        <p:blipFill>
          <a:blip r:embed="rId7" cstate="print"/>
          <a:srcRect l="13093" t="5892" r="10966" b="13584"/>
          <a:stretch>
            <a:fillRect/>
          </a:stretch>
        </p:blipFill>
        <p:spPr bwMode="auto">
          <a:xfrm>
            <a:off x="381000" y="914400"/>
            <a:ext cx="1832517" cy="2590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Bald Eagle</a:t>
            </a:r>
            <a:endParaRPr lang="en-US" dirty="0"/>
          </a:p>
        </p:txBody>
      </p:sp>
      <p:sp>
        <p:nvSpPr>
          <p:cNvPr id="3" name="Text Placeholder 2"/>
          <p:cNvSpPr>
            <a:spLocks noGrp="1"/>
          </p:cNvSpPr>
          <p:nvPr>
            <p:ph type="body" idx="1"/>
          </p:nvPr>
        </p:nvSpPr>
        <p:spPr/>
        <p:txBody>
          <a:bodyPr/>
          <a:lstStyle/>
          <a:p>
            <a:r>
              <a:rPr lang="en-US"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Day 3</a:t>
            </a:r>
            <a:endParaRPr lang="en-US"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CIM\111NIKON\DSCN9392.JPG"/>
          <p:cNvPicPr>
            <a:picLocks noChangeAspect="1" noChangeArrowheads="1"/>
          </p:cNvPicPr>
          <p:nvPr/>
        </p:nvPicPr>
        <p:blipFill>
          <a:blip r:embed="rId2" cstate="print"/>
          <a:srcRect/>
          <a:stretch>
            <a:fillRect/>
          </a:stretch>
        </p:blipFill>
        <p:spPr bwMode="auto">
          <a:xfrm>
            <a:off x="533400" y="304800"/>
            <a:ext cx="4000500" cy="53340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648200" y="838200"/>
            <a:ext cx="3429000" cy="1323439"/>
          </a:xfrm>
          <a:prstGeom prst="rect">
            <a:avLst/>
          </a:prstGeom>
          <a:noFill/>
        </p:spPr>
        <p:txBody>
          <a:bodyPr wrap="square" rtlCol="0">
            <a:spAutoFit/>
          </a:bodyPr>
          <a:lstStyle/>
          <a:p>
            <a:r>
              <a:rPr lang="en-US" sz="2000" dirty="0" smtClean="0">
                <a:solidFill>
                  <a:schemeClr val="accent6">
                    <a:lumMod val="75000"/>
                  </a:schemeClr>
                </a:solidFill>
              </a:rPr>
              <a:t>Mrs. </a:t>
            </a:r>
            <a:r>
              <a:rPr lang="en-US" sz="2000" dirty="0" err="1" smtClean="0">
                <a:solidFill>
                  <a:schemeClr val="accent6">
                    <a:lumMod val="75000"/>
                  </a:schemeClr>
                </a:solidFill>
              </a:rPr>
              <a:t>Benko</a:t>
            </a:r>
            <a:r>
              <a:rPr lang="en-US" sz="2000" dirty="0" smtClean="0">
                <a:solidFill>
                  <a:schemeClr val="accent6">
                    <a:lumMod val="75000"/>
                  </a:schemeClr>
                </a:solidFill>
              </a:rPr>
              <a:t> handed out the notebooks to her students, opening them to the correct page.</a:t>
            </a:r>
            <a:endParaRPr lang="en-US" sz="2000" dirty="0">
              <a:solidFill>
                <a:schemeClr val="accent6">
                  <a:lumMod val="75000"/>
                </a:schemeClr>
              </a:solidFill>
            </a:endParaRPr>
          </a:p>
        </p:txBody>
      </p:sp>
      <p:pic>
        <p:nvPicPr>
          <p:cNvPr id="2051" name="Picture 3" descr="C:\Users\Susan\Dropbox\Camera Uploads\2013-01-24 09.51.29.jpg"/>
          <p:cNvPicPr>
            <a:picLocks noChangeAspect="1" noChangeArrowheads="1"/>
          </p:cNvPicPr>
          <p:nvPr/>
        </p:nvPicPr>
        <p:blipFill>
          <a:blip r:embed="rId3" cstate="print"/>
          <a:srcRect/>
          <a:stretch>
            <a:fillRect/>
          </a:stretch>
        </p:blipFill>
        <p:spPr bwMode="auto">
          <a:xfrm>
            <a:off x="4953000" y="2286000"/>
            <a:ext cx="2743200" cy="36576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0" y="5715000"/>
            <a:ext cx="4876800" cy="646331"/>
          </a:xfrm>
          <a:prstGeom prst="rect">
            <a:avLst/>
          </a:prstGeom>
          <a:noFill/>
        </p:spPr>
        <p:txBody>
          <a:bodyPr wrap="square" rtlCol="0">
            <a:spAutoFit/>
          </a:bodyPr>
          <a:lstStyle/>
          <a:p>
            <a:pPr algn="r"/>
            <a:r>
              <a:rPr lang="en-US" dirty="0" smtClean="0">
                <a:solidFill>
                  <a:schemeClr val="accent6">
                    <a:lumMod val="50000"/>
                  </a:schemeClr>
                </a:solidFill>
              </a:rPr>
              <a:t>She used her document camera to model drawing a line dividing the left page in half.</a:t>
            </a:r>
            <a:endParaRPr lang="en-US" dirty="0">
              <a:solidFill>
                <a:schemeClr val="accent6">
                  <a:lumMod val="50000"/>
                </a:schemeClr>
              </a:solidFill>
            </a:endParaRPr>
          </a:p>
        </p:txBody>
      </p:sp>
    </p:spTree>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8260"/>
            <a:ext cx="7848600" cy="685800"/>
          </a:xfrm>
        </p:spPr>
        <p:txBody>
          <a:bodyPr/>
          <a:lstStyle/>
          <a:p>
            <a:r>
              <a:rPr lang="en-US" dirty="0" smtClean="0"/>
              <a:t>Goal: </a:t>
            </a:r>
            <a:r>
              <a:rPr lang="en-US" sz="2000" b="0" dirty="0" smtClean="0">
                <a:latin typeface="+mn-lt"/>
              </a:rPr>
              <a:t>We can name the Bald Eagle as an American Symbol</a:t>
            </a:r>
            <a:endParaRPr lang="en-US" dirty="0"/>
          </a:p>
        </p:txBody>
      </p:sp>
      <p:pic>
        <p:nvPicPr>
          <p:cNvPr id="4" name="Picture 2" descr="C:\Users\Susan\Dropbox\Camera Uploads\2013-01-24 09.52.33.jpg"/>
          <p:cNvPicPr>
            <a:picLocks noChangeAspect="1" noChangeArrowheads="1"/>
          </p:cNvPicPr>
          <p:nvPr/>
        </p:nvPicPr>
        <p:blipFill>
          <a:blip r:embed="rId2" cstate="print"/>
          <a:srcRect l="28333" t="12222" r="20000"/>
          <a:stretch>
            <a:fillRect/>
          </a:stretch>
        </p:blipFill>
        <p:spPr bwMode="auto">
          <a:xfrm>
            <a:off x="533400" y="1143000"/>
            <a:ext cx="4066572" cy="5181600"/>
          </a:xfrm>
          <a:prstGeom prst="rect">
            <a:avLst/>
          </a:prstGeom>
          <a:ln>
            <a:noFill/>
          </a:ln>
          <a:effectLst>
            <a:outerShdw blurRad="292100" dist="139700" dir="2700000" algn="tl" rotWithShape="0">
              <a:srgbClr val="333333">
                <a:alpha val="65000"/>
              </a:srgbClr>
            </a:outerShdw>
          </a:effectLst>
        </p:spPr>
      </p:pic>
      <p:pic>
        <p:nvPicPr>
          <p:cNvPr id="5" name="Picture 3" descr="C:\Users\Susan\Dropbox\Camera Uploads\2013-01-24 09.53.00.jpg"/>
          <p:cNvPicPr>
            <a:picLocks noChangeAspect="1" noChangeArrowheads="1"/>
          </p:cNvPicPr>
          <p:nvPr/>
        </p:nvPicPr>
        <p:blipFill>
          <a:blip r:embed="rId3" cstate="print"/>
          <a:srcRect l="5000" r="9167"/>
          <a:stretch>
            <a:fillRect/>
          </a:stretch>
        </p:blipFill>
        <p:spPr bwMode="auto">
          <a:xfrm>
            <a:off x="4800600" y="2819400"/>
            <a:ext cx="3139440" cy="27432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724400" y="5562600"/>
            <a:ext cx="3200400" cy="646331"/>
          </a:xfrm>
          <a:prstGeom prst="rect">
            <a:avLst/>
          </a:prstGeom>
          <a:noFill/>
        </p:spPr>
        <p:txBody>
          <a:bodyPr wrap="square" rtlCol="0">
            <a:spAutoFit/>
          </a:bodyPr>
          <a:lstStyle/>
          <a:p>
            <a:r>
              <a:rPr lang="en-US" dirty="0" smtClean="0">
                <a:solidFill>
                  <a:schemeClr val="accent6">
                    <a:lumMod val="50000"/>
                  </a:schemeClr>
                </a:solidFill>
              </a:rPr>
              <a:t>Student’s scored their understanding of the goal.</a:t>
            </a:r>
            <a:endParaRPr lang="en-US" dirty="0">
              <a:solidFill>
                <a:schemeClr val="accent6">
                  <a:lumMod val="50000"/>
                </a:schemeClr>
              </a:solidFill>
            </a:endParaRPr>
          </a:p>
        </p:txBody>
      </p:sp>
      <p:pic>
        <p:nvPicPr>
          <p:cNvPr id="6146" name="Picture 2" descr="http://thehomemakershelper.files.wordpress.com/2011/08/1-2-3-4-5-fingers.jpg"/>
          <p:cNvPicPr>
            <a:picLocks noChangeAspect="1" noChangeArrowheads="1"/>
          </p:cNvPicPr>
          <p:nvPr/>
        </p:nvPicPr>
        <p:blipFill>
          <a:blip r:embed="rId4" cstate="print"/>
          <a:srcRect l="1235" r="43827"/>
          <a:stretch>
            <a:fillRect/>
          </a:stretch>
        </p:blipFill>
        <p:spPr bwMode="auto">
          <a:xfrm>
            <a:off x="4800600" y="990600"/>
            <a:ext cx="3079304" cy="1600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cstate="print"/>
          <a:srcRect/>
          <a:stretch>
            <a:fillRect/>
          </a:stretch>
        </p:blipFill>
        <p:spPr bwMode="auto">
          <a:xfrm>
            <a:off x="3886200" y="685800"/>
            <a:ext cx="3762459" cy="3036604"/>
          </a:xfrm>
          <a:prstGeom prst="rect">
            <a:avLst/>
          </a:prstGeom>
          <a:noFill/>
          <a:ln w="9525">
            <a:solidFill>
              <a:srgbClr val="002060"/>
            </a:solidFill>
            <a:miter lim="800000"/>
            <a:headEnd/>
            <a:tailEnd/>
          </a:ln>
        </p:spPr>
      </p:pic>
      <p:pic>
        <p:nvPicPr>
          <p:cNvPr id="5124" name="Picture 4"/>
          <p:cNvPicPr>
            <a:picLocks noChangeAspect="1" noChangeArrowheads="1"/>
          </p:cNvPicPr>
          <p:nvPr/>
        </p:nvPicPr>
        <p:blipFill>
          <a:blip r:embed="rId3" cstate="print"/>
          <a:srcRect/>
          <a:stretch>
            <a:fillRect/>
          </a:stretch>
        </p:blipFill>
        <p:spPr bwMode="auto">
          <a:xfrm>
            <a:off x="381000" y="304800"/>
            <a:ext cx="3581400" cy="2925738"/>
          </a:xfrm>
          <a:prstGeom prst="rect">
            <a:avLst/>
          </a:prstGeom>
          <a:noFill/>
          <a:ln w="9525">
            <a:solidFill>
              <a:srgbClr val="002060"/>
            </a:solidFill>
            <a:miter lim="800000"/>
            <a:headEnd/>
            <a:tailEnd/>
          </a:ln>
        </p:spPr>
      </p:pic>
      <p:pic>
        <p:nvPicPr>
          <p:cNvPr id="5126" name="Picture 6"/>
          <p:cNvPicPr>
            <a:picLocks noChangeAspect="1" noChangeArrowheads="1"/>
          </p:cNvPicPr>
          <p:nvPr/>
        </p:nvPicPr>
        <p:blipFill>
          <a:blip r:embed="rId4" cstate="print"/>
          <a:srcRect/>
          <a:stretch>
            <a:fillRect/>
          </a:stretch>
        </p:blipFill>
        <p:spPr bwMode="auto">
          <a:xfrm>
            <a:off x="1295400" y="3505200"/>
            <a:ext cx="3798722" cy="2989795"/>
          </a:xfrm>
          <a:prstGeom prst="rect">
            <a:avLst/>
          </a:prstGeom>
          <a:noFill/>
          <a:ln w="9525">
            <a:solidFill>
              <a:srgbClr val="002060"/>
            </a:solidFill>
            <a:miter lim="800000"/>
            <a:headEnd/>
            <a:tailEnd/>
          </a:ln>
        </p:spPr>
      </p:pic>
      <p:sp>
        <p:nvSpPr>
          <p:cNvPr id="7" name="TextBox 6"/>
          <p:cNvSpPr txBox="1"/>
          <p:nvPr/>
        </p:nvSpPr>
        <p:spPr>
          <a:xfrm>
            <a:off x="5334000" y="4114800"/>
            <a:ext cx="2209800" cy="1323439"/>
          </a:xfrm>
          <a:prstGeom prst="rect">
            <a:avLst/>
          </a:prstGeom>
          <a:noFill/>
        </p:spPr>
        <p:txBody>
          <a:bodyPr wrap="square" rtlCol="0">
            <a:spAutoFit/>
          </a:bodyPr>
          <a:lstStyle/>
          <a:p>
            <a:r>
              <a:rPr lang="en-US" sz="4000" b="1" dirty="0" smtClean="0">
                <a:solidFill>
                  <a:schemeClr val="accent6">
                    <a:lumMod val="50000"/>
                  </a:schemeClr>
                </a:solidFill>
              </a:rPr>
              <a:t>Scoring Rubric</a:t>
            </a:r>
            <a:endParaRPr lang="en-US" sz="4000" b="1" dirty="0">
              <a:solidFill>
                <a:schemeClr val="accent6">
                  <a:lumMod val="50000"/>
                </a:schemeClr>
              </a:solidFill>
            </a:endParaRPr>
          </a:p>
        </p:txBody>
      </p:sp>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Susan\Dropbox\Camera Uploads\2013-01-24 09.54.36.jpg"/>
          <p:cNvPicPr>
            <a:picLocks noChangeAspect="1" noChangeArrowheads="1"/>
          </p:cNvPicPr>
          <p:nvPr/>
        </p:nvPicPr>
        <p:blipFill>
          <a:blip r:embed="rId2" cstate="print"/>
          <a:srcRect l="5233" t="9302" r="9302" b="4651"/>
          <a:stretch>
            <a:fillRect/>
          </a:stretch>
        </p:blipFill>
        <p:spPr bwMode="auto">
          <a:xfrm>
            <a:off x="533400" y="1066800"/>
            <a:ext cx="2522838" cy="1905000"/>
          </a:xfrm>
          <a:prstGeom prst="rect">
            <a:avLst/>
          </a:prstGeom>
          <a:ln>
            <a:noFill/>
          </a:ln>
          <a:effectLst>
            <a:outerShdw blurRad="292100" dist="139700" dir="2700000" algn="tl" rotWithShape="0">
              <a:srgbClr val="333333">
                <a:alpha val="65000"/>
              </a:srgbClr>
            </a:outerShdw>
          </a:effectLst>
        </p:spPr>
      </p:pic>
      <p:pic>
        <p:nvPicPr>
          <p:cNvPr id="20483" name="Picture 3" descr="C:\Users\Susan\Dropbox\Camera Uploads\2013-01-24 09.54.17.jpg"/>
          <p:cNvPicPr>
            <a:picLocks noChangeAspect="1" noChangeArrowheads="1"/>
          </p:cNvPicPr>
          <p:nvPr/>
        </p:nvPicPr>
        <p:blipFill>
          <a:blip r:embed="rId3" cstate="print"/>
          <a:srcRect/>
          <a:stretch>
            <a:fillRect/>
          </a:stretch>
        </p:blipFill>
        <p:spPr bwMode="auto">
          <a:xfrm>
            <a:off x="1752600" y="3124200"/>
            <a:ext cx="4267200" cy="3200400"/>
          </a:xfrm>
          <a:prstGeom prst="rect">
            <a:avLst/>
          </a:prstGeom>
          <a:ln>
            <a:noFill/>
          </a:ln>
          <a:effectLst>
            <a:outerShdw blurRad="292100" dist="139700" dir="2700000" algn="tl" rotWithShape="0">
              <a:srgbClr val="333333">
                <a:alpha val="65000"/>
              </a:srgbClr>
            </a:outerShdw>
          </a:effectLst>
        </p:spPr>
      </p:pic>
      <p:pic>
        <p:nvPicPr>
          <p:cNvPr id="20484" name="Picture 4" descr="C:\Users\Susan\Dropbox\Camera Uploads\2013-01-24 09.53.53.jpg"/>
          <p:cNvPicPr>
            <a:picLocks noChangeAspect="1" noChangeArrowheads="1"/>
          </p:cNvPicPr>
          <p:nvPr/>
        </p:nvPicPr>
        <p:blipFill>
          <a:blip r:embed="rId4" cstate="print"/>
          <a:srcRect l="24815" r="23333"/>
          <a:stretch>
            <a:fillRect/>
          </a:stretch>
        </p:blipFill>
        <p:spPr bwMode="auto">
          <a:xfrm>
            <a:off x="6705600" y="1219200"/>
            <a:ext cx="1837267" cy="47244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352800" y="1219200"/>
            <a:ext cx="3276600" cy="1631216"/>
          </a:xfrm>
          <a:prstGeom prst="rect">
            <a:avLst/>
          </a:prstGeom>
          <a:noFill/>
        </p:spPr>
        <p:txBody>
          <a:bodyPr wrap="square" rtlCol="0">
            <a:spAutoFit/>
          </a:bodyPr>
          <a:lstStyle/>
          <a:p>
            <a:r>
              <a:rPr lang="en-US" sz="2000" dirty="0" smtClean="0">
                <a:solidFill>
                  <a:schemeClr val="accent6">
                    <a:lumMod val="50000"/>
                  </a:schemeClr>
                </a:solidFill>
              </a:rPr>
              <a:t>Mrs. </a:t>
            </a:r>
            <a:r>
              <a:rPr lang="en-US" sz="2000" dirty="0" err="1" smtClean="0">
                <a:solidFill>
                  <a:schemeClr val="accent6">
                    <a:lumMod val="50000"/>
                  </a:schemeClr>
                </a:solidFill>
              </a:rPr>
              <a:t>Benko</a:t>
            </a:r>
            <a:r>
              <a:rPr lang="en-US" sz="2000" dirty="0" smtClean="0">
                <a:solidFill>
                  <a:schemeClr val="accent6">
                    <a:lumMod val="50000"/>
                  </a:schemeClr>
                </a:solidFill>
              </a:rPr>
              <a:t> displayed some images of a bald eagle.  The students turned and talked about what they knew about bald eagles.</a:t>
            </a:r>
            <a:endParaRPr lang="en-US" sz="2000" dirty="0">
              <a:solidFill>
                <a:schemeClr val="accent6">
                  <a:lumMod val="50000"/>
                </a:schemeClr>
              </a:solidFill>
            </a:endParaRPr>
          </a:p>
        </p:txBody>
      </p:sp>
      <p:sp>
        <p:nvSpPr>
          <p:cNvPr id="6" name="Title 1"/>
          <p:cNvSpPr txBox="1">
            <a:spLocks/>
          </p:cNvSpPr>
          <p:nvPr/>
        </p:nvSpPr>
        <p:spPr>
          <a:xfrm>
            <a:off x="228600" y="158260"/>
            <a:ext cx="7848600" cy="685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600" b="1" kern="0" dirty="0" smtClean="0">
                <a:solidFill>
                  <a:schemeClr val="tx2"/>
                </a:solidFill>
                <a:latin typeface="+mj-lt"/>
                <a:ea typeface="+mj-ea"/>
                <a:cs typeface="+mj-cs"/>
              </a:rPr>
              <a:t>Access Prior Knowledge</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Susan\Dropbox\Camera Uploads\2013-01-24 09.57.15.jpg"/>
          <p:cNvPicPr>
            <a:picLocks noChangeAspect="1" noChangeArrowheads="1"/>
          </p:cNvPicPr>
          <p:nvPr/>
        </p:nvPicPr>
        <p:blipFill>
          <a:blip r:embed="rId2" cstate="print"/>
          <a:srcRect t="17778" r="8333"/>
          <a:stretch>
            <a:fillRect/>
          </a:stretch>
        </p:blipFill>
        <p:spPr bwMode="auto">
          <a:xfrm>
            <a:off x="457200" y="304800"/>
            <a:ext cx="4304270" cy="2895600"/>
          </a:xfrm>
          <a:prstGeom prst="rect">
            <a:avLst/>
          </a:prstGeom>
          <a:ln>
            <a:noFill/>
          </a:ln>
          <a:effectLst>
            <a:outerShdw blurRad="292100" dist="139700" dir="2700000" algn="tl" rotWithShape="0">
              <a:srgbClr val="333333">
                <a:alpha val="65000"/>
              </a:srgbClr>
            </a:outerShdw>
          </a:effectLst>
        </p:spPr>
      </p:pic>
      <p:pic>
        <p:nvPicPr>
          <p:cNvPr id="21507" name="Picture 3" descr="C:\Users\Susan\Dropbox\Camera Uploads\2013-01-24 09.58.09.jpg"/>
          <p:cNvPicPr>
            <a:picLocks noChangeAspect="1" noChangeArrowheads="1"/>
          </p:cNvPicPr>
          <p:nvPr/>
        </p:nvPicPr>
        <p:blipFill>
          <a:blip r:embed="rId3" cstate="print"/>
          <a:srcRect l="15833" t="8889" r="21667" b="20000"/>
          <a:stretch>
            <a:fillRect/>
          </a:stretch>
        </p:blipFill>
        <p:spPr bwMode="auto">
          <a:xfrm>
            <a:off x="5029200" y="1981200"/>
            <a:ext cx="2862263" cy="2442464"/>
          </a:xfrm>
          <a:prstGeom prst="rect">
            <a:avLst/>
          </a:prstGeom>
          <a:ln>
            <a:noFill/>
          </a:ln>
          <a:effectLst>
            <a:outerShdw blurRad="292100" dist="139700" dir="2700000" algn="tl" rotWithShape="0">
              <a:srgbClr val="333333">
                <a:alpha val="65000"/>
              </a:srgbClr>
            </a:outerShdw>
          </a:effectLst>
        </p:spPr>
      </p:pic>
      <p:pic>
        <p:nvPicPr>
          <p:cNvPr id="21508" name="Picture 4" descr="C:\Users\Susan\Dropbox\Camera Uploads\2013-01-24 09.59.45.jpg"/>
          <p:cNvPicPr>
            <a:picLocks noChangeAspect="1" noChangeArrowheads="1"/>
          </p:cNvPicPr>
          <p:nvPr/>
        </p:nvPicPr>
        <p:blipFill>
          <a:blip r:embed="rId4" cstate="print"/>
          <a:srcRect l="16667" t="7778" r="14167" b="13333"/>
          <a:stretch>
            <a:fillRect/>
          </a:stretch>
        </p:blipFill>
        <p:spPr bwMode="auto">
          <a:xfrm>
            <a:off x="228600" y="3276600"/>
            <a:ext cx="2971800" cy="2542142"/>
          </a:xfrm>
          <a:prstGeom prst="rect">
            <a:avLst/>
          </a:prstGeom>
          <a:ln>
            <a:noFill/>
          </a:ln>
          <a:effectLst>
            <a:outerShdw blurRad="292100" dist="139700" dir="2700000" algn="tl" rotWithShape="0">
              <a:srgbClr val="333333">
                <a:alpha val="65000"/>
              </a:srgbClr>
            </a:outerShdw>
          </a:effectLst>
        </p:spPr>
      </p:pic>
      <p:pic>
        <p:nvPicPr>
          <p:cNvPr id="21509" name="Picture 5" descr="C:\Users\Susan\Dropbox\Camera Uploads\2013-01-24 09.58.21.jpg"/>
          <p:cNvPicPr>
            <a:picLocks noChangeAspect="1" noChangeArrowheads="1"/>
          </p:cNvPicPr>
          <p:nvPr/>
        </p:nvPicPr>
        <p:blipFill>
          <a:blip r:embed="rId5" cstate="print"/>
          <a:srcRect l="32500" t="16667" r="22500" b="23333"/>
          <a:stretch>
            <a:fillRect/>
          </a:stretch>
        </p:blipFill>
        <p:spPr bwMode="auto">
          <a:xfrm>
            <a:off x="3352800" y="3657600"/>
            <a:ext cx="2667000" cy="26670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04800" y="5943600"/>
            <a:ext cx="2819400" cy="338554"/>
          </a:xfrm>
          <a:prstGeom prst="rect">
            <a:avLst/>
          </a:prstGeom>
          <a:noFill/>
        </p:spPr>
        <p:txBody>
          <a:bodyPr wrap="square" rtlCol="0">
            <a:spAutoFit/>
          </a:bodyPr>
          <a:lstStyle/>
          <a:p>
            <a:pPr algn="r"/>
            <a:r>
              <a:rPr lang="en-US" sz="1600" i="1" dirty="0" smtClean="0">
                <a:solidFill>
                  <a:schemeClr val="accent6">
                    <a:lumMod val="50000"/>
                  </a:schemeClr>
                </a:solidFill>
              </a:rPr>
              <a:t>They fly like my kite.</a:t>
            </a:r>
            <a:endParaRPr lang="en-US" sz="1600" i="1" dirty="0">
              <a:solidFill>
                <a:schemeClr val="accent6">
                  <a:lumMod val="50000"/>
                </a:schemeClr>
              </a:solidFill>
            </a:endParaRPr>
          </a:p>
        </p:txBody>
      </p:sp>
      <p:sp>
        <p:nvSpPr>
          <p:cNvPr id="7" name="TextBox 6"/>
          <p:cNvSpPr txBox="1"/>
          <p:nvPr/>
        </p:nvSpPr>
        <p:spPr>
          <a:xfrm>
            <a:off x="6096000" y="4495800"/>
            <a:ext cx="2819400" cy="1323439"/>
          </a:xfrm>
          <a:prstGeom prst="rect">
            <a:avLst/>
          </a:prstGeom>
          <a:noFill/>
        </p:spPr>
        <p:txBody>
          <a:bodyPr wrap="square" rtlCol="0">
            <a:spAutoFit/>
          </a:bodyPr>
          <a:lstStyle/>
          <a:p>
            <a:r>
              <a:rPr lang="en-US" sz="1600" i="1" dirty="0" smtClean="0">
                <a:solidFill>
                  <a:schemeClr val="accent6">
                    <a:lumMod val="50000"/>
                  </a:schemeClr>
                </a:solidFill>
              </a:rPr>
              <a:t>I saw one at the zoo.</a:t>
            </a:r>
          </a:p>
          <a:p>
            <a:endParaRPr lang="en-US" sz="1600" i="1" dirty="0" smtClean="0">
              <a:solidFill>
                <a:schemeClr val="accent6">
                  <a:lumMod val="50000"/>
                </a:schemeClr>
              </a:solidFill>
            </a:endParaRPr>
          </a:p>
          <a:p>
            <a:endParaRPr lang="en-US" sz="1600" i="1" dirty="0" smtClean="0">
              <a:solidFill>
                <a:schemeClr val="accent6">
                  <a:lumMod val="50000"/>
                </a:schemeClr>
              </a:solidFill>
            </a:endParaRPr>
          </a:p>
          <a:p>
            <a:endParaRPr lang="en-US" sz="1600" i="1" dirty="0" smtClean="0">
              <a:solidFill>
                <a:schemeClr val="accent6">
                  <a:lumMod val="50000"/>
                </a:schemeClr>
              </a:solidFill>
            </a:endParaRPr>
          </a:p>
          <a:p>
            <a:r>
              <a:rPr lang="en-US" sz="1600" i="1" dirty="0" smtClean="0">
                <a:solidFill>
                  <a:schemeClr val="accent6">
                    <a:lumMod val="50000"/>
                  </a:schemeClr>
                </a:solidFill>
              </a:rPr>
              <a:t>They are American.</a:t>
            </a:r>
            <a:endParaRPr lang="en-US" sz="1600" i="1" dirty="0">
              <a:solidFill>
                <a:schemeClr val="accent6">
                  <a:lumMod val="50000"/>
                </a:schemeClr>
              </a:solidFill>
            </a:endParaRPr>
          </a:p>
        </p:txBody>
      </p:sp>
      <p:sp>
        <p:nvSpPr>
          <p:cNvPr id="8" name="TextBox 7"/>
          <p:cNvSpPr txBox="1"/>
          <p:nvPr/>
        </p:nvSpPr>
        <p:spPr>
          <a:xfrm>
            <a:off x="4876800" y="838200"/>
            <a:ext cx="3276600" cy="1015663"/>
          </a:xfrm>
          <a:prstGeom prst="rect">
            <a:avLst/>
          </a:prstGeom>
          <a:noFill/>
        </p:spPr>
        <p:txBody>
          <a:bodyPr wrap="square" rtlCol="0">
            <a:spAutoFit/>
          </a:bodyPr>
          <a:lstStyle/>
          <a:p>
            <a:r>
              <a:rPr lang="en-US" sz="2000" dirty="0" smtClean="0">
                <a:solidFill>
                  <a:schemeClr val="accent6">
                    <a:lumMod val="50000"/>
                  </a:schemeClr>
                </a:solidFill>
              </a:rPr>
              <a:t>The students drew a picture to show what they knew about bald eagles.</a:t>
            </a:r>
            <a:endParaRPr lang="en-US" sz="2000" dirty="0">
              <a:solidFill>
                <a:schemeClr val="accent6">
                  <a:lumMod val="50000"/>
                </a:schemeClr>
              </a:solidFill>
            </a:endParaRPr>
          </a:p>
        </p:txBody>
      </p:sp>
    </p:spTree>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Melancholy abstract design template">
  <a:themeElements>
    <a:clrScheme name="Office Theme 12">
      <a:dk1>
        <a:srgbClr val="777777"/>
      </a:dk1>
      <a:lt1>
        <a:srgbClr val="969696"/>
      </a:lt1>
      <a:dk2>
        <a:srgbClr val="686B5D"/>
      </a:dk2>
      <a:lt2>
        <a:srgbClr val="4E4E44"/>
      </a:lt2>
      <a:accent1>
        <a:srgbClr val="909082"/>
      </a:accent1>
      <a:accent2>
        <a:srgbClr val="809EA8"/>
      </a:accent2>
      <a:accent3>
        <a:srgbClr val="B9BAB6"/>
      </a:accent3>
      <a:accent4>
        <a:srgbClr val="7F7F7F"/>
      </a:accent4>
      <a:accent5>
        <a:srgbClr val="C6C6C1"/>
      </a:accent5>
      <a:accent6>
        <a:srgbClr val="738F98"/>
      </a:accent6>
      <a:hlink>
        <a:srgbClr val="FFCC66"/>
      </a:hlink>
      <a:folHlink>
        <a:srgbClr val="E9DCB9"/>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2">
        <a:dk1>
          <a:srgbClr val="777777"/>
        </a:dk1>
        <a:lt1>
          <a:srgbClr val="969696"/>
        </a:lt1>
        <a:dk2>
          <a:srgbClr val="686B5D"/>
        </a:dk2>
        <a:lt2>
          <a:srgbClr val="4E4E44"/>
        </a:lt2>
        <a:accent1>
          <a:srgbClr val="909082"/>
        </a:accent1>
        <a:accent2>
          <a:srgbClr val="809EA8"/>
        </a:accent2>
        <a:accent3>
          <a:srgbClr val="B9BAB6"/>
        </a:accent3>
        <a:accent4>
          <a:srgbClr val="7F7F7F"/>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Melancholy abstract design template</Template>
  <TotalTime>192</TotalTime>
  <Words>364</Words>
  <Application>Microsoft Office PowerPoint</Application>
  <PresentationFormat>On-screen Show (4:3)</PresentationFormat>
  <Paragraphs>46</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Melancholy abstract design template</vt:lpstr>
      <vt:lpstr>American Symbols</vt:lpstr>
      <vt:lpstr>Slide 2</vt:lpstr>
      <vt:lpstr>Slide 3</vt:lpstr>
      <vt:lpstr>The Bald Eagle</vt:lpstr>
      <vt:lpstr>Slide 5</vt:lpstr>
      <vt:lpstr>Goal: We can name the Bald Eagle as an American Symbol</vt:lpstr>
      <vt:lpstr>Slide 7</vt:lpstr>
      <vt:lpstr>Slide 8</vt:lpstr>
      <vt:lpstr>Slide 9</vt:lpstr>
      <vt:lpstr>Slide 10</vt:lpstr>
      <vt:lpstr>Slide 11</vt:lpstr>
      <vt:lpstr>Slide 12</vt:lpstr>
      <vt:lpstr>Slide 13</vt:lpstr>
      <vt:lpstr>Slide 14</vt:lpstr>
      <vt:lpstr>Notebook Evolution</vt:lpstr>
      <vt:lpstr>Slide 16</vt:lpstr>
      <vt:lpstr>Slide 17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dc:creator>
  <cp:lastModifiedBy>st</cp:lastModifiedBy>
  <cp:revision>9</cp:revision>
  <cp:lastPrinted>1601-01-01T00:00:00Z</cp:lastPrinted>
  <dcterms:created xsi:type="dcterms:W3CDTF">2012-08-22T23:04:14Z</dcterms:created>
  <dcterms:modified xsi:type="dcterms:W3CDTF">2013-01-31T16:32:40Z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TC010903011033</vt:lpwstr>
  </property>
</Properties>
</file>