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2"/>
  </p:notesMasterIdLst>
  <p:sldIdLst>
    <p:sldId id="380" r:id="rId2"/>
    <p:sldId id="379" r:id="rId3"/>
    <p:sldId id="384" r:id="rId4"/>
    <p:sldId id="338" r:id="rId5"/>
    <p:sldId id="404" r:id="rId6"/>
    <p:sldId id="385" r:id="rId7"/>
    <p:sldId id="387" r:id="rId8"/>
    <p:sldId id="392" r:id="rId9"/>
    <p:sldId id="386" r:id="rId10"/>
    <p:sldId id="393" r:id="rId11"/>
    <p:sldId id="388" r:id="rId12"/>
    <p:sldId id="389" r:id="rId13"/>
    <p:sldId id="358" r:id="rId14"/>
    <p:sldId id="359" r:id="rId15"/>
    <p:sldId id="360" r:id="rId16"/>
    <p:sldId id="391" r:id="rId17"/>
    <p:sldId id="390" r:id="rId18"/>
    <p:sldId id="376" r:id="rId19"/>
    <p:sldId id="373" r:id="rId20"/>
    <p:sldId id="394" r:id="rId21"/>
    <p:sldId id="395" r:id="rId22"/>
    <p:sldId id="397" r:id="rId23"/>
    <p:sldId id="396" r:id="rId24"/>
    <p:sldId id="377" r:id="rId25"/>
    <p:sldId id="375" r:id="rId26"/>
    <p:sldId id="399" r:id="rId27"/>
    <p:sldId id="400" r:id="rId28"/>
    <p:sldId id="401" r:id="rId29"/>
    <p:sldId id="402" r:id="rId30"/>
    <p:sldId id="40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CC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7544" autoAdjust="0"/>
  </p:normalViewPr>
  <p:slideViewPr>
    <p:cSldViewPr>
      <p:cViewPr>
        <p:scale>
          <a:sx n="80" d="100"/>
          <a:sy n="80" d="100"/>
        </p:scale>
        <p:origin x="-22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6D60D-164F-4F9E-8C76-8E22A18E7B9B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A53E-581B-4FA4-B104-74F40EBAE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minute to jot down all of the curriculum plates that you are spinning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the image help me access prior knowledge?</a:t>
            </a:r>
          </a:p>
          <a:p>
            <a:r>
              <a:rPr lang="en-US" dirty="0" smtClean="0"/>
              <a:t>Does the cooperative learning insure that every child gets to participate</a:t>
            </a:r>
            <a:r>
              <a:rPr lang="en-US" baseline="0" dirty="0" smtClean="0"/>
              <a:t> in the learning?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-Students</a:t>
            </a:r>
            <a:r>
              <a:rPr lang="en-US" baseline="0" dirty="0" smtClean="0"/>
              <a:t> have to know A LOT about something before they can use thinking skills</a:t>
            </a:r>
          </a:p>
          <a:p>
            <a:r>
              <a:rPr lang="en-US" dirty="0" smtClean="0"/>
              <a:t>-Approximately</a:t>
            </a:r>
            <a:r>
              <a:rPr lang="en-US" baseline="0" dirty="0" smtClean="0"/>
              <a:t> 80% of what elementary students learn in procedural knowledge.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CA8B2-1472-4F4D-8FDC-73E5F877A79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GANAG provides opportunities for students</a:t>
            </a:r>
            <a:r>
              <a:rPr lang="en-US" baseline="0" dirty="0" smtClean="0">
                <a:ea typeface="ＭＳ Ｐゴシック" pitchFamily="-1" charset="-128"/>
                <a:cs typeface="ＭＳ Ｐゴシック" pitchFamily="-1" charset="-128"/>
              </a:rPr>
              <a:t> to use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 all nine strategies.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13A0E4-D426-C34C-A71B-AF3B0A25A8DE}" type="slidenum">
              <a:rPr lang="en-US" smtClean="0">
                <a:latin typeface="Calibri" pitchFamily="-1" charset="0"/>
                <a:ea typeface="ＭＳ Ｐゴシック" pitchFamily="-1" charset="-128"/>
                <a:cs typeface="ＭＳ Ｐゴシック" pitchFamily="-1" charset="-128"/>
              </a:rPr>
              <a:pPr/>
              <a:t>3</a:t>
            </a:fld>
            <a:endParaRPr lang="en-US" smtClean="0">
              <a:latin typeface="Calibri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2-2-2</a:t>
            </a:r>
          </a:p>
          <a:p>
            <a:r>
              <a:rPr lang="en-US" dirty="0" smtClean="0"/>
              <a:t>By</a:t>
            </a:r>
            <a:r>
              <a:rPr lang="en-US" baseline="0" dirty="0" smtClean="0"/>
              <a:t> asking the students to interact with the goal, they are setting their objective and providing you feedback.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choose to have them score their effort, you will hit #4 </a:t>
            </a:r>
            <a:r>
              <a:rPr lang="en-US" i="1" baseline="0" dirty="0" smtClean="0"/>
              <a:t>Reinforcing effort and providing recognition.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OTAT pg.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4741-8AFA-4C63-8AC1-1F8E5C09AF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takes about 3 minutes to Access</a:t>
            </a:r>
            <a:r>
              <a:rPr lang="en-US" baseline="0" dirty="0" smtClean="0"/>
              <a:t> Student Prior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0A53E-581B-4FA4-B104-74F40EBAEFD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8195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E75C63B2-2114-4AB0-A340-962C5EB66F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D14FE-9D1E-4C28-AD3B-8843A9241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AA816-50FD-4800-A3B8-FC3789335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D6FE4-E0C9-4833-8DFE-4428D190A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9406-E335-4F5D-92A2-65326DDAE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687CC-7F53-49C6-8338-0D2AAD0BF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C7EB2-9A19-4245-855B-329C73455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1132D-7F0D-44B8-B35E-B2F02D583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9C5C0-B355-4ECC-85C7-F61E2978C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1D475-5E08-4334-BCB3-370E2E071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52783-ABEF-489D-BFCF-CB2EB4206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50" name="Group 26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7" name="Rectangle 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1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C8673DE6-4BBF-422D-935C-6245726C6F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ascd.org/publications/books/107005.aspx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ascd.org/publications/books/107005.aspx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hyperlink" Target="http://www.titlewave.com/cover?FLR=10056A1&amp;SID=ce275051d20a0bc4c1903a3745c2cd0b&amp;type=cover" TargetMode="Externa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ascd.org/publications/books/107005.aspx" TargetMode="Externa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ascd.org/publications/books/107005.aspx" TargetMode="Externa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ascd.org/publications/books/107005.aspx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://www.bphope.com/bphopeblog/image.axd?picture=2013%2F8%2FSpinning-Plates-i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777534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457200"/>
            <a:ext cx="7924800" cy="5867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57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Secret Show Scoring Rubric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1536" b="19247"/>
          <a:stretch>
            <a:fillRect/>
          </a:stretch>
        </p:blipFill>
        <p:spPr bwMode="auto">
          <a:xfrm>
            <a:off x="1295400" y="1066800"/>
            <a:ext cx="2070100" cy="191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8652" b="39435"/>
          <a:stretch>
            <a:fillRect/>
          </a:stretch>
        </p:blipFill>
        <p:spPr bwMode="auto">
          <a:xfrm>
            <a:off x="4876800" y="1066800"/>
            <a:ext cx="2531533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2897" t="19615" b="29947"/>
          <a:stretch>
            <a:fillRect/>
          </a:stretch>
        </p:blipFill>
        <p:spPr bwMode="auto">
          <a:xfrm>
            <a:off x="1371600" y="3733800"/>
            <a:ext cx="2186666" cy="1688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15998" t="17526" b="37488"/>
          <a:stretch>
            <a:fillRect/>
          </a:stretch>
        </p:blipFill>
        <p:spPr bwMode="auto">
          <a:xfrm>
            <a:off x="4876800" y="3505200"/>
            <a:ext cx="25606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990600" y="3124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1   = I don’t understand</a:t>
            </a:r>
            <a:endParaRPr lang="en-US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3048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2  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= I can do this with some help</a:t>
            </a:r>
            <a:endParaRPr lang="en-US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5562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3   = I can do this by myself</a:t>
            </a:r>
            <a:endParaRPr lang="en-US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5486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4   = This is so easy, I can teach someone else how to do it!</a:t>
            </a:r>
            <a:endParaRPr lang="en-US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1143000"/>
          </a:xfrm>
        </p:spPr>
        <p:txBody>
          <a:bodyPr/>
          <a:lstStyle/>
          <a:p>
            <a:r>
              <a:rPr lang="en-US" dirty="0" smtClean="0"/>
              <a:t>Scoring- Objectives and Effort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3276600" cy="2154803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38600"/>
            <a:ext cx="3276600" cy="2179343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90800"/>
            <a:ext cx="2895600" cy="1841559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495800"/>
            <a:ext cx="2895600" cy="1937099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ebusiness.ascd.org/serverfiles/productimages/11200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1497902" cy="1926562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/>
              <a:t>Accessing Student Prior Knowledge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13800" dirty="0" smtClean="0">
                <a:solidFill>
                  <a:srgbClr val="002060"/>
                </a:solidFill>
              </a:rPr>
              <a:t>G</a:t>
            </a:r>
            <a:r>
              <a:rPr lang="en-US" sz="13800" dirty="0" smtClean="0">
                <a:solidFill>
                  <a:srgbClr val="FFC000"/>
                </a:solidFill>
              </a:rPr>
              <a:t>A</a:t>
            </a:r>
            <a:r>
              <a:rPr lang="en-US" sz="13800" dirty="0" smtClean="0"/>
              <a:t>NA</a:t>
            </a:r>
            <a:r>
              <a:rPr lang="en-US" sz="13800" dirty="0" smtClean="0">
                <a:solidFill>
                  <a:srgbClr val="002060"/>
                </a:solidFill>
              </a:rPr>
              <a:t>G</a:t>
            </a:r>
            <a:endParaRPr lang="en-US" sz="13800" dirty="0">
              <a:solidFill>
                <a:srgbClr val="002060"/>
              </a:solidFill>
            </a:endParaRPr>
          </a:p>
        </p:txBody>
      </p:sp>
      <p:pic>
        <p:nvPicPr>
          <p:cNvPr id="5" name="Picture 4" descr="588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505200"/>
            <a:ext cx="1524000" cy="193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433-4.jpg">
            <a:hlinkClick r:id="rId5" tooltip="OTT book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152900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cravetheburn.com/wp-content/uploads/2011/11/minute-push-up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667000"/>
            <a:ext cx="5850782" cy="350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914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Three Minutes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990600" y="2209800"/>
          <a:ext cx="4622800" cy="4343400"/>
        </p:xfrm>
        <a:graphic>
          <a:graphicData uri="http://schemas.openxmlformats.org/presentationml/2006/ole">
            <p:oleObj spid="_x0000_s152578" r:id="rId4" imgW="5191850" imgH="4809524" progId="MSPhotoEd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APK= Opportunities for 3 Strategies</a:t>
            </a:r>
            <a:endParaRPr lang="en-US" sz="3600" b="1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5486400" y="45720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5486400" y="49530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486400" y="60960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web_Classroom_Instruction_That_Work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133600"/>
            <a:ext cx="1600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3 simple steps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2590800"/>
            <a:ext cx="601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Use an </a:t>
            </a:r>
            <a:r>
              <a:rPr lang="en-US" b="1" i="1" dirty="0" smtClean="0"/>
              <a:t>image</a:t>
            </a:r>
            <a:r>
              <a:rPr lang="en-US" dirty="0" smtClean="0"/>
              <a:t>, </a:t>
            </a:r>
            <a:r>
              <a:rPr lang="en-US" b="1" i="1" dirty="0" smtClean="0"/>
              <a:t>story</a:t>
            </a:r>
            <a:r>
              <a:rPr lang="en-US" dirty="0" smtClean="0"/>
              <a:t>, </a:t>
            </a:r>
            <a:r>
              <a:rPr lang="en-US" b="1" i="1" dirty="0" smtClean="0"/>
              <a:t>object</a:t>
            </a:r>
            <a:r>
              <a:rPr lang="en-US" dirty="0" smtClean="0"/>
              <a:t> or even </a:t>
            </a:r>
            <a:r>
              <a:rPr lang="en-US" b="1" i="1" dirty="0" smtClean="0"/>
              <a:t>notes</a:t>
            </a:r>
            <a:r>
              <a:rPr lang="en-US" dirty="0" smtClean="0"/>
              <a:t> from the day before.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n-US" dirty="0" smtClean="0"/>
              <a:t>2.   Ask </a:t>
            </a:r>
            <a:r>
              <a:rPr lang="en-US" dirty="0" smtClean="0"/>
              <a:t>students to respond to a </a:t>
            </a:r>
            <a:r>
              <a:rPr lang="en-US" b="1" i="1" dirty="0" smtClean="0"/>
              <a:t>cue</a:t>
            </a:r>
            <a:r>
              <a:rPr lang="en-US" dirty="0" smtClean="0"/>
              <a:t> or </a:t>
            </a:r>
            <a:r>
              <a:rPr lang="en-US" b="1" i="1" dirty="0" smtClean="0"/>
              <a:t>question</a:t>
            </a:r>
            <a:r>
              <a:rPr lang="en-US" dirty="0" smtClean="0"/>
              <a:t>.  If possible, have students write down their response (a word, phrase, numbered list, sketch or pictograph).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n-US" b="1" i="1" dirty="0" smtClean="0"/>
              <a:t>3.  Pair </a:t>
            </a:r>
            <a:r>
              <a:rPr lang="en-US" b="1" i="1" dirty="0" smtClean="0"/>
              <a:t>share </a:t>
            </a:r>
            <a:r>
              <a:rPr lang="en-US" dirty="0" smtClean="0"/>
              <a:t>to help students fire each other’s neurons-  allowing for every student to participate.</a:t>
            </a:r>
            <a:endParaRPr lang="en-US" dirty="0"/>
          </a:p>
        </p:txBody>
      </p:sp>
      <p:sp>
        <p:nvSpPr>
          <p:cNvPr id="181250" name="AutoShape 2" descr="data:image/jpeg;base64,/9j/4AAQSkZJRgABAQAAAQABAAD/2wBDAAkGBwgHBgkIBwgKCgkLDRYPDQwMDRsUFRAWIB0iIiAdHx8kKDQsJCYxJx8fLT0tMTU3Ojo6Iys/RD84QzQ5Ojf/2wBDAQoKCg0MDRoPDxo3JR8lNzc3Nzc3Nzc3Nzc3Nzc3Nzc3Nzc3Nzc3Nzc3Nzc3Nzc3Nzc3Nzc3Nzc3Nzc3Nzc3Nzf/wAARCACMAIwDASIAAhEBAxEB/8QAHAAAAwEBAQEBAQAAAAAAAAAAAAcIBgUBAgME/8QATRAAAQIFAAMJDAYIAwkAAAAAAQIDAAQFBhEHIZQSExcxNkFTdNIUFiJRVVZhcYGSsbI3c5GTodEVMjNSVMHC4iM0lTVCYmNygtPh8P/EABYBAQEBAAAAAAAAAAAAAAAAAAABAv/EABYRAQEBAAAAAAAAAAAAAAAAAAARAf/aAAwDAQACEQMRAD8A39+3oqgKl6VR5Uz9fnTiWlQMhIOfDVr4tR1ZGcHWACRwmdHNbr6O6b1uifU8slXclPcCGmx4tYwfs9p4z7osaTXriuS7prK3lzipKV3R/ZtJCTq9YKfsPjOWaBqgFwNC1r6yX6mSfHMjsx7wL2v01T2gdmGPBALjgXtfpqntA7MHAva/TVPaB2YY8EAuOBe1+mqe0DswcC9r9NU9oHZhjwQC44F7X6ap7QOzBwL2v01T2gdmGPBALjgXtfpqntA7MHAva/TVPaB2YY8EAuOBe1+mqe0DswcC9r9NU9oHZhjwQC44F7X6ap7QOzHyrQ1Q2/Cp9VrMk8NaXGZkZz7sMmCAVLlVurRxNNd8MwquW245vYnQnL8vni3Xj/HPMQcJLPk5piclWpqVdQ6w8gLbcQcpUkjIIj86pT5aq06ZkJ1vfJeZaU04nPGkjB9RhTWFeCbWpk7QKmtbiqbUH5dlSsZ3tKtX45gO5oF5Euk8fdzvwTDIhb6BeRLvX3fgmGRAEEEEAQQQQBBHy44htCluKCUpGVKJwAPHGKGlmyiARV3CDz9xP9iA28EZFGkm11pCkTU4pJGQRTZkgj7uPye0p2ew5vb9SfbXjO5XITAOPHgogNnBHDtu7aHc+/8A6Enu6CxjfElpbak5zg4UAcajrjuQBBHmcQZgPYIIIAiVL38G9K9jODPunHtiq4lO+eWld68780A5NAvIl3r7vwTDIhb6BeRLvX3fgmNndNXFBt2o1VTe+dyMKcSgnAUoDUPacQH901OS0okKmphlhJ4i6sJH4xlbzuielKcybRXSZ6cU7hwTE22EoRg5OtxOTnA44nWtVOcrs+5PVd4zMw4ckr1hPoSOYeiP4N5a6JHuiCw+7ZvC8nq7LM3HK0CXpa91vzzE41ukeCdzj/GVnwsDi543/wCnKR5VkdpR+cSLvLXRI90Qby10SPdECH9pYqlQqdJRSLaVKzDUz/m3kzzCMI/cG6WOPn9GrnhQmzq+QR3JLf6lK/8AkjP7y10SPdEG8tdEj3RAP6g3hUKVRJCnrt7fFSsuhkrFXkwFFIAz+0jC6QZStXZcKamxS2ZZAlkM7hdUlVHKVKOdTn/FC73lroke6IN5a6Nv3RAjd2dIXNbFwytSYlZctpO4mGhUpbDjR4x+04xqI9IEP5NdpBSD+lJEegzKPziRt5a6JHuiDeWuiR7ogRQ2k2t1V6nSstZs7Ll5bpU/MNT7DZbSBqSN2scZP2Awud+0mY/2w9/q8n24X+8tdEj3RBvLXRI90QIqOy62p63ae3XZuVRVg2EPo7raWpahq3WUqIOdR1eONMDkZiNt5a6JHuiG/oRuydcqarcnnVvy6mVOyy3FFSmikjKM86SDn0Y9OoQ64lO+eWld68780VZEp3zy0rvXnfmghyaBeRLvX3fgmOzpb+jut/UfzEcbQLyJd6+78Exp7+pU1XbSqVMkAgzMw2EI3atyM5HGYCWoI3fBFeHQSG1/2x5wRXh0Ehtf9sFYWCN1wRXh0Ehtf9sHBFeH8PIbX/bAYWPCQkEk4A4yY3fBHeH8PIbX/bGv0b6Lpil1Q1S522Fuy5BlGG17tIV++rVxjiA9viwGbs/RJVK02ibrTqqZJq1obCQX1j1HUgevJ9Ahj07RPaEm0EOU9ycVjClzT6lFWOfAwB7AI0Vy3HTbZpq6hVnt7aB3KEJGVuq/dSOc6vzwIUFY01Vl98ij0+UlWBxGZBdWr0nBAHq1wRvKjomtGdaKWpF2SXjCXJV5SSn04OQfaDC1vLRRVqC05OUpw1ORQN0oBOH2xzkpGpQ9Wv0R0KNpqq7L4Fbp8rMsE61SoLa0j0Akg/aIcNvV6n3HTG6hSXw6wvUdWFIVzpUOYiAkwHIBGsHiMew5NI+iybn6uKjazDAExulTTC3N7Slf7ydXPryPHr5zGS4Jry/gpPax+UFYiNpob+kORH/Ie+UR9cE15fwUptY/KNNo30fXJQbwlalVJaXblm23EqKHws5UNWqAdUSnfPLSu9ed+aKsHFEp3zy0rvXnfmghyaBeRLvX3fgmO1pZUpGj2tKQSlQZBBBwR4Qji6BeRLvX3fgmOzpb+jut/Uf1CAmnfHene+9V+ce7470733qvzj5ggr63x3p3vvVfnHm+O9O994r848ggBSphY3DTz5cV4KAHFZKjqA4/HFc0eQapVKlKex+zlmUtJJJOcDGdcSZIvolZ+UmXM72xMNurwM+ClYJ/ARX4gamXSdcLtw3dOK3ajKSTipaVRzAJOFn1lQOvxARlI/srUq7I1upSjyVBxmbdSoH/AKzj7Rg+2P44AjZaJrhdoV3yrO+Yk6isS8wgnVujqbV691gepX2Y2Opass7OXTRpZkFS1zzJwOMALClH2AE+yAqC4aair0Sep7mcPsqQDnBBxqI9IODElNPPLaQovv5KQf2qvzixHFJQhS1HASCSfEIjsLDpU6BgOKKwPECc4/GBj63x3p3/AL1X5xtNDrjp0hSCVOuKSWXiQpZI/V9MYqNnoc+kSn/UvfKICk4lO+eWld68780VZEp3zy0rvXnfmghyaBeRLvX3fgmOzpb+jut/Uf1CONoF5Eu9fd+CY7Olv6O639R/UICaIIIINCCCCA8UApJSeIjBimtGNyIuO05V5ah3ZLAS80nnC0jj9RGCPXEzR3bMumdtKsJnpQF1lY3ExLFWEuo/kocx9Y5zBDI0wWBMzk25cVDYU86pI7slmxlSsDAWkc5xgEDWcDHpTR1EgggpJBB1EEcYI5oqu2LnpNzSYmKVMpc1f4jKtTjR8Sk8Y9fEeaCqWlbtWmDMVKiyEw+eN1bCd2fWeMwEqDWpKU5KlEJSkDJUTzAc5h16HbCmKa6LhrjBamSjEnLuJ8NpJGtahzKI1AcYBOePAYNJtS3qO8H6ZRpGWeAwHW2E7sD0K4xH53VddJtaSVMVOYAcIy1LoILrp8SU/wAzqHPAcnSvcabftKYDS9zOzoMtLDnBUPCV/wBqcn14HPE2ABICRxDVHbu65p666wqoT+EADcMsJVlLKM5wPGfGca/sA4sARs9Dn0iSH1L3yxjI2mhv6RJD6l75YKpKJTvnlpXevO/NFWRKd88tK71535oMnJoF5Eu9fd+CY7WldCnNHtcCBkiX3R9QIJji6BeRLvX3fgmGFNyzM5KvSsy2l1h5tTbiFDIUkjBB9kBH0ewy7j0O1uUnHDQFNTsko5bS46EOoHiOdR9eRHF4Lrz8kJ2lrtQVjoI2PBbefkhO0tdqDgtvPyQnaWu1AY6CNjwW3n5ITtLXag4Lbz8kJ2lrtQGSlZh+TmEzMm+9Lvo/VdZcKFj2iNdJaUrxk2g3+kWZkAYCpmXSpX2jEecFt5+SE7S12oOC28/JCdpa7UAT+lG8Z1st/pNuWB55ZhKFfacxkZh9+afU/NPuvvL/AFnXlla1etRJJjXcFt5+SE7S12oOC28/JCdpa7UBjoI2PBbefkhO0tdqDgtvPyQnaWu1AY6NtoYbUvSHJlI1Il3lK9AwB/OPhrRVebjgQaYy2D/vuTTe5H2En8IbOjbR+3aLTs3NuomKrMI3DjiB4DSM53CM6+PBJ58DxQG6iU755aV3rzvzRVkSnfPLSu9ed+aCHJoF5Eu9fd+CYZELbQUoNW1UpFWp2TqbrTgPHnCf55+yGTAEEEEAQQQQBBBBAEEEEAQQQQBBBBAGIIIIAiU755aV3rzvzRVkTNU6JN3Fclfnqeha2RVH28hOQSFf+xAMOsLmNHF9TFdDTrltVkgTgbG67nfz+vj/AOzulDjCRDMptQk6pKIm6fNMzMusZS4ysKSfaI/SblWJyWdlptlt5h1JS424kKSsHjBBhQ3xZUhaza6jbc9VKYpat0pmVm1Ibz6uPm4swDkgiVO/C50kjviqZHpmVQd+Vz+cFT2hUBVcESp35XP5wVPaFQd+Vz+cFT2hUBVcESp35XP5wVPaFQd+Vz+cFT2hUBVcESp35XP5wVPaFQd+Vz+cFT2hUBVcESp35XP5wVPaFQd+Vz+cFT2hUBVcESp35XP5wVPaFQd+Vz+cFT2hUBVcESp35XP5wVLaFR07fqNbuOfRI1C46yllSgDvM2pJIMA3NIV8N0thVFoK+7LhnAWWGJchSmSofrK5gRnIB9urJjq2Ba6bYtmWkH9y7NqJemXCd1unVa1a+cDUM8+ILRsmhWwjf6bKlU24k7ubfVu3VZ1kbo8Q9AxGmEB//9k="/>
          <p:cNvSpPr>
            <a:spLocks noChangeAspect="1" noChangeArrowheads="1"/>
          </p:cNvSpPr>
          <p:nvPr/>
        </p:nvSpPr>
        <p:spPr bwMode="auto">
          <a:xfrm>
            <a:off x="0" y="-503238"/>
            <a:ext cx="1047750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2" name="AutoShape 4" descr="data:image/jpeg;base64,/9j/4AAQSkZJRgABAQAAAQABAAD/2wBDAAkGBwgHBgkIBwgKCgkLDRYPDQwMDRsUFRAWIB0iIiAdHx8kKDQsJCYxJx8fLT0tMTU3Ojo6Iys/RD84QzQ5Ojf/2wBDAQoKCg0MDRoPDxo3JR8lNzc3Nzc3Nzc3Nzc3Nzc3Nzc3Nzc3Nzc3Nzc3Nzc3Nzc3Nzc3Nzc3Nzc3Nzc3Nzc3Nzf/wAARCACMAIwDASIAAhEBAxEB/8QAHAAAAwEBAQEBAQAAAAAAAAAAAAcIBgUBAgME/8QATRAAAQIFAAMJDAYIAwkAAAAAAQIDAAQFBhEHIZQSExcxNkFTdNIUFiJRVVZhcYGSsbI3c5GTodEVMjNSVMHC4iM0lTVCYmNygtPh8P/EABYBAQEBAAAAAAAAAAAAAAAAAAABAv/EABYRAQEBAAAAAAAAAAAAAAAAAAARAf/aAAwDAQACEQMRAD8A39+3oqgKl6VR5Uz9fnTiWlQMhIOfDVr4tR1ZGcHWACRwmdHNbr6O6b1uifU8slXclPcCGmx4tYwfs9p4z7osaTXriuS7prK3lzipKV3R/ZtJCTq9YKfsPjOWaBqgFwNC1r6yX6mSfHMjsx7wL2v01T2gdmGPBALjgXtfpqntA7MHAva/TVPaB2YY8EAuOBe1+mqe0DswcC9r9NU9oHZhjwQC44F7X6ap7QOzBwL2v01T2gdmGPBALjgXtfpqntA7MHAva/TVPaB2YY8EAuOBe1+mqe0DswcC9r9NU9oHZhjwQC44F7X6ap7QOzHyrQ1Q2/Cp9VrMk8NaXGZkZz7sMmCAVLlVurRxNNd8MwquW245vYnQnL8vni3Xj/HPMQcJLPk5piclWpqVdQ6w8gLbcQcpUkjIIj86pT5aq06ZkJ1vfJeZaU04nPGkjB9RhTWFeCbWpk7QKmtbiqbUH5dlSsZ3tKtX45gO5oF5Euk8fdzvwTDIhb6BeRLvX3fgmGRAEEEEAQQQQBBHy44htCluKCUpGVKJwAPHGKGlmyiARV3CDz9xP9iA28EZFGkm11pCkTU4pJGQRTZkgj7uPye0p2ew5vb9SfbXjO5XITAOPHgogNnBHDtu7aHc+/8A6Enu6CxjfElpbak5zg4UAcajrjuQBBHmcQZgPYIIIAiVL38G9K9jODPunHtiq4lO+eWld68780A5NAvIl3r7vwTDIhb6BeRLvX3fgmNndNXFBt2o1VTe+dyMKcSgnAUoDUPacQH901OS0okKmphlhJ4i6sJH4xlbzuielKcybRXSZ6cU7hwTE22EoRg5OtxOTnA44nWtVOcrs+5PVd4zMw4ckr1hPoSOYeiP4N5a6JHuiCw+7ZvC8nq7LM3HK0CXpa91vzzE41ukeCdzj/GVnwsDi543/wCnKR5VkdpR+cSLvLXRI90Qby10SPdECH9pYqlQqdJRSLaVKzDUz/m3kzzCMI/cG6WOPn9GrnhQmzq+QR3JLf6lK/8AkjP7y10SPdEG8tdEj3RAP6g3hUKVRJCnrt7fFSsuhkrFXkwFFIAz+0jC6QZStXZcKamxS2ZZAlkM7hdUlVHKVKOdTn/FC73lroke6IN5a6Nv3RAjd2dIXNbFwytSYlZctpO4mGhUpbDjR4x+04xqI9IEP5NdpBSD+lJEegzKPziRt5a6JHuiDeWuiR7ogRQ2k2t1V6nSstZs7Ll5bpU/MNT7DZbSBqSN2scZP2Awud+0mY/2w9/q8n24X+8tdEj3RBvLXRI90QIqOy62p63ae3XZuVRVg2EPo7raWpahq3WUqIOdR1eONMDkZiNt5a6JHuiG/oRuydcqarcnnVvy6mVOyy3FFSmikjKM86SDn0Y9OoQ64lO+eWld68780VZEp3zy0rvXnfmghyaBeRLvX3fgmOzpb+jut/UfzEcbQLyJd6+78Exp7+pU1XbSqVMkAgzMw2EI3atyM5HGYCWoI3fBFeHQSG1/2x5wRXh0Ehtf9sFYWCN1wRXh0Ehtf9sHBFeH8PIbX/bAYWPCQkEk4A4yY3fBHeH8PIbX/bGv0b6Lpil1Q1S522Fuy5BlGG17tIV++rVxjiA9viwGbs/RJVK02ibrTqqZJq1obCQX1j1HUgevJ9Ahj07RPaEm0EOU9ycVjClzT6lFWOfAwB7AI0Vy3HTbZpq6hVnt7aB3KEJGVuq/dSOc6vzwIUFY01Vl98ij0+UlWBxGZBdWr0nBAHq1wRvKjomtGdaKWpF2SXjCXJV5SSn04OQfaDC1vLRRVqC05OUpw1ORQN0oBOH2xzkpGpQ9Wv0R0KNpqq7L4Fbp8rMsE61SoLa0j0Akg/aIcNvV6n3HTG6hSXw6wvUdWFIVzpUOYiAkwHIBGsHiMew5NI+iybn6uKjazDAExulTTC3N7Slf7ydXPryPHr5zGS4Jry/gpPax+UFYiNpob+kORH/Ie+UR9cE15fwUptY/KNNo30fXJQbwlalVJaXblm23EqKHws5UNWqAdUSnfPLSu9ed+aKsHFEp3zy0rvXnfmghyaBeRLvX3fgmO1pZUpGj2tKQSlQZBBBwR4Qji6BeRLvX3fgmOzpb+jut/Uf1CAmnfHene+9V+ce7470733qvzj5ggr63x3p3vvVfnHm+O9O994r848ggBSphY3DTz5cV4KAHFZKjqA4/HFc0eQapVKlKex+zlmUtJJJOcDGdcSZIvolZ+UmXM72xMNurwM+ClYJ/ARX4gamXSdcLtw3dOK3ajKSTipaVRzAJOFn1lQOvxARlI/srUq7I1upSjyVBxmbdSoH/AKzj7Rg+2P44AjZaJrhdoV3yrO+Yk6isS8wgnVujqbV691gepX2Y2Opass7OXTRpZkFS1zzJwOMALClH2AE+yAqC4aair0Sep7mcPsqQDnBBxqI9IODElNPPLaQovv5KQf2qvzixHFJQhS1HASCSfEIjsLDpU6BgOKKwPECc4/GBj63x3p3/AL1X5xtNDrjp0hSCVOuKSWXiQpZI/V9MYqNnoc+kSn/UvfKICk4lO+eWld68780VZEp3zy0rvXnfmghyaBeRLvX3fgmOzpb+jut/Uf1CONoF5Eu9fd+CY7Olv6O639R/UICaIIIINCCCCA8UApJSeIjBimtGNyIuO05V5ah3ZLAS80nnC0jj9RGCPXEzR3bMumdtKsJnpQF1lY3ExLFWEuo/kocx9Y5zBDI0wWBMzk25cVDYU86pI7slmxlSsDAWkc5xgEDWcDHpTR1EgggpJBB1EEcYI5oqu2LnpNzSYmKVMpc1f4jKtTjR8Sk8Y9fEeaCqWlbtWmDMVKiyEw+eN1bCd2fWeMwEqDWpKU5KlEJSkDJUTzAc5h16HbCmKa6LhrjBamSjEnLuJ8NpJGtahzKI1AcYBOePAYNJtS3qO8H6ZRpGWeAwHW2E7sD0K4xH53VddJtaSVMVOYAcIy1LoILrp8SU/wAzqHPAcnSvcabftKYDS9zOzoMtLDnBUPCV/wBqcn14HPE2ABICRxDVHbu65p666wqoT+EADcMsJVlLKM5wPGfGca/sA4sARs9Dn0iSH1L3yxjI2mhv6RJD6l75YKpKJTvnlpXevO/NFWRKd88tK71535oMnJoF5Eu9fd+CY7WldCnNHtcCBkiX3R9QIJji6BeRLvX3fgmGFNyzM5KvSsy2l1h5tTbiFDIUkjBB9kBH0ewy7j0O1uUnHDQFNTsko5bS46EOoHiOdR9eRHF4Lrz8kJ2lrtQVjoI2PBbefkhO0tdqDgtvPyQnaWu1AY6CNjwW3n5ITtLXag4Lbz8kJ2lrtQGSlZh+TmEzMm+9Lvo/VdZcKFj2iNdJaUrxk2g3+kWZkAYCpmXSpX2jEecFt5+SE7S12oOC28/JCdpa7UAT+lG8Z1st/pNuWB55ZhKFfacxkZh9+afU/NPuvvL/AFnXlla1etRJJjXcFt5+SE7S12oOC28/JCdpa7UBjoI2PBbefkhO0tdqDgtvPyQnaWu1AY6NtoYbUvSHJlI1Il3lK9AwB/OPhrRVebjgQaYy2D/vuTTe5H2En8IbOjbR+3aLTs3NuomKrMI3DjiB4DSM53CM6+PBJ58DxQG6iU755aV3rzvzRVkSnfPLSu9ed+aCHJoF5Eu9fd+CYZELbQUoNW1UpFWp2TqbrTgPHnCf55+yGTAEEEEAQQQQBBBBAEEEEAQQQQBBBBAGIIIIAiU755aV3rzvzRVkTNU6JN3Fclfnqeha2RVH28hOQSFf+xAMOsLmNHF9TFdDTrltVkgTgbG67nfz+vj/AOzulDjCRDMptQk6pKIm6fNMzMusZS4ysKSfaI/SblWJyWdlptlt5h1JS424kKSsHjBBhQ3xZUhaza6jbc9VKYpat0pmVm1Ibz6uPm4swDkgiVO/C50kjviqZHpmVQd+Vz+cFT2hUBVcESp35XP5wVPaFQd+Vz+cFT2hUBVcESp35XP5wVPaFQd+Vz+cFT2hUBVcESp35XP5wVPaFQd+Vz+cFT2hUBVcESp35XP5wVPaFQd+Vz+cFT2hUBVcESp35XP5wVPaFQd+Vz+cFT2hUBVcESp35XP5wVLaFR07fqNbuOfRI1C46yllSgDvM2pJIMA3NIV8N0thVFoK+7LhnAWWGJchSmSofrK5gRnIB9urJjq2Ba6bYtmWkH9y7NqJemXCd1unVa1a+cDUM8+ILRsmhWwjf6bKlU24k7ubfVu3VZ1kbo8Q9AxGmEB//9k="/>
          <p:cNvSpPr>
            <a:spLocks noChangeAspect="1" noChangeArrowheads="1"/>
          </p:cNvSpPr>
          <p:nvPr/>
        </p:nvSpPr>
        <p:spPr bwMode="auto">
          <a:xfrm>
            <a:off x="0" y="-503238"/>
            <a:ext cx="1047750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1254" name="Picture 6" descr="http://www.easyvectors.com/assets/images/vectors/afbig/camera-pictogram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8400"/>
            <a:ext cx="1154940" cy="942975"/>
          </a:xfrm>
          <a:prstGeom prst="rect">
            <a:avLst/>
          </a:prstGeom>
          <a:noFill/>
        </p:spPr>
      </p:pic>
      <p:pic>
        <p:nvPicPr>
          <p:cNvPr id="181258" name="Picture 10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953000"/>
            <a:ext cx="1642022" cy="944891"/>
          </a:xfrm>
          <a:prstGeom prst="rect">
            <a:avLst/>
          </a:prstGeom>
          <a:noFill/>
        </p:spPr>
      </p:pic>
      <p:pic>
        <p:nvPicPr>
          <p:cNvPr id="181260" name="Picture 12" descr="http://www.jailbreakmatrix.com/wp-content/uploads/2012/03/question-ma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6576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san\Dropbox\Camera Uploads\2013-01-24 10.30.43.jpg"/>
          <p:cNvPicPr>
            <a:picLocks noChangeAspect="1" noChangeArrowheads="1"/>
          </p:cNvPicPr>
          <p:nvPr/>
        </p:nvPicPr>
        <p:blipFill>
          <a:blip r:embed="rId2" cstate="print"/>
          <a:srcRect l="13333" t="7778" r="7500" b="3333"/>
          <a:stretch>
            <a:fillRect/>
          </a:stretch>
        </p:blipFill>
        <p:spPr bwMode="auto">
          <a:xfrm>
            <a:off x="5334000" y="381000"/>
            <a:ext cx="3462338" cy="291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4724400" cy="107721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View Images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Question</a:t>
            </a:r>
            <a:r>
              <a:rPr lang="en-US" dirty="0" smtClean="0"/>
              <a:t>-</a:t>
            </a:r>
            <a:r>
              <a:rPr lang="en-US" sz="2800" dirty="0" smtClean="0"/>
              <a:t> </a:t>
            </a:r>
            <a:r>
              <a:rPr lang="en-US" sz="1200" dirty="0" smtClean="0"/>
              <a:t>What do you know about this animal?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Pair Share &amp; Record in Notebook</a:t>
            </a:r>
          </a:p>
        </p:txBody>
      </p:sp>
      <p:pic>
        <p:nvPicPr>
          <p:cNvPr id="7" name="Picture 3" descr="C:\Users\Susan\Dropbox\Camera Uploads\2013-01-24 09.54.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3454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Susan\Dropbox\Camera Uploads\2013-01-24 09.59.45.jpg"/>
          <p:cNvPicPr>
            <a:picLocks noChangeAspect="1" noChangeArrowheads="1"/>
          </p:cNvPicPr>
          <p:nvPr/>
        </p:nvPicPr>
        <p:blipFill>
          <a:blip r:embed="rId4" cstate="print"/>
          <a:srcRect l="16667" t="7778" r="14167" b="13333"/>
          <a:stretch>
            <a:fillRect/>
          </a:stretch>
        </p:blipFill>
        <p:spPr bwMode="auto">
          <a:xfrm>
            <a:off x="4038600" y="3581400"/>
            <a:ext cx="1991932" cy="170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Users\Susan\Dropbox\Camera Uploads\2013-01-24 09.58.21.jpg"/>
          <p:cNvPicPr>
            <a:picLocks noChangeAspect="1" noChangeArrowheads="1"/>
          </p:cNvPicPr>
          <p:nvPr/>
        </p:nvPicPr>
        <p:blipFill>
          <a:blip r:embed="rId5" cstate="print"/>
          <a:srcRect l="32500" t="16667" r="22500" b="23333"/>
          <a:stretch>
            <a:fillRect/>
          </a:stretch>
        </p:blipFill>
        <p:spPr bwMode="auto">
          <a:xfrm>
            <a:off x="6400800" y="35814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038600" y="5562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They fly like my kite.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60960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They are American.</a:t>
            </a:r>
            <a:endParaRPr lang="en-US" sz="1400" dirty="0"/>
          </a:p>
        </p:txBody>
      </p:sp>
      <p:pic>
        <p:nvPicPr>
          <p:cNvPr id="6" name="Picture 2" descr="C:\Users\Susan\Dropbox\Camera Uploads\2013-01-24 09.54.36.jpg"/>
          <p:cNvPicPr>
            <a:picLocks noChangeAspect="1" noChangeArrowheads="1"/>
          </p:cNvPicPr>
          <p:nvPr/>
        </p:nvPicPr>
        <p:blipFill>
          <a:blip r:embed="rId6" cstate="print"/>
          <a:srcRect l="5233" t="9302" r="9302" b="4651"/>
          <a:stretch>
            <a:fillRect/>
          </a:stretch>
        </p:blipFill>
        <p:spPr bwMode="auto">
          <a:xfrm>
            <a:off x="457200" y="1981200"/>
            <a:ext cx="2926492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838200"/>
            <a:ext cx="5410200" cy="107721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View Book Cover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Question</a:t>
            </a:r>
            <a:r>
              <a:rPr lang="en-US" dirty="0" smtClean="0"/>
              <a:t>-</a:t>
            </a:r>
            <a:r>
              <a:rPr lang="en-US" sz="2800" dirty="0" smtClean="0"/>
              <a:t> </a:t>
            </a:r>
            <a:r>
              <a:rPr lang="en-US" sz="1200" dirty="0" smtClean="0"/>
              <a:t>What happened in our story yesterday?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Record in Notebook then Pair Share</a:t>
            </a:r>
          </a:p>
        </p:txBody>
      </p:sp>
      <p:pic>
        <p:nvPicPr>
          <p:cNvPr id="214020" name="Picture 4" descr="http://cache1.bdcdn.net/assets/images/book/large/9780/1403/9780140301502.jpg"/>
          <p:cNvPicPr>
            <a:picLocks noChangeAspect="1" noChangeArrowheads="1"/>
          </p:cNvPicPr>
          <p:nvPr/>
        </p:nvPicPr>
        <p:blipFill>
          <a:blip r:embed="rId2" cstate="print"/>
          <a:srcRect l="16000" r="16000" b="5116"/>
          <a:stretch>
            <a:fillRect/>
          </a:stretch>
        </p:blipFill>
        <p:spPr bwMode="auto">
          <a:xfrm>
            <a:off x="381000" y="457200"/>
            <a:ext cx="1828800" cy="2743200"/>
          </a:xfrm>
          <a:prstGeom prst="rect">
            <a:avLst/>
          </a:prstGeom>
          <a:noFill/>
        </p:spPr>
      </p:pic>
      <p:pic>
        <p:nvPicPr>
          <p:cNvPr id="8" name="Picture 7" descr="Moomintroll_notebook.jpg"/>
          <p:cNvPicPr>
            <a:picLocks noChangeAspect="1"/>
          </p:cNvPicPr>
          <p:nvPr/>
        </p:nvPicPr>
        <p:blipFill>
          <a:blip r:embed="rId3" cstate="print"/>
          <a:srcRect t="2867" b="6810"/>
          <a:stretch>
            <a:fillRect/>
          </a:stretch>
        </p:blipFill>
        <p:spPr>
          <a:xfrm>
            <a:off x="2362200" y="2286000"/>
            <a:ext cx="6324600" cy="428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ebusiness.ascd.org/serverfiles/productimages/11200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1497902" cy="1926562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/>
              <a:t>New Information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13800" dirty="0" smtClean="0">
                <a:solidFill>
                  <a:srgbClr val="002060"/>
                </a:solidFill>
              </a:rPr>
              <a:t>G</a:t>
            </a:r>
            <a:r>
              <a:rPr lang="en-US" sz="13800" dirty="0" smtClean="0"/>
              <a:t>A</a:t>
            </a:r>
            <a:r>
              <a:rPr lang="en-US" sz="13800" dirty="0" smtClean="0">
                <a:solidFill>
                  <a:srgbClr val="FFC000"/>
                </a:solidFill>
              </a:rPr>
              <a:t>N</a:t>
            </a:r>
            <a:r>
              <a:rPr lang="en-US" sz="13800" dirty="0" smtClean="0"/>
              <a:t>A</a:t>
            </a:r>
            <a:r>
              <a:rPr lang="en-US" sz="13800" dirty="0" smtClean="0">
                <a:solidFill>
                  <a:srgbClr val="002060"/>
                </a:solidFill>
              </a:rPr>
              <a:t>G</a:t>
            </a:r>
            <a:endParaRPr lang="en-US" sz="13800" dirty="0">
              <a:solidFill>
                <a:srgbClr val="002060"/>
              </a:solidFill>
            </a:endParaRPr>
          </a:p>
        </p:txBody>
      </p:sp>
      <p:pic>
        <p:nvPicPr>
          <p:cNvPr id="5" name="Picture 4" descr="588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505200"/>
            <a:ext cx="1524000" cy="193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433-4.jpg">
            <a:hlinkClick r:id="rId5" tooltip="OTT book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152900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990600" y="2209800"/>
          <a:ext cx="4622800" cy="4343400"/>
        </p:xfrm>
        <a:graphic>
          <a:graphicData uri="http://schemas.openxmlformats.org/presentationml/2006/ole">
            <p:oleObj spid="_x0000_s153602" r:id="rId4" imgW="5191850" imgH="4809524" progId="MSPhotoEd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N= Opportunities for 2 Strategies</a:t>
            </a:r>
            <a:endParaRPr lang="en-US" sz="3600" b="1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5486400" y="35814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486400" y="43434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web_Classroom_Instruction_That_Work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828800"/>
            <a:ext cx="1143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43600" y="5105400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Chapter 11</a:t>
            </a:r>
          </a:p>
          <a:p>
            <a:r>
              <a:rPr lang="en-US" dirty="0" smtClean="0"/>
              <a:t>Teaching Specific Types of Knowledge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My Pictures\MP Navigator EX\2013_01_09\IMG.jpg"/>
          <p:cNvPicPr/>
          <p:nvPr/>
        </p:nvPicPr>
        <p:blipFill>
          <a:blip r:embed="rId2" cstate="print"/>
          <a:srcRect t="3551" r="4489" b="4728"/>
          <a:stretch>
            <a:fillRect/>
          </a:stretch>
        </p:blipFill>
        <p:spPr bwMode="auto">
          <a:xfrm rot="5400000">
            <a:off x="5715000" y="2590800"/>
            <a:ext cx="2667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29200" y="228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it Looks Like</a:t>
            </a:r>
            <a:endParaRPr lang="en-US" sz="2800" b="1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1330656"/>
            <a:ext cx="5715000" cy="4145564"/>
            <a:chOff x="0" y="1330656"/>
            <a:chExt cx="5715000" cy="4145564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1330656"/>
              <a:ext cx="5715000" cy="3393744"/>
              <a:chOff x="0" y="1330656"/>
              <a:chExt cx="5715000" cy="3393744"/>
            </a:xfrm>
          </p:grpSpPr>
          <p:pic>
            <p:nvPicPr>
              <p:cNvPr id="24582" name="Picture 6" descr="http://frpic.com/vectors/airplane-clipart/airplane-clipart-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2209800"/>
                <a:ext cx="5715000" cy="251460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46712" y="1330656"/>
                <a:ext cx="4343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The Big Four</a:t>
                </a:r>
              </a:p>
              <a:p>
                <a:pPr algn="ctr"/>
                <a:r>
                  <a:rPr lang="en-US" sz="6000" b="1" dirty="0" smtClean="0"/>
                  <a:t>GANAG</a:t>
                </a:r>
              </a:p>
              <a:p>
                <a:pPr algn="ctr"/>
                <a:r>
                  <a:rPr lang="en-US" b="1" dirty="0" smtClean="0"/>
                  <a:t>High Yield Strategies</a:t>
                </a:r>
                <a:endParaRPr lang="en-US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09600" y="49530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How We Get There</a:t>
              </a:r>
              <a:endParaRPr lang="en-US" sz="28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81600" y="1066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Teacher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Evaluation Instrument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350143" cy="5257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304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process different types of knowledge in different parts of our brain…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738330" cy="460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l_fi" descr="http://www.painbreakthrough.com/wp-content/uploads/traumatic-brain-injury-ph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9624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83" rev="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san\Dropbox\Camera Uploads\2013-01-24 10.30.43.jpg"/>
          <p:cNvPicPr>
            <a:picLocks noChangeAspect="1" noChangeArrowheads="1"/>
          </p:cNvPicPr>
          <p:nvPr/>
        </p:nvPicPr>
        <p:blipFill>
          <a:blip r:embed="rId2" cstate="print"/>
          <a:srcRect l="13333" t="7778" r="7500" b="3333"/>
          <a:stretch>
            <a:fillRect/>
          </a:stretch>
        </p:blipFill>
        <p:spPr bwMode="auto">
          <a:xfrm>
            <a:off x="3943350" y="2057400"/>
            <a:ext cx="4972050" cy="4186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457200"/>
            <a:ext cx="6553200" cy="73866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/>
              <a:t>Declarative Goal- “Understanding”</a:t>
            </a:r>
          </a:p>
          <a:p>
            <a:pPr marL="971550" lvl="1" indent="-514350"/>
            <a:r>
              <a:rPr lang="en-US" dirty="0" smtClean="0"/>
              <a:t>New Information- Read &amp; take notes (gather &amp; organize)</a:t>
            </a:r>
          </a:p>
        </p:txBody>
      </p:sp>
      <p:pic>
        <p:nvPicPr>
          <p:cNvPr id="8" name="Picture 3" descr="C:\Users\Susan\Dropbox\Camera Uploads\2013-01-24 10.04.30.jpg"/>
          <p:cNvPicPr>
            <a:picLocks noChangeAspect="1" noChangeArrowheads="1"/>
          </p:cNvPicPr>
          <p:nvPr/>
        </p:nvPicPr>
        <p:blipFill>
          <a:blip r:embed="rId3" cstate="print"/>
          <a:srcRect l="40000" t="17778" r="22500" b="27778"/>
          <a:stretch>
            <a:fillRect/>
          </a:stretch>
        </p:blipFill>
        <p:spPr bwMode="auto">
          <a:xfrm>
            <a:off x="228600" y="1447800"/>
            <a:ext cx="314908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Users\Susan\Dropbox\Camera Uploads\2013-01-24 10.03.30.jpg"/>
          <p:cNvPicPr>
            <a:picLocks noChangeAspect="1" noChangeArrowheads="1"/>
          </p:cNvPicPr>
          <p:nvPr/>
        </p:nvPicPr>
        <p:blipFill>
          <a:blip r:embed="rId4" cstate="print"/>
          <a:srcRect l="32222" t="26667" r="18889" b="33333"/>
          <a:stretch>
            <a:fillRect/>
          </a:stretch>
        </p:blipFill>
        <p:spPr bwMode="auto">
          <a:xfrm>
            <a:off x="1600200" y="4267200"/>
            <a:ext cx="2095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over_image">
            <a:hlinkClick r:id="rId5" tgtFrame="tw_cover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048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05200" y="1447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 know about bald eagles.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81000"/>
            <a:ext cx="6629400" cy="1292662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/>
              <a:t>Procedural Goal- Retelling</a:t>
            </a:r>
          </a:p>
          <a:p>
            <a:pPr marL="971550" lvl="1" indent="-514350"/>
            <a:r>
              <a:rPr lang="en-US" dirty="0" smtClean="0"/>
              <a:t>New Information-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/>
              <a:t>Review sequencing ideas in a story (steps)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/>
              <a:t>Listen to a new chapter &amp; take notes </a:t>
            </a:r>
          </a:p>
        </p:txBody>
      </p:sp>
      <p:pic>
        <p:nvPicPr>
          <p:cNvPr id="5" name="Picture 4" descr="Moomintroll_notebook.jpg"/>
          <p:cNvPicPr>
            <a:picLocks noChangeAspect="1"/>
          </p:cNvPicPr>
          <p:nvPr/>
        </p:nvPicPr>
        <p:blipFill>
          <a:blip r:embed="rId2" cstate="print"/>
          <a:srcRect t="3556" b="5778"/>
          <a:stretch>
            <a:fillRect/>
          </a:stretch>
        </p:blipFill>
        <p:spPr>
          <a:xfrm>
            <a:off x="838200" y="1828800"/>
            <a:ext cx="7010400" cy="476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ebusiness.ascd.org/serverfiles/productimages/11200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1497902" cy="1926562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/>
              <a:t>Application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13800" dirty="0" smtClean="0">
                <a:solidFill>
                  <a:srgbClr val="002060"/>
                </a:solidFill>
              </a:rPr>
              <a:t>G</a:t>
            </a:r>
            <a:r>
              <a:rPr lang="en-US" sz="13800" dirty="0" smtClean="0"/>
              <a:t>AN</a:t>
            </a:r>
            <a:r>
              <a:rPr lang="en-US" sz="13800" dirty="0" smtClean="0">
                <a:solidFill>
                  <a:srgbClr val="FFC000"/>
                </a:solidFill>
              </a:rPr>
              <a:t>A</a:t>
            </a:r>
            <a:r>
              <a:rPr lang="en-US" sz="13800" dirty="0" smtClean="0">
                <a:solidFill>
                  <a:srgbClr val="002060"/>
                </a:solidFill>
              </a:rPr>
              <a:t>G</a:t>
            </a:r>
            <a:endParaRPr lang="en-US" sz="13800" dirty="0">
              <a:solidFill>
                <a:srgbClr val="002060"/>
              </a:solidFill>
            </a:endParaRPr>
          </a:p>
        </p:txBody>
      </p:sp>
      <p:pic>
        <p:nvPicPr>
          <p:cNvPr id="5" name="Picture 4" descr="588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505200"/>
            <a:ext cx="1524000" cy="193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433-4.jpg">
            <a:hlinkClick r:id="rId5" tooltip="OTT book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152900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990600" y="2209800"/>
          <a:ext cx="4622800" cy="4343400"/>
        </p:xfrm>
        <a:graphic>
          <a:graphicData uri="http://schemas.openxmlformats.org/presentationml/2006/ole">
            <p:oleObj spid="_x0000_s154626" r:id="rId4" imgW="5191850" imgH="4809524" progId="MSPhotoEd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A= Opportunities for 4 Strategies</a:t>
            </a:r>
            <a:endParaRPr lang="en-US" sz="3600" b="1" dirty="0"/>
          </a:p>
        </p:txBody>
      </p:sp>
      <p:pic>
        <p:nvPicPr>
          <p:cNvPr id="9" name="Picture 8" descr="web_Classroom_Instruction_That_Work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828800"/>
            <a:ext cx="1143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3"/>
          <p:cNvGrpSpPr/>
          <p:nvPr/>
        </p:nvGrpSpPr>
        <p:grpSpPr>
          <a:xfrm>
            <a:off x="5486400" y="3124200"/>
            <a:ext cx="2971800" cy="609600"/>
            <a:chOff x="5486400" y="3124200"/>
            <a:chExt cx="2971800" cy="609600"/>
          </a:xfrm>
        </p:grpSpPr>
        <p:sp>
          <p:nvSpPr>
            <p:cNvPr id="12" name="Left Arrow 11"/>
            <p:cNvSpPr/>
            <p:nvPr/>
          </p:nvSpPr>
          <p:spPr bwMode="auto">
            <a:xfrm>
              <a:off x="5486400" y="3124200"/>
              <a:ext cx="2971800" cy="6096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59776" y="3284561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DECLARATIVE</a:t>
              </a:r>
              <a:endParaRPr lang="en-US" sz="1400" b="1" dirty="0"/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5562600" y="6019800"/>
            <a:ext cx="2971800" cy="609600"/>
            <a:chOff x="5486400" y="3124200"/>
            <a:chExt cx="2971800" cy="609600"/>
          </a:xfrm>
        </p:grpSpPr>
        <p:sp>
          <p:nvSpPr>
            <p:cNvPr id="16" name="Left Arrow 15"/>
            <p:cNvSpPr/>
            <p:nvPr/>
          </p:nvSpPr>
          <p:spPr bwMode="auto">
            <a:xfrm>
              <a:off x="5486400" y="3124200"/>
              <a:ext cx="2971800" cy="6096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9776" y="3284561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DECLARATIVE</a:t>
              </a:r>
              <a:endParaRPr lang="en-US" sz="1400" b="1" dirty="0"/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5562600" y="5562600"/>
            <a:ext cx="2971800" cy="609600"/>
            <a:chOff x="5486400" y="3124200"/>
            <a:chExt cx="2971800" cy="609600"/>
          </a:xfrm>
        </p:grpSpPr>
        <p:sp>
          <p:nvSpPr>
            <p:cNvPr id="19" name="Left Arrow 18"/>
            <p:cNvSpPr/>
            <p:nvPr/>
          </p:nvSpPr>
          <p:spPr bwMode="auto">
            <a:xfrm>
              <a:off x="5486400" y="3124200"/>
              <a:ext cx="2971800" cy="6096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59776" y="3284561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DECLARATIVE</a:t>
              </a:r>
              <a:endParaRPr lang="en-US" sz="1400" b="1" dirty="0"/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5562600" y="4191000"/>
            <a:ext cx="2971800" cy="609600"/>
            <a:chOff x="5486400" y="3124200"/>
            <a:chExt cx="2971800" cy="609600"/>
          </a:xfrm>
        </p:grpSpPr>
        <p:sp>
          <p:nvSpPr>
            <p:cNvPr id="22" name="Left Arrow 21"/>
            <p:cNvSpPr/>
            <p:nvPr/>
          </p:nvSpPr>
          <p:spPr bwMode="auto">
            <a:xfrm>
              <a:off x="5486400" y="3124200"/>
              <a:ext cx="2971800" cy="6096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59776" y="3284561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PROCEDURAL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Susan\Dropbox\Camera Uploads\2013-01-24 10.25.56.jpg"/>
          <p:cNvPicPr>
            <a:picLocks noChangeAspect="1" noChangeArrowheads="1"/>
          </p:cNvPicPr>
          <p:nvPr/>
        </p:nvPicPr>
        <p:blipFill>
          <a:blip r:embed="rId3" cstate="print"/>
          <a:srcRect l="20370" t="47778" r="30741" b="18889"/>
          <a:stretch>
            <a:fillRect/>
          </a:stretch>
        </p:blipFill>
        <p:spPr bwMode="auto">
          <a:xfrm>
            <a:off x="2590800" y="304800"/>
            <a:ext cx="2514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57600" y="47244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“What have you learned about bald eagles?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4578" name="Picture 2" descr="C:\Users\Susan\Dropbox\Camera Uploads\2013-01-24 10.25.31.jpg"/>
          <p:cNvPicPr>
            <a:picLocks noChangeAspect="1" noChangeArrowheads="1"/>
          </p:cNvPicPr>
          <p:nvPr/>
        </p:nvPicPr>
        <p:blipFill>
          <a:blip r:embed="rId4" cstate="print"/>
          <a:srcRect l="26296" t="17778" r="17407" b="11111"/>
          <a:stretch>
            <a:fillRect/>
          </a:stretch>
        </p:blipFill>
        <p:spPr bwMode="auto">
          <a:xfrm>
            <a:off x="228600" y="1143000"/>
            <a:ext cx="2895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C:\Users\Susan\Dropbox\Camera Uploads\2013-01-24 10.30.43.jpg"/>
          <p:cNvPicPr>
            <a:picLocks noChangeAspect="1" noChangeArrowheads="1"/>
          </p:cNvPicPr>
          <p:nvPr/>
        </p:nvPicPr>
        <p:blipFill>
          <a:blip r:embed="rId5" cstate="print"/>
          <a:srcRect l="15441" t="5882" r="12684"/>
          <a:stretch>
            <a:fillRect/>
          </a:stretch>
        </p:blipFill>
        <p:spPr bwMode="auto">
          <a:xfrm>
            <a:off x="5334000" y="914400"/>
            <a:ext cx="3505200" cy="344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685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</a:rPr>
              <a:t>They are on statues.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743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002060"/>
                </a:solidFill>
              </a:rPr>
              <a:t>Bald Eagles</a:t>
            </a:r>
          </a:p>
          <a:p>
            <a:pPr algn="r"/>
            <a:r>
              <a:rPr lang="en-US" sz="1600" b="1" i="1" dirty="0" smtClean="0">
                <a:solidFill>
                  <a:srgbClr val="002060"/>
                </a:solidFill>
              </a:rPr>
              <a:t> eat fish.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172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</a:rPr>
              <a:t>Bald Eagles are on money.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81000"/>
            <a:ext cx="6629400" cy="46166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/>
              <a:t>Practice Sequencing Events &amp; Retelling</a:t>
            </a:r>
          </a:p>
        </p:txBody>
      </p:sp>
      <p:pic>
        <p:nvPicPr>
          <p:cNvPr id="5" name="Picture 4" descr="Moomintroll_notebook.jpg"/>
          <p:cNvPicPr>
            <a:picLocks noChangeAspect="1"/>
          </p:cNvPicPr>
          <p:nvPr/>
        </p:nvPicPr>
        <p:blipFill>
          <a:blip r:embed="rId2" cstate="print"/>
          <a:srcRect t="3556" b="5778"/>
          <a:stretch>
            <a:fillRect/>
          </a:stretch>
        </p:blipFill>
        <p:spPr>
          <a:xfrm>
            <a:off x="381000" y="990600"/>
            <a:ext cx="5329518" cy="362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Notebook_moomintroll_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905000"/>
            <a:ext cx="49784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harin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4267200"/>
            <a:ext cx="29718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haring_noteb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0480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ebusiness.ascd.org/serverfiles/productimages/11200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1497902" cy="1926562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/>
              <a:t>The Final G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13800" dirty="0" smtClean="0">
                <a:solidFill>
                  <a:srgbClr val="002060"/>
                </a:solidFill>
              </a:rPr>
              <a:t>GA</a:t>
            </a:r>
            <a:r>
              <a:rPr lang="en-US" sz="13800" dirty="0" smtClean="0"/>
              <a:t>NA</a:t>
            </a:r>
            <a:r>
              <a:rPr lang="en-US" sz="13800" dirty="0" smtClean="0">
                <a:solidFill>
                  <a:srgbClr val="FFC000"/>
                </a:solidFill>
              </a:rPr>
              <a:t>G</a:t>
            </a:r>
            <a:endParaRPr lang="en-US" sz="13800" dirty="0">
              <a:solidFill>
                <a:srgbClr val="FFC000"/>
              </a:solidFill>
            </a:endParaRPr>
          </a:p>
        </p:txBody>
      </p:sp>
      <p:pic>
        <p:nvPicPr>
          <p:cNvPr id="5" name="Picture 4" descr="588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505200"/>
            <a:ext cx="1524000" cy="193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433-4.jpg">
            <a:hlinkClick r:id="rId5" tooltip="OTT book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152900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10668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The class revisited the goal and the students scored their understanding of the goal again at the bottom of their paper.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8260"/>
            <a:ext cx="7848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Revisit the Goal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C:\Users\Susan\Dropbox\Camera Uploads\2013-01-24 10.24.30.jpg"/>
          <p:cNvPicPr>
            <a:picLocks noChangeAspect="1" noChangeArrowheads="1"/>
          </p:cNvPicPr>
          <p:nvPr/>
        </p:nvPicPr>
        <p:blipFill>
          <a:blip r:embed="rId2" cstate="print"/>
          <a:srcRect l="29167" t="27778" r="13333"/>
          <a:stretch>
            <a:fillRect/>
          </a:stretch>
        </p:blipFill>
        <p:spPr bwMode="auto">
          <a:xfrm>
            <a:off x="304800" y="1143000"/>
            <a:ext cx="2831123" cy="2667000"/>
          </a:xfrm>
          <a:prstGeom prst="rect">
            <a:avLst/>
          </a:prstGeom>
          <a:noFill/>
        </p:spPr>
      </p:pic>
      <p:pic>
        <p:nvPicPr>
          <p:cNvPr id="26627" name="Picture 3" descr="C:\Users\Susan\Dropbox\Camera Uploads\2013-01-24 10.31.16.jpg"/>
          <p:cNvPicPr>
            <a:picLocks noChangeAspect="1" noChangeArrowheads="1"/>
          </p:cNvPicPr>
          <p:nvPr/>
        </p:nvPicPr>
        <p:blipFill>
          <a:blip r:embed="rId3" cstate="print"/>
          <a:srcRect l="11111" r="2778"/>
          <a:stretch>
            <a:fillRect/>
          </a:stretch>
        </p:blipFill>
        <p:spPr bwMode="auto">
          <a:xfrm>
            <a:off x="3352800" y="2286000"/>
            <a:ext cx="4724400" cy="4114800"/>
          </a:xfrm>
          <a:prstGeom prst="rect">
            <a:avLst/>
          </a:prstGeom>
          <a:noFill/>
        </p:spPr>
      </p:pic>
      <p:pic>
        <p:nvPicPr>
          <p:cNvPr id="26628" name="Picture 4" descr="C:\Users\Susan\Dropbox\Camera Uploads\2013-01-24 10.25.56.jpg"/>
          <p:cNvPicPr>
            <a:picLocks noChangeAspect="1" noChangeArrowheads="1"/>
          </p:cNvPicPr>
          <p:nvPr/>
        </p:nvPicPr>
        <p:blipFill>
          <a:blip r:embed="rId4" cstate="print"/>
          <a:srcRect l="15926" t="10000" r="20370" b="8889"/>
          <a:stretch>
            <a:fillRect/>
          </a:stretch>
        </p:blipFill>
        <p:spPr bwMode="auto">
          <a:xfrm>
            <a:off x="914400" y="3429000"/>
            <a:ext cx="1795397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4630737" cy="747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Daily Instruction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264400" cy="3124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set a goal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chapters 8/4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access prior knowledge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chapters 6/7/10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new information (d or p)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chapters 3/5/11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apply thinking/practice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chapters 2/9/10 and 5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generalize, goal review, grade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chapters 8/4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Homework/Assessment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7873" name="Object 2"/>
          <p:cNvGraphicFramePr>
            <a:graphicFrameLocks noChangeAspect="1"/>
          </p:cNvGraphicFramePr>
          <p:nvPr/>
        </p:nvGraphicFramePr>
        <p:xfrm>
          <a:off x="5562600" y="228600"/>
          <a:ext cx="2855495" cy="2682910"/>
        </p:xfrm>
        <a:graphic>
          <a:graphicData uri="http://schemas.openxmlformats.org/presentationml/2006/ole">
            <p:oleObj spid="_x0000_s207873" r:id="rId4" imgW="5191850" imgH="4809524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omintroll_notebook.jpg"/>
          <p:cNvPicPr>
            <a:picLocks noChangeAspect="1"/>
          </p:cNvPicPr>
          <p:nvPr/>
        </p:nvPicPr>
        <p:blipFill>
          <a:blip r:embed="rId2" cstate="print"/>
          <a:srcRect t="3556" b="5778"/>
          <a:stretch>
            <a:fillRect/>
          </a:stretch>
        </p:blipFill>
        <p:spPr>
          <a:xfrm>
            <a:off x="152400" y="533400"/>
            <a:ext cx="8740589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 bwMode="auto">
          <a:xfrm>
            <a:off x="1981200" y="6060375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ebusiness.ascd.org/serverfiles/productimages/11200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1497902" cy="1926562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/>
              <a:t>The First G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13800" dirty="0" smtClean="0">
                <a:solidFill>
                  <a:srgbClr val="FFC000"/>
                </a:solidFill>
              </a:rPr>
              <a:t>G</a:t>
            </a:r>
            <a:r>
              <a:rPr lang="en-US" sz="13800" dirty="0" smtClean="0">
                <a:solidFill>
                  <a:srgbClr val="002060"/>
                </a:solidFill>
              </a:rPr>
              <a:t>A</a:t>
            </a:r>
            <a:r>
              <a:rPr lang="en-US" sz="13800" dirty="0" smtClean="0"/>
              <a:t>NA</a:t>
            </a:r>
            <a:r>
              <a:rPr lang="en-US" sz="13800" dirty="0" smtClean="0">
                <a:solidFill>
                  <a:srgbClr val="002060"/>
                </a:solidFill>
              </a:rPr>
              <a:t>G</a:t>
            </a:r>
            <a:endParaRPr lang="en-US" sz="13800" dirty="0">
              <a:solidFill>
                <a:srgbClr val="002060"/>
              </a:solidFill>
            </a:endParaRPr>
          </a:p>
        </p:txBody>
      </p:sp>
      <p:pic>
        <p:nvPicPr>
          <p:cNvPr id="5" name="Picture 4" descr="588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505200"/>
            <a:ext cx="1524000" cy="193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433-4.jpg">
            <a:hlinkClick r:id="rId5" tooltip="OTT book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152900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990600" y="2209800"/>
          <a:ext cx="4622800" cy="4343400"/>
        </p:xfrm>
        <a:graphic>
          <a:graphicData uri="http://schemas.openxmlformats.org/presentationml/2006/ole">
            <p:oleObj spid="_x0000_s203778" r:id="rId4" imgW="5191850" imgH="4809524" progId="MSPhotoEd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</a:t>
            </a:r>
            <a:r>
              <a:rPr lang="en-US" sz="2800" b="1" dirty="0" smtClean="0"/>
              <a:t>s</a:t>
            </a:r>
            <a:r>
              <a:rPr lang="en-US" sz="3600" b="1" dirty="0" smtClean="0"/>
              <a:t>= Opportunities for 2 Strategies</a:t>
            </a:r>
            <a:endParaRPr lang="en-US" sz="3600" b="1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5486400" y="40386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467350" y="5257800"/>
            <a:ext cx="29718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web_Classroom_Instruction_That_Work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828800"/>
            <a:ext cx="1600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 descr="http://3.bp.blogspot.com/_ebpc_A6WoQw/TUlUWNVLcVI/AAAAAAAAAAM/WSz47EuTz9o/s748/ricitos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3205827" cy="313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3733800"/>
            <a:ext cx="312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Goldilocks Rule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/>
              <a:t>Not too Broad</a:t>
            </a:r>
          </a:p>
          <a:p>
            <a:endParaRPr lang="en-US" sz="1100" b="1" dirty="0" smtClean="0"/>
          </a:p>
          <a:p>
            <a:r>
              <a:rPr lang="en-US" sz="2800" b="1" dirty="0" smtClean="0"/>
              <a:t>Not too Specific</a:t>
            </a:r>
          </a:p>
          <a:p>
            <a:endParaRPr lang="en-US" sz="1100" b="1" dirty="0" smtClean="0"/>
          </a:p>
          <a:p>
            <a:r>
              <a:rPr lang="en-US" sz="2800" b="1" dirty="0" smtClean="0"/>
              <a:t>“Just Right!”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438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State the learning objectives in simple language and in terms of the </a:t>
            </a:r>
            <a:r>
              <a:rPr lang="en-US" sz="2400" b="1" i="1" dirty="0" smtClean="0"/>
              <a:t>learning</a:t>
            </a:r>
            <a:r>
              <a:rPr lang="en-US" sz="2400" b="1" dirty="0" smtClean="0"/>
              <a:t> rather than the </a:t>
            </a:r>
            <a:r>
              <a:rPr lang="en-US" sz="2400" b="1" i="1" dirty="0" smtClean="0"/>
              <a:t>activity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914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Begin with the standard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980727" cy="174709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Picture 2" descr="C:\Users\Susan\Dropbox\Camera Uploads\2013-01-24 10.30.43.jpg"/>
          <p:cNvPicPr>
            <a:picLocks noChangeAspect="1" noChangeArrowheads="1"/>
          </p:cNvPicPr>
          <p:nvPr/>
        </p:nvPicPr>
        <p:blipFill>
          <a:blip r:embed="rId3" cstate="print"/>
          <a:srcRect l="13333" t="7778" r="7500" b="3333"/>
          <a:stretch>
            <a:fillRect/>
          </a:stretch>
        </p:blipFill>
        <p:spPr bwMode="auto">
          <a:xfrm>
            <a:off x="2743200" y="2209800"/>
            <a:ext cx="5334000" cy="449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43400" y="2286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Mini-Unit Goal</a:t>
            </a:r>
          </a:p>
          <a:p>
            <a:r>
              <a:rPr lang="en-US" sz="2800" dirty="0" smtClean="0"/>
              <a:t>I know about national symbols.</a:t>
            </a:r>
          </a:p>
          <a:p>
            <a:endParaRPr lang="en-US" sz="1200" dirty="0" smtClean="0"/>
          </a:p>
          <a:p>
            <a:r>
              <a:rPr lang="en-US" sz="1200" dirty="0" smtClean="0"/>
              <a:t>Specific Lesson Goal</a:t>
            </a:r>
          </a:p>
          <a:p>
            <a:r>
              <a:rPr lang="en-US" sz="2800" dirty="0" smtClean="0"/>
              <a:t>I know about bald eagles.</a:t>
            </a:r>
            <a:endParaRPr lang="en-US" sz="2800" dirty="0"/>
          </a:p>
        </p:txBody>
      </p:sp>
      <p:pic>
        <p:nvPicPr>
          <p:cNvPr id="6" name="Picture 2" descr="E:\DCIM\111NIKON\DSCN9388.JPG"/>
          <p:cNvPicPr>
            <a:picLocks noChangeAspect="1" noChangeArrowheads="1"/>
          </p:cNvPicPr>
          <p:nvPr/>
        </p:nvPicPr>
        <p:blipFill>
          <a:blip r:embed="rId4" cstate="print"/>
          <a:srcRect l="13093" t="5892" r="10966" b="13584"/>
          <a:stretch>
            <a:fillRect/>
          </a:stretch>
        </p:blipFill>
        <p:spPr bwMode="auto">
          <a:xfrm>
            <a:off x="533400" y="2895600"/>
            <a:ext cx="1832517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3762459" cy="30366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3581400" cy="29257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05200"/>
            <a:ext cx="3798722" cy="298979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39624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Scoring Rubric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RL.1.2. </a:t>
            </a:r>
            <a:r>
              <a:rPr lang="en-US" u="sng" dirty="0" smtClean="0"/>
              <a:t>Retell stories, including key details</a:t>
            </a:r>
            <a:r>
              <a:rPr lang="en-US" dirty="0" smtClean="0"/>
              <a:t>, and  demonstrate understanding of their central message or lesson. </a:t>
            </a:r>
            <a:endParaRPr lang="en-US" dirty="0"/>
          </a:p>
        </p:txBody>
      </p:sp>
      <p:pic>
        <p:nvPicPr>
          <p:cNvPr id="7" name="Picture 6" descr="Moomintroll_notebook.jpg"/>
          <p:cNvPicPr>
            <a:picLocks noChangeAspect="1"/>
          </p:cNvPicPr>
          <p:nvPr/>
        </p:nvPicPr>
        <p:blipFill>
          <a:blip r:embed="rId2" cstate="print"/>
          <a:srcRect t="2867" b="6810"/>
          <a:stretch>
            <a:fillRect/>
          </a:stretch>
        </p:blipFill>
        <p:spPr>
          <a:xfrm>
            <a:off x="609600" y="1295400"/>
            <a:ext cx="7649029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 design template">
  <a:themeElements>
    <a:clrScheme name="Office Them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 design template</Template>
  <TotalTime>4115</TotalTime>
  <Words>616</Words>
  <Application>Microsoft Office PowerPoint</Application>
  <PresentationFormat>On-screen Show (4:3)</PresentationFormat>
  <Paragraphs>118</Paragraphs>
  <Slides>30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Capsules design template</vt:lpstr>
      <vt:lpstr>Microsoft Photo Editor 3.0 Photo</vt:lpstr>
      <vt:lpstr>Slide 1</vt:lpstr>
      <vt:lpstr>Slide 2</vt:lpstr>
      <vt:lpstr>Daily Instruction</vt:lpstr>
      <vt:lpstr>GANAG</vt:lpstr>
      <vt:lpstr>Slide 5</vt:lpstr>
      <vt:lpstr>Slide 6</vt:lpstr>
      <vt:lpstr>Slide 7</vt:lpstr>
      <vt:lpstr>Slide 8</vt:lpstr>
      <vt:lpstr>Slide 9</vt:lpstr>
      <vt:lpstr>Slide 10</vt:lpstr>
      <vt:lpstr>Scoring- Objectives and Effort</vt:lpstr>
      <vt:lpstr>GANAG</vt:lpstr>
      <vt:lpstr>Slide 13</vt:lpstr>
      <vt:lpstr>Slide 14</vt:lpstr>
      <vt:lpstr>Slide 15</vt:lpstr>
      <vt:lpstr>Slide 16</vt:lpstr>
      <vt:lpstr>Slide 17</vt:lpstr>
      <vt:lpstr>GANAG</vt:lpstr>
      <vt:lpstr>Slide 19</vt:lpstr>
      <vt:lpstr>Slide 20</vt:lpstr>
      <vt:lpstr>Slide 21</vt:lpstr>
      <vt:lpstr>Slide 22</vt:lpstr>
      <vt:lpstr>Slide 23</vt:lpstr>
      <vt:lpstr>GANAG</vt:lpstr>
      <vt:lpstr>Slide 25</vt:lpstr>
      <vt:lpstr>Slide 26</vt:lpstr>
      <vt:lpstr>Slide 27</vt:lpstr>
      <vt:lpstr>GANAG</vt:lpstr>
      <vt:lpstr>Slide 29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GANAG</dc:title>
  <dc:creator>Susan</dc:creator>
  <cp:lastModifiedBy>st</cp:lastModifiedBy>
  <cp:revision>177</cp:revision>
  <cp:lastPrinted>1601-01-01T00:00:00Z</cp:lastPrinted>
  <dcterms:created xsi:type="dcterms:W3CDTF">2012-09-27T11:43:16Z</dcterms:created>
  <dcterms:modified xsi:type="dcterms:W3CDTF">2013-11-25T19:16:04Z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TC102037801033</vt:lpwstr>
  </property>
</Properties>
</file>