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</p:sldMasterIdLst>
  <p:notesMasterIdLst>
    <p:notesMasterId r:id="rId29"/>
  </p:notesMasterIdLst>
  <p:sldIdLst>
    <p:sldId id="256" r:id="rId2"/>
    <p:sldId id="260" r:id="rId3"/>
    <p:sldId id="271" r:id="rId4"/>
    <p:sldId id="298" r:id="rId5"/>
    <p:sldId id="303" r:id="rId6"/>
    <p:sldId id="343" r:id="rId7"/>
    <p:sldId id="344" r:id="rId8"/>
    <p:sldId id="356" r:id="rId9"/>
    <p:sldId id="337" r:id="rId10"/>
    <p:sldId id="314" r:id="rId11"/>
    <p:sldId id="315" r:id="rId12"/>
    <p:sldId id="316" r:id="rId13"/>
    <p:sldId id="317" r:id="rId14"/>
    <p:sldId id="318" r:id="rId15"/>
    <p:sldId id="331" r:id="rId16"/>
    <p:sldId id="332" r:id="rId17"/>
    <p:sldId id="333" r:id="rId18"/>
    <p:sldId id="328" r:id="rId19"/>
    <p:sldId id="329" r:id="rId20"/>
    <p:sldId id="330" r:id="rId21"/>
    <p:sldId id="338" r:id="rId22"/>
    <p:sldId id="345" r:id="rId23"/>
    <p:sldId id="319" r:id="rId24"/>
    <p:sldId id="340" r:id="rId25"/>
    <p:sldId id="341" r:id="rId26"/>
    <p:sldId id="339" r:id="rId27"/>
    <p:sldId id="342" r:id="rId2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0099CC"/>
    <a:srgbClr val="33CC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77544" autoAdjust="0"/>
  </p:normalViewPr>
  <p:slideViewPr>
    <p:cSldViewPr>
      <p:cViewPr>
        <p:scale>
          <a:sx n="70" d="100"/>
          <a:sy n="70" d="100"/>
        </p:scale>
        <p:origin x="-522" y="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6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B6D60D-164F-4F9E-8C76-8E22A18E7B9B}" type="datetimeFigureOut">
              <a:rPr lang="en-US" smtClean="0"/>
              <a:pPr/>
              <a:t>4/23/2013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50A53E-581B-4FA4-B104-74F40EBAEFD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0A53E-581B-4FA4-B104-74F40EBAEFDB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Mrs. Kirkland (GH)</a:t>
            </a:r>
            <a:r>
              <a:rPr lang="en-US" baseline="0" dirty="0" smtClean="0"/>
              <a:t> reads the goal to her students (HEAR) and then models writing it in her notebook (SEE).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957C4-8234-4D00-B574-62134584D3B3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Students</a:t>
            </a:r>
            <a:r>
              <a:rPr lang="en-US" baseline="0" dirty="0" smtClean="0"/>
              <a:t> interacted with the goal by scoring their understanding.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957C4-8234-4D00-B574-62134584D3B3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Increased interaction</a:t>
            </a:r>
            <a:r>
              <a:rPr lang="en-US" baseline="0" dirty="0" smtClean="0"/>
              <a:t> with the goal.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0A53E-581B-4FA4-B104-74F40EBAEFDB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Mrs. Felts (ES) displayed</a:t>
            </a:r>
            <a:r>
              <a:rPr lang="en-US" baseline="0" dirty="0" smtClean="0"/>
              <a:t> the goal on her </a:t>
            </a:r>
            <a:r>
              <a:rPr lang="en-US" baseline="0" dirty="0" err="1" smtClean="0"/>
              <a:t>SMARTboard</a:t>
            </a:r>
            <a:r>
              <a:rPr lang="en-US" baseline="0" dirty="0" smtClean="0"/>
              <a:t> and read it to her students (SEE and HEAR).  She asked students to score their understanding (INTERACT).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3B936-2C18-4C69-8574-A27E78C08705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Increased interaction.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3B936-2C18-4C69-8574-A27E78C08705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Mrs. </a:t>
            </a:r>
            <a:r>
              <a:rPr lang="en-US" dirty="0" err="1" smtClean="0"/>
              <a:t>Eides</a:t>
            </a:r>
            <a:r>
              <a:rPr lang="en-US" dirty="0" smtClean="0"/>
              <a:t> (JM) wrote the goal on the</a:t>
            </a:r>
            <a:r>
              <a:rPr lang="en-US" baseline="0" dirty="0" smtClean="0"/>
              <a:t> board as students wrote it in their interactive notebook.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57A2D-53B3-4009-98EE-7A95B2206296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0A53E-581B-4FA4-B104-74F40EBAEFDB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Mrs. Grayson’s</a:t>
            </a:r>
            <a:r>
              <a:rPr lang="en-US" baseline="0" dirty="0" smtClean="0"/>
              <a:t> class (OW).  The students had filled up their score sheet for the unit, so they were folding their paper and continuing on the back.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0A53E-581B-4FA4-B104-74F40EBAEFDB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Mrs. Harp (LW) runs</a:t>
            </a:r>
            <a:r>
              <a:rPr lang="en-US" baseline="0" dirty="0" smtClean="0"/>
              <a:t> her objective score sheets on a different color for each unit.  This unit was yellow.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0A53E-581B-4FA4-B104-74F40EBAEFDB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0A53E-581B-4FA4-B104-74F40EBAEFDB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One way we can</a:t>
            </a:r>
            <a:r>
              <a:rPr lang="en-US" baseline="0" dirty="0" smtClean="0"/>
              <a:t> ensure that we are focusing on </a:t>
            </a:r>
            <a:r>
              <a:rPr lang="en-US" i="1" baseline="0" dirty="0" smtClean="0"/>
              <a:t>students learning </a:t>
            </a:r>
            <a:r>
              <a:rPr lang="en-US" baseline="0" dirty="0" smtClean="0"/>
              <a:t>is to have students interact with the goal at the beginning and the end of the lesson, and then make sure we are scoring student’s progress towards that goal during and/or after the lesson.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0A53E-581B-4FA4-B104-74F40EBAEFDB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score at the beginning of the lesson is</a:t>
            </a:r>
            <a:r>
              <a:rPr lang="en-US" baseline="0" dirty="0" smtClean="0"/>
              <a:t> in the box at the top of the page.  Mrs. Kirkland (GH) has the kids draw a box for the score at the top to keep them from getting mixed up with the page number.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0A53E-581B-4FA4-B104-74F40EBAEFDB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Mrs. Felts (ES)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0A53E-581B-4FA4-B104-74F40EBAEFDB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Mrs. </a:t>
            </a:r>
            <a:r>
              <a:rPr lang="en-US" dirty="0" err="1" smtClean="0"/>
              <a:t>Eides</a:t>
            </a:r>
            <a:r>
              <a:rPr lang="en-US" dirty="0" smtClean="0"/>
              <a:t> (JM)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57A2D-53B3-4009-98EE-7A95B2206296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Mrs. </a:t>
            </a:r>
            <a:r>
              <a:rPr lang="en-US" dirty="0" err="1" smtClean="0"/>
              <a:t>Kilch</a:t>
            </a:r>
            <a:r>
              <a:rPr lang="en-US" dirty="0" smtClean="0"/>
              <a:t> (GH)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0A53E-581B-4FA4-B104-74F40EBAEFDB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Mrs. Grayson (OW)</a:t>
            </a: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217D7F0-2450-40D6-9134-DA6F13AF2CD3}" type="slidenum">
              <a:rPr lang="en-US" smtClean="0">
                <a:latin typeface="Arial" pitchFamily="34" charset="0"/>
              </a:rPr>
              <a:pPr/>
              <a:t>26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Mrs. Harp (LW)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0A53E-581B-4FA4-B104-74F40EBAEFDB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2-2-2</a:t>
            </a:r>
          </a:p>
          <a:p>
            <a:r>
              <a:rPr lang="en-US" dirty="0" smtClean="0"/>
              <a:t>By</a:t>
            </a:r>
            <a:r>
              <a:rPr lang="en-US" baseline="0" dirty="0" smtClean="0"/>
              <a:t> asking the students to interact with the goal, they are setting their objective and providing you feedback.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If you choose to have them score their effort, you will hit #4 </a:t>
            </a:r>
            <a:r>
              <a:rPr lang="en-US" i="1" baseline="0" dirty="0" smtClean="0"/>
              <a:t>Reinforcing effort and providing recognition.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0A53E-581B-4FA4-B104-74F40EBAEFDB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Once you have established</a:t>
            </a:r>
            <a:r>
              <a:rPr lang="en-US" baseline="0" dirty="0" smtClean="0"/>
              <a:t> routines, i</a:t>
            </a:r>
            <a:r>
              <a:rPr lang="en-US" dirty="0" smtClean="0"/>
              <a:t>t takes about</a:t>
            </a:r>
            <a:r>
              <a:rPr lang="en-US" baseline="0" dirty="0" smtClean="0"/>
              <a:t> two</a:t>
            </a:r>
            <a:r>
              <a:rPr lang="en-US" dirty="0" smtClean="0"/>
              <a:t> minutes to have</a:t>
            </a:r>
            <a:r>
              <a:rPr lang="en-US" baseline="0" dirty="0" smtClean="0"/>
              <a:t> students interact with the goal.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0A53E-581B-4FA4-B104-74F40EBAEFDB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Turn</a:t>
            </a:r>
            <a:r>
              <a:rPr lang="en-US" baseline="0" dirty="0" smtClean="0"/>
              <a:t> and Talk</a:t>
            </a:r>
          </a:p>
          <a:p>
            <a:r>
              <a:rPr lang="en-US" baseline="0" dirty="0" smtClean="0"/>
              <a:t>“What is your favorite way to have students interact with the goal?”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0A53E-581B-4FA4-B104-74F40EBAEFDB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These tools do not have to be complicated.  They can be as simple as hand signals or a blank piece of paper.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0A53E-581B-4FA4-B104-74F40EBAEFDB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Here are some scoring</a:t>
            </a:r>
            <a:r>
              <a:rPr lang="en-US" baseline="0" dirty="0" smtClean="0"/>
              <a:t> rubrics our teachers have created.</a:t>
            </a:r>
          </a:p>
          <a:p>
            <a:r>
              <a:rPr lang="en-US" baseline="0" dirty="0" smtClean="0"/>
              <a:t>3</a:t>
            </a:r>
            <a:r>
              <a:rPr lang="en-US" baseline="30000" dirty="0" smtClean="0"/>
              <a:t>rd</a:t>
            </a:r>
            <a:r>
              <a:rPr lang="en-US" baseline="0" dirty="0" smtClean="0"/>
              <a:t> Grade- Jessica </a:t>
            </a:r>
            <a:r>
              <a:rPr lang="en-US" baseline="0" dirty="0" err="1" smtClean="0"/>
              <a:t>Sallis</a:t>
            </a:r>
            <a:r>
              <a:rPr lang="en-US" baseline="0" dirty="0" smtClean="0"/>
              <a:t> GH (top left)</a:t>
            </a:r>
          </a:p>
          <a:p>
            <a:r>
              <a:rPr lang="en-US" baseline="0" dirty="0" smtClean="0"/>
              <a:t>3</a:t>
            </a:r>
            <a:r>
              <a:rPr lang="en-US" baseline="30000" dirty="0" smtClean="0"/>
              <a:t>rd</a:t>
            </a:r>
            <a:r>
              <a:rPr lang="en-US" baseline="0" dirty="0" smtClean="0"/>
              <a:t> Grade- Kim Myer ET (top right</a:t>
            </a:r>
          </a:p>
          <a:p>
            <a:r>
              <a:rPr lang="en-US" baseline="0" dirty="0" smtClean="0"/>
              <a:t>K- </a:t>
            </a:r>
            <a:r>
              <a:rPr lang="en-US" baseline="0" dirty="0" err="1" smtClean="0"/>
              <a:t>Aticha</a:t>
            </a:r>
            <a:r>
              <a:rPr lang="en-US" baseline="0" dirty="0" smtClean="0"/>
              <a:t> Jamison (ET) and Sue Jordan (GH) (bottom left)</a:t>
            </a:r>
          </a:p>
          <a:p>
            <a:r>
              <a:rPr lang="en-US" baseline="0" dirty="0" smtClean="0"/>
              <a:t>5</a:t>
            </a:r>
            <a:r>
              <a:rPr lang="en-US" baseline="30000" dirty="0" smtClean="0"/>
              <a:t>th</a:t>
            </a:r>
            <a:r>
              <a:rPr lang="en-US" baseline="0" dirty="0" smtClean="0"/>
              <a:t>- Jenny </a:t>
            </a:r>
            <a:r>
              <a:rPr lang="en-US" baseline="0" dirty="0" err="1" smtClean="0"/>
              <a:t>Humbel</a:t>
            </a:r>
            <a:r>
              <a:rPr lang="en-US" baseline="0" dirty="0" smtClean="0"/>
              <a:t> (GH)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0A53E-581B-4FA4-B104-74F40EBAEFDB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</a:t>
            </a:r>
            <a:r>
              <a:rPr lang="en-US" baseline="0" dirty="0" smtClean="0"/>
              <a:t> 4</a:t>
            </a:r>
            <a:r>
              <a:rPr lang="en-US" baseline="30000" dirty="0" smtClean="0"/>
              <a:t>th</a:t>
            </a:r>
            <a:r>
              <a:rPr lang="en-US" baseline="0" dirty="0" smtClean="0"/>
              <a:t> grade team at Lowell began using these descriptors to help their students understand it was O.K. to be a </a:t>
            </a:r>
            <a:r>
              <a:rPr lang="en-US" baseline="0" smtClean="0"/>
              <a:t>1,2 or 3.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0A53E-581B-4FA4-B104-74F40EBAEFDB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0A53E-581B-4FA4-B104-74F40EBAEFDB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13" name="Group 21"/>
          <p:cNvGrpSpPr>
            <a:grpSpLocks/>
          </p:cNvGrpSpPr>
          <p:nvPr/>
        </p:nvGrpSpPr>
        <p:grpSpPr bwMode="auto">
          <a:xfrm>
            <a:off x="0" y="0"/>
            <a:ext cx="5867400" cy="6858000"/>
            <a:chOff x="0" y="0"/>
            <a:chExt cx="3696" cy="4320"/>
          </a:xfrm>
        </p:grpSpPr>
        <p:sp>
          <p:nvSpPr>
            <p:cNvPr id="8194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endParaRPr kumimoji="1" lang="en-US" sz="2400">
                <a:latin typeface="Times New Roman" pitchFamily="18" charset="0"/>
              </a:endParaRPr>
            </a:p>
          </p:txBody>
        </p:sp>
        <p:sp>
          <p:nvSpPr>
            <p:cNvPr id="8195" name="AutoShape 3"/>
            <p:cNvSpPr>
              <a:spLocks noChangeArrowheads="1"/>
            </p:cNvSpPr>
            <p:nvPr/>
          </p:nvSpPr>
          <p:spPr bwMode="white">
            <a:xfrm>
              <a:off x="432" y="624"/>
              <a:ext cx="3264" cy="1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endParaRPr kumimoji="1" lang="en-US" sz="2400">
                <a:latin typeface="Times New Roman" pitchFamily="18" charset="0"/>
              </a:endParaRPr>
            </a:p>
          </p:txBody>
        </p:sp>
      </p:grpSp>
      <p:grpSp>
        <p:nvGrpSpPr>
          <p:cNvPr id="8210" name="Group 18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204" name="AutoShape 12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5" name="AutoShape 13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19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4013200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8206" name="Rectangle 1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8207" name="Rectangle 1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8209" name="Rectangle 1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6200" y="6248400"/>
            <a:ext cx="587375" cy="488950"/>
          </a:xfrm>
        </p:spPr>
        <p:txBody>
          <a:bodyPr anchorCtr="0"/>
          <a:lstStyle>
            <a:lvl1pPr>
              <a:defRPr/>
            </a:lvl1pPr>
          </a:lstStyle>
          <a:p>
            <a:fld id="{E75C63B2-2114-4AB0-A340-962C5EB66F2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211" name="AutoShape 1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990600"/>
            <a:ext cx="8229600" cy="190500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1D14FE-9D1E-4C28-AD3B-8843A9241B3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762000"/>
            <a:ext cx="1981200" cy="53244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762000"/>
            <a:ext cx="5791200" cy="53244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7AA816-50FD-4800-A3B8-FC378933593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CD6FE4-E0C9-4833-8DFE-4428D190AC8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469406-E335-4F5D-92A2-65326DDAE31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2687CC-7F53-49C6-8338-0D2AAD0BF2F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FC7EB2-9A19-4245-855B-329C734554C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71132D-7F0D-44B8-B35E-B2F02D5831A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59C5C0-B355-4ECC-85C7-F61E2978C8A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31D475-5E08-4334-BCB3-370E2E071FC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352783-ABEF-489D-BFCF-CB2EB4206A2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2" name="Group 28"/>
          <p:cNvGrpSpPr>
            <a:grpSpLocks/>
          </p:cNvGrpSpPr>
          <p:nvPr/>
        </p:nvGrpSpPr>
        <p:grpSpPr bwMode="auto">
          <a:xfrm>
            <a:off x="0" y="0"/>
            <a:ext cx="7620000" cy="6858000"/>
            <a:chOff x="0" y="0"/>
            <a:chExt cx="4800" cy="4320"/>
          </a:xfrm>
        </p:grpSpPr>
        <p:grpSp>
          <p:nvGrpSpPr>
            <p:cNvPr id="1050" name="Group 26"/>
            <p:cNvGrpSpPr>
              <a:grpSpLocks/>
            </p:cNvGrpSpPr>
            <p:nvPr userDrawn="1"/>
          </p:nvGrpSpPr>
          <p:grpSpPr bwMode="auto">
            <a:xfrm>
              <a:off x="0" y="0"/>
              <a:ext cx="2016" cy="4320"/>
              <a:chOff x="0" y="0"/>
              <a:chExt cx="2016" cy="4320"/>
            </a:xfrm>
          </p:grpSpPr>
          <p:sp>
            <p:nvSpPr>
              <p:cNvPr id="1027" name="Rectangle 3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480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8" name="Freeform 24"/>
              <p:cNvSpPr>
                <a:spLocks/>
              </p:cNvSpPr>
              <p:nvPr userDrawn="1"/>
            </p:nvSpPr>
            <p:spPr bwMode="auto">
              <a:xfrm>
                <a:off x="288" y="0"/>
                <a:ext cx="1728" cy="735"/>
              </a:xfrm>
              <a:custGeom>
                <a:avLst/>
                <a:gdLst/>
                <a:ahLst/>
                <a:cxnLst>
                  <a:cxn ang="0">
                    <a:pos x="1728" y="0"/>
                  </a:cxn>
                  <a:cxn ang="0">
                    <a:pos x="1728" y="480"/>
                  </a:cxn>
                  <a:cxn ang="0">
                    <a:pos x="380" y="482"/>
                  </a:cxn>
                  <a:cxn ang="0">
                    <a:pos x="354" y="480"/>
                  </a:cxn>
                  <a:cxn ang="0">
                    <a:pos x="308" y="489"/>
                  </a:cxn>
                  <a:cxn ang="0">
                    <a:pos x="246" y="531"/>
                  </a:cxn>
                  <a:cxn ang="0">
                    <a:pos x="206" y="597"/>
                  </a:cxn>
                  <a:cxn ang="0">
                    <a:pos x="192" y="666"/>
                  </a:cxn>
                  <a:cxn ang="0">
                    <a:pos x="192" y="735"/>
                  </a:cxn>
                  <a:cxn ang="0">
                    <a:pos x="0" y="735"/>
                  </a:cxn>
                  <a:cxn ang="0">
                    <a:pos x="0" y="480"/>
                  </a:cxn>
                  <a:cxn ang="0">
                    <a:pos x="0" y="0"/>
                  </a:cxn>
                  <a:cxn ang="0">
                    <a:pos x="1728" y="0"/>
                  </a:cxn>
                </a:cxnLst>
                <a:rect l="0" t="0" r="r" b="b"/>
                <a:pathLst>
                  <a:path w="1728" h="735">
                    <a:moveTo>
                      <a:pt x="1728" y="0"/>
                    </a:moveTo>
                    <a:lnTo>
                      <a:pt x="1728" y="480"/>
                    </a:lnTo>
                    <a:lnTo>
                      <a:pt x="380" y="482"/>
                    </a:lnTo>
                    <a:lnTo>
                      <a:pt x="354" y="480"/>
                    </a:lnTo>
                    <a:lnTo>
                      <a:pt x="308" y="489"/>
                    </a:lnTo>
                    <a:cubicBezTo>
                      <a:pt x="290" y="498"/>
                      <a:pt x="263" y="513"/>
                      <a:pt x="246" y="531"/>
                    </a:cubicBezTo>
                    <a:cubicBezTo>
                      <a:pt x="229" y="549"/>
                      <a:pt x="215" y="574"/>
                      <a:pt x="206" y="597"/>
                    </a:cubicBezTo>
                    <a:cubicBezTo>
                      <a:pt x="197" y="620"/>
                      <a:pt x="194" y="643"/>
                      <a:pt x="192" y="666"/>
                    </a:cubicBezTo>
                    <a:lnTo>
                      <a:pt x="192" y="735"/>
                    </a:lnTo>
                    <a:lnTo>
                      <a:pt x="0" y="735"/>
                    </a:lnTo>
                    <a:lnTo>
                      <a:pt x="0" y="480"/>
                    </a:lnTo>
                    <a:lnTo>
                      <a:pt x="0" y="0"/>
                    </a:lnTo>
                    <a:lnTo>
                      <a:pt x="1728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1045" name="Group 21"/>
            <p:cNvGrpSpPr>
              <a:grpSpLocks/>
            </p:cNvGrpSpPr>
            <p:nvPr/>
          </p:nvGrpSpPr>
          <p:grpSpPr bwMode="auto">
            <a:xfrm>
              <a:off x="144" y="1248"/>
              <a:ext cx="4656" cy="201"/>
              <a:chOff x="144" y="1248"/>
              <a:chExt cx="4656" cy="201"/>
            </a:xfrm>
          </p:grpSpPr>
          <p:sp>
            <p:nvSpPr>
              <p:cNvPr id="1036" name="AutoShape 12"/>
              <p:cNvSpPr>
                <a:spLocks noChangeArrowheads="1"/>
              </p:cNvSpPr>
              <p:nvPr/>
            </p:nvSpPr>
            <p:spPr bwMode="auto">
              <a:xfrm>
                <a:off x="384" y="1248"/>
                <a:ext cx="4416" cy="200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4" name="AutoShape 20"/>
              <p:cNvSpPr>
                <a:spLocks noChangeArrowheads="1"/>
              </p:cNvSpPr>
              <p:nvPr/>
            </p:nvSpPr>
            <p:spPr bwMode="auto">
              <a:xfrm flipH="1">
                <a:off x="144" y="1248"/>
                <a:ext cx="248" cy="201"/>
              </a:xfrm>
              <a:prstGeom prst="flowChartDelay">
                <a:avLst/>
              </a:prstGeom>
              <a:solidFill>
                <a:schemeClr val="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031" name="AutoShape 7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762000"/>
            <a:ext cx="7924800" cy="1143000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2362200"/>
            <a:ext cx="7693025" cy="37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438400" y="6248400"/>
            <a:ext cx="213042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endParaRPr lang="en-US"/>
          </a:p>
        </p:txBody>
      </p:sp>
      <p:sp>
        <p:nvSpPr>
          <p:cNvPr id="103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91200" y="6248400"/>
            <a:ext cx="2897188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endParaRPr lang="en-US"/>
          </a:p>
        </p:txBody>
      </p:sp>
      <p:sp>
        <p:nvSpPr>
          <p:cNvPr id="1039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138" y="6242050"/>
            <a:ext cx="5873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eaLnBrk="1" hangingPunct="1">
              <a:defRPr sz="2600" b="1">
                <a:solidFill>
                  <a:schemeClr val="bg1"/>
                </a:solidFill>
              </a:defRPr>
            </a:lvl1pPr>
          </a:lstStyle>
          <a:p>
            <a:fld id="{C8673DE6-4BBF-422D-935C-6245726C6F69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hyperlink" Target="http://www.ascd.org/publications/books/107005.aspx" TargetMode="Externa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2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hyperlink" Target="http://www.ascd.org/publications/books/107005.aspx" TargetMode="External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jpeg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hyperlink" Target="http://www.ascd.org/publications/books/107005.aspx" TargetMode="Externa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http://ebusiness.ascd.org/serverfiles/productimages/112005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4495800"/>
            <a:ext cx="1497902" cy="1926562"/>
          </a:xfrm>
          <a:prstGeom prst="rect">
            <a:avLst/>
          </a:prstGeom>
          <a:noFill/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Goal Setting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sz="13800" dirty="0" smtClean="0">
                <a:solidFill>
                  <a:srgbClr val="FFC000"/>
                </a:solidFill>
              </a:rPr>
              <a:t>G</a:t>
            </a:r>
            <a:r>
              <a:rPr lang="en-US" sz="13800" dirty="0" smtClean="0"/>
              <a:t>ANA</a:t>
            </a:r>
            <a:r>
              <a:rPr lang="en-US" sz="13800" dirty="0" smtClean="0">
                <a:solidFill>
                  <a:srgbClr val="FFC000"/>
                </a:solidFill>
              </a:rPr>
              <a:t>G</a:t>
            </a:r>
            <a:endParaRPr lang="en-US" sz="13800" dirty="0">
              <a:solidFill>
                <a:srgbClr val="FFC000"/>
              </a:solidFill>
            </a:endParaRPr>
          </a:p>
        </p:txBody>
      </p:sp>
      <p:pic>
        <p:nvPicPr>
          <p:cNvPr id="5" name="Picture 4" descr="588-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47800" y="3505200"/>
            <a:ext cx="1524000" cy="1935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433-4.jpg">
            <a:hlinkClick r:id="rId5" tooltip="OTT book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7200" y="2590800"/>
            <a:ext cx="1529007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724400" y="5410200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Monday, January 14, 2013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33400"/>
            <a:ext cx="7696200" cy="1527175"/>
          </a:xfrm>
        </p:spPr>
        <p:txBody>
          <a:bodyPr/>
          <a:lstStyle/>
          <a:p>
            <a:r>
              <a:rPr lang="en-US" dirty="0" smtClean="0"/>
              <a:t>Goal: </a:t>
            </a:r>
            <a:br>
              <a:rPr lang="en-US" dirty="0" smtClean="0"/>
            </a:br>
            <a:r>
              <a:rPr lang="en-US" b="0" i="1" dirty="0" smtClean="0"/>
              <a:t>I can make groups of ten.</a:t>
            </a:r>
            <a:endParaRPr lang="en-US" b="0" i="1" dirty="0"/>
          </a:p>
        </p:txBody>
      </p:sp>
      <p:pic>
        <p:nvPicPr>
          <p:cNvPr id="80898" name="Picture 2" descr="E:\DCIM\110NIKON\DSCN90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2133600"/>
            <a:ext cx="5638800" cy="4229100"/>
          </a:xfrm>
          <a:prstGeom prst="rect">
            <a:avLst/>
          </a:prstGeom>
          <a:noFill/>
        </p:spPr>
      </p:pic>
      <p:pic>
        <p:nvPicPr>
          <p:cNvPr id="80899" name="Picture 3" descr="E:\DCIM\110NIKON\DSCN90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3657600"/>
            <a:ext cx="3759200" cy="28194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04800" y="228600"/>
            <a:ext cx="2209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KINDERGARTEN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E:\DCIM\110NIKON\DSCN9053.JPG"/>
          <p:cNvPicPr>
            <a:picLocks noChangeAspect="1" noChangeArrowheads="1"/>
          </p:cNvPicPr>
          <p:nvPr/>
        </p:nvPicPr>
        <p:blipFill>
          <a:blip r:embed="rId3" cstate="print"/>
          <a:srcRect l="32500" t="31111" r="28333"/>
          <a:stretch>
            <a:fillRect/>
          </a:stretch>
        </p:blipFill>
        <p:spPr bwMode="auto">
          <a:xfrm>
            <a:off x="5029200" y="381000"/>
            <a:ext cx="3581400" cy="4724400"/>
          </a:xfrm>
          <a:prstGeom prst="rect">
            <a:avLst/>
          </a:prstGeom>
          <a:noFill/>
        </p:spPr>
      </p:pic>
      <p:pic>
        <p:nvPicPr>
          <p:cNvPr id="82947" name="Picture 3" descr="E:\DCIM\110NIKON\DSCN9054.JPG"/>
          <p:cNvPicPr>
            <a:picLocks noChangeAspect="1" noChangeArrowheads="1"/>
          </p:cNvPicPr>
          <p:nvPr/>
        </p:nvPicPr>
        <p:blipFill>
          <a:blip r:embed="rId4" cstate="print"/>
          <a:srcRect t="16667"/>
          <a:stretch>
            <a:fillRect/>
          </a:stretch>
        </p:blipFill>
        <p:spPr bwMode="auto">
          <a:xfrm>
            <a:off x="533400" y="2895600"/>
            <a:ext cx="5242560" cy="32766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85800" y="1066800"/>
            <a:ext cx="419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Students scored their understanding of the goal.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4114800" y="5638800"/>
            <a:ext cx="3581400" cy="6461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ysClr val="windowText" lastClr="000000"/>
                </a:solidFill>
                <a:latin typeface="+mn-lt"/>
                <a:cs typeface="Times" pitchFamily="18" charset="0"/>
              </a:rPr>
              <a:t>(8) Setting Objectives and Providing Feedback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E:\DCIM\110NIKON\DSCN9066.JPG"/>
          <p:cNvPicPr>
            <a:picLocks noChangeAspect="1" noChangeArrowheads="1"/>
          </p:cNvPicPr>
          <p:nvPr/>
        </p:nvPicPr>
        <p:blipFill>
          <a:blip r:embed="rId3" cstate="print"/>
          <a:srcRect r="28750"/>
          <a:stretch>
            <a:fillRect/>
          </a:stretch>
        </p:blipFill>
        <p:spPr bwMode="auto">
          <a:xfrm>
            <a:off x="4876800" y="2590800"/>
            <a:ext cx="3810000" cy="4010526"/>
          </a:xfrm>
          <a:prstGeom prst="rect">
            <a:avLst/>
          </a:prstGeom>
          <a:noFill/>
        </p:spPr>
      </p:pic>
      <p:pic>
        <p:nvPicPr>
          <p:cNvPr id="83971" name="Picture 3" descr="E:\DCIM\110NIKON\DSCN9069.JPG"/>
          <p:cNvPicPr>
            <a:picLocks noChangeAspect="1" noChangeArrowheads="1"/>
          </p:cNvPicPr>
          <p:nvPr/>
        </p:nvPicPr>
        <p:blipFill>
          <a:blip r:embed="rId4" cstate="print"/>
          <a:srcRect t="23333" r="7500" b="41111"/>
          <a:stretch>
            <a:fillRect/>
          </a:stretch>
        </p:blipFill>
        <p:spPr bwMode="auto">
          <a:xfrm>
            <a:off x="990600" y="3200400"/>
            <a:ext cx="3700463" cy="1066800"/>
          </a:xfrm>
          <a:prstGeom prst="rect">
            <a:avLst/>
          </a:prstGeom>
          <a:noFill/>
        </p:spPr>
      </p:pic>
      <p:pic>
        <p:nvPicPr>
          <p:cNvPr id="83972" name="Picture 4" descr="E:\DCIM\110NIKON\DSCN9068.JPG"/>
          <p:cNvPicPr>
            <a:picLocks noChangeAspect="1" noChangeArrowheads="1"/>
          </p:cNvPicPr>
          <p:nvPr/>
        </p:nvPicPr>
        <p:blipFill>
          <a:blip r:embed="rId5" cstate="print"/>
          <a:srcRect l="3660" t="12222" r="6667" b="64445"/>
          <a:stretch>
            <a:fillRect/>
          </a:stretch>
        </p:blipFill>
        <p:spPr bwMode="auto">
          <a:xfrm>
            <a:off x="914400" y="4495800"/>
            <a:ext cx="3733800" cy="12954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85800" y="1066800"/>
            <a:ext cx="685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Students wrote their goal and recorded the score  they shared with Mrs. Kirkland earlier.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838200"/>
            <a:ext cx="8382000" cy="443198"/>
          </a:xfrm>
        </p:spPr>
        <p:txBody>
          <a:bodyPr/>
          <a:lstStyle/>
          <a:p>
            <a:pPr>
              <a:buNone/>
            </a:pPr>
            <a:r>
              <a:rPr lang="en-US" b="1" dirty="0" smtClean="0"/>
              <a:t>GOAL:</a:t>
            </a:r>
          </a:p>
          <a:p>
            <a:pPr>
              <a:buNone/>
            </a:pPr>
            <a:r>
              <a:rPr lang="en-US" i="1" dirty="0" smtClean="0"/>
              <a:t>I can </a:t>
            </a:r>
            <a:r>
              <a:rPr lang="en-US" b="1" i="1" dirty="0" smtClean="0"/>
              <a:t>compare</a:t>
            </a:r>
            <a:r>
              <a:rPr lang="en-US" i="1" dirty="0" smtClean="0"/>
              <a:t> the experiences of characters.</a:t>
            </a:r>
            <a:endParaRPr lang="en-US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990600" y="5791200"/>
            <a:ext cx="815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students scored their understanding before the lesson by holding up the number of fingers of their score.</a:t>
            </a:r>
            <a:endParaRPr lang="en-US" sz="2400" dirty="0" err="1" smtClean="0"/>
          </a:p>
        </p:txBody>
      </p:sp>
      <p:sp>
        <p:nvSpPr>
          <p:cNvPr id="9" name="TextBox 8"/>
          <p:cNvSpPr txBox="1"/>
          <p:nvPr/>
        </p:nvSpPr>
        <p:spPr>
          <a:xfrm>
            <a:off x="5257800" y="304800"/>
            <a:ext cx="3581400" cy="64611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ysClr val="windowText" lastClr="000000"/>
                </a:solidFill>
                <a:latin typeface="+mn-lt"/>
                <a:cs typeface="Times" pitchFamily="18" charset="0"/>
              </a:rPr>
              <a:t>(8) Setting Objectives and Providing Feedback</a:t>
            </a:r>
          </a:p>
        </p:txBody>
      </p:sp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2438400"/>
            <a:ext cx="4292599" cy="3219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59" name="Picture 3" descr="http://interactyx.com/wp-content/uploads/2012/05/1fing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1981200"/>
            <a:ext cx="1305496" cy="1682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61" name="Picture 5" descr="http://becomeablogger.com/wp-content/uploads/2008/09/2fingers1.jpg"/>
          <p:cNvPicPr>
            <a:picLocks noChangeAspect="1" noChangeArrowheads="1"/>
          </p:cNvPicPr>
          <p:nvPr/>
        </p:nvPicPr>
        <p:blipFill>
          <a:blip r:embed="rId5" cstate="print"/>
          <a:srcRect l="21739" r="23913"/>
          <a:stretch>
            <a:fillRect/>
          </a:stretch>
        </p:blipFill>
        <p:spPr bwMode="auto">
          <a:xfrm rot="675722">
            <a:off x="7051666" y="2157692"/>
            <a:ext cx="1234619" cy="2105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63" name="Picture 7" descr="http://flowingzen.com/wp-content/uploads/2012/11/3fingers1.jpg"/>
          <p:cNvPicPr>
            <a:picLocks noChangeAspect="1" noChangeArrowheads="1"/>
          </p:cNvPicPr>
          <p:nvPr/>
        </p:nvPicPr>
        <p:blipFill>
          <a:blip r:embed="rId6" cstate="print"/>
          <a:srcRect l="20237" t="6765" r="22423"/>
          <a:stretch>
            <a:fillRect/>
          </a:stretch>
        </p:blipFill>
        <p:spPr bwMode="auto">
          <a:xfrm rot="20889109">
            <a:off x="5916813" y="3539612"/>
            <a:ext cx="1295400" cy="2100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65" name="Picture 9" descr="http://t0.gstatic.com/images?q=tbn:ANd9GcTNl-zuX6vtO8007KokslDfkS8szkcDtB7Tc6v5cxI9zdRtSyTX1gS2TrLbz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43800" y="3962400"/>
            <a:ext cx="1143000" cy="1809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457200" y="228600"/>
            <a:ext cx="2209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 GRADE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400" y="990600"/>
            <a:ext cx="746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The class recorded their understanding of the goal score at the top of their comparison matrix.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t="1630" r="18869" b="78087"/>
          <a:stretch>
            <a:fillRect/>
          </a:stretch>
        </p:blipFill>
        <p:spPr bwMode="auto">
          <a:xfrm>
            <a:off x="1066800" y="3073400"/>
            <a:ext cx="7467600" cy="248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914400" y="914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GOAL:</a:t>
            </a:r>
            <a:r>
              <a:rPr lang="en-US" sz="2800" b="0" i="1" dirty="0" smtClean="0"/>
              <a:t/>
            </a:r>
            <a:br>
              <a:rPr lang="en-US" sz="2800" b="0" i="1" dirty="0" smtClean="0"/>
            </a:br>
            <a:r>
              <a:rPr lang="en-US" sz="2800" b="0" i="1" dirty="0" smtClean="0"/>
              <a:t>I can use the author’s clues to determine the meaning of a word.</a:t>
            </a:r>
            <a:endParaRPr lang="en-US" sz="2800" b="0" i="1" dirty="0"/>
          </a:p>
        </p:txBody>
      </p:sp>
      <p:sp>
        <p:nvSpPr>
          <p:cNvPr id="20" name="TextBox 19"/>
          <p:cNvSpPr txBox="1"/>
          <p:nvPr/>
        </p:nvSpPr>
        <p:spPr>
          <a:xfrm>
            <a:off x="1295400" y="4572000"/>
            <a:ext cx="259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Students write the goal for the lesson in their notebook and score themselves.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221" t="19232" r="39967"/>
          <a:stretch/>
        </p:blipFill>
        <p:spPr>
          <a:xfrm>
            <a:off x="4038600" y="2590800"/>
            <a:ext cx="1847335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6120" r="8922"/>
          <a:stretch/>
        </p:blipFill>
        <p:spPr>
          <a:xfrm rot="16200000">
            <a:off x="5297720" y="3236680"/>
            <a:ext cx="4127501" cy="2530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590800"/>
            <a:ext cx="2687339" cy="1789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2362200" y="5867400"/>
            <a:ext cx="3581400" cy="646331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ysClr val="windowText" lastClr="000000"/>
                </a:solidFill>
                <a:latin typeface="+mn-lt"/>
                <a:cs typeface="Times" pitchFamily="18" charset="0"/>
              </a:rPr>
              <a:t>(8) Setting Objectives and Providing Feedback</a:t>
            </a:r>
            <a:endParaRPr lang="en-US" sz="1800" dirty="0">
              <a:solidFill>
                <a:sysClr val="windowText" lastClr="000000"/>
              </a:solidFill>
              <a:latin typeface="+mn-lt"/>
              <a:cs typeface="Times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" y="228600"/>
            <a:ext cx="2209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 GRADE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"/>
            <a:ext cx="7924800" cy="1143000"/>
          </a:xfrm>
        </p:spPr>
        <p:txBody>
          <a:bodyPr/>
          <a:lstStyle/>
          <a:p>
            <a:r>
              <a:rPr lang="en-US" sz="4800" dirty="0" smtClean="0"/>
              <a:t>Goal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71600"/>
            <a:ext cx="6781800" cy="655637"/>
          </a:xfrm>
        </p:spPr>
        <p:txBody>
          <a:bodyPr/>
          <a:lstStyle/>
          <a:p>
            <a:pPr>
              <a:buNone/>
            </a:pPr>
            <a:r>
              <a:rPr lang="en-US" i="1" dirty="0" smtClean="0"/>
              <a:t>I can use the internet to research.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5486400"/>
            <a:ext cx="3581400" cy="64633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(8) Setting Objectives and Providing Feedback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5" name="Picture 4" descr="GANAG Ppt 9.JPG"/>
          <p:cNvPicPr>
            <a:picLocks noChangeAspect="1"/>
          </p:cNvPicPr>
          <p:nvPr/>
        </p:nvPicPr>
        <p:blipFill>
          <a:blip r:embed="rId3" cstate="print"/>
          <a:srcRect l="4651" t="34109" r="2326" b="22480"/>
          <a:stretch>
            <a:fillRect/>
          </a:stretch>
        </p:blipFill>
        <p:spPr>
          <a:xfrm>
            <a:off x="914400" y="2590800"/>
            <a:ext cx="4593772" cy="1607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5867400" y="4876800"/>
            <a:ext cx="274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They used the </a:t>
            </a:r>
            <a:r>
              <a:rPr lang="en-US" sz="2000" i="1" dirty="0" smtClean="0"/>
              <a:t>Student Scoring Sheets </a:t>
            </a:r>
            <a:r>
              <a:rPr lang="en-US" sz="2000" dirty="0" smtClean="0"/>
              <a:t>in their Interactive Notebooks.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1066800" y="4495800"/>
            <a:ext cx="441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/>
              <a:t>Students were asked to score themselves.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457200" y="228600"/>
            <a:ext cx="2209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3rd GRADE</a:t>
            </a:r>
            <a:endParaRPr lang="en-US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0" y="2133600"/>
            <a:ext cx="3319257" cy="2542114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dirty="0" smtClean="0"/>
              <a:t>Goal</a:t>
            </a:r>
            <a:br>
              <a:rPr lang="en-US" dirty="0" smtClean="0"/>
            </a:br>
            <a:r>
              <a:rPr lang="en-US" sz="2800" b="0" i="1" dirty="0" smtClean="0"/>
              <a:t>I can tell the structural elements of a limerick.</a:t>
            </a:r>
            <a:endParaRPr lang="en-US" b="0" i="1" dirty="0" smtClean="0"/>
          </a:p>
        </p:txBody>
      </p:sp>
      <p:sp>
        <p:nvSpPr>
          <p:cNvPr id="8195" name="TextBox 4"/>
          <p:cNvSpPr txBox="1">
            <a:spLocks noChangeArrowheads="1"/>
          </p:cNvSpPr>
          <p:nvPr/>
        </p:nvSpPr>
        <p:spPr bwMode="auto">
          <a:xfrm>
            <a:off x="1066800" y="5181600"/>
            <a:ext cx="7543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Students wrote the goal in their notebooks and  scored  both their understanding and effort.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95400" y="5943600"/>
            <a:ext cx="3581400" cy="64611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ysClr val="windowText" lastClr="000000"/>
                </a:solidFill>
                <a:latin typeface="+mn-lt"/>
                <a:cs typeface="Times" pitchFamily="18" charset="0"/>
              </a:rPr>
              <a:t>(4) Reinforcing Effort and Providing Recognition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57800" y="5943600"/>
            <a:ext cx="3581400" cy="64611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ysClr val="windowText" lastClr="000000"/>
                </a:solidFill>
                <a:latin typeface="+mn-lt"/>
                <a:cs typeface="Times" pitchFamily="18" charset="0"/>
              </a:rPr>
              <a:t>(8) Setting Objectives and Providing Feedback</a:t>
            </a:r>
          </a:p>
        </p:txBody>
      </p:sp>
      <p:pic>
        <p:nvPicPr>
          <p:cNvPr id="8198" name="Picture 8"/>
          <p:cNvPicPr>
            <a:picLocks noChangeAspect="1" noChangeArrowheads="1"/>
          </p:cNvPicPr>
          <p:nvPr/>
        </p:nvPicPr>
        <p:blipFill>
          <a:blip r:embed="rId3" cstate="print"/>
          <a:srcRect t="5411" b="27847"/>
          <a:stretch>
            <a:fillRect/>
          </a:stretch>
        </p:blipFill>
        <p:spPr bwMode="auto">
          <a:xfrm>
            <a:off x="685800" y="2514600"/>
            <a:ext cx="4872038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9" name="Picture 9"/>
          <p:cNvPicPr>
            <a:picLocks noChangeAspect="1" noChangeArrowheads="1"/>
          </p:cNvPicPr>
          <p:nvPr/>
        </p:nvPicPr>
        <p:blipFill>
          <a:blip r:embed="rId4" cstate="print"/>
          <a:srcRect l="19141" r="2821"/>
          <a:stretch>
            <a:fillRect/>
          </a:stretch>
        </p:blipFill>
        <p:spPr bwMode="auto">
          <a:xfrm>
            <a:off x="5867400" y="2438400"/>
            <a:ext cx="2590800" cy="2490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57200" y="228600"/>
            <a:ext cx="2209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</a:t>
            </a:r>
            <a:r>
              <a:rPr lang="en-US" baseline="30000" dirty="0" smtClean="0"/>
              <a:t>th</a:t>
            </a:r>
            <a:r>
              <a:rPr lang="en-US" dirty="0" smtClean="0"/>
              <a:t> GRADE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1"/>
          <p:cNvSpPr>
            <a:spLocks noGrp="1"/>
          </p:cNvSpPr>
          <p:nvPr>
            <p:ph type="title"/>
          </p:nvPr>
        </p:nvSpPr>
        <p:spPr>
          <a:xfrm>
            <a:off x="838200" y="304800"/>
            <a:ext cx="7924800" cy="1143000"/>
          </a:xfrm>
        </p:spPr>
        <p:txBody>
          <a:bodyPr/>
          <a:lstStyle/>
          <a:p>
            <a:r>
              <a:rPr lang="fr-CA" dirty="0" smtClean="0">
                <a:solidFill>
                  <a:schemeClr val="tx1"/>
                </a:solidFill>
              </a:rPr>
              <a:t>GOAL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8200" y="1447800"/>
            <a:ext cx="8001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 smtClean="0">
                <a:latin typeface="+mn-lt"/>
              </a:rPr>
              <a:t>I will know about pioneer life- compare and contrast schools</a:t>
            </a:r>
            <a:endParaRPr lang="en-US" sz="2200" i="1" dirty="0">
              <a:latin typeface="+mn-lt"/>
            </a:endParaRPr>
          </a:p>
        </p:txBody>
      </p:sp>
      <p:pic>
        <p:nvPicPr>
          <p:cNvPr id="6" name="Picture 2" descr="Q:\DCIM\108NIKON\DSCN87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2514600"/>
            <a:ext cx="3654425" cy="2740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3" descr="Q:\DCIM\108NIKON\DSCN8730.JPG"/>
          <p:cNvPicPr>
            <a:picLocks noChangeAspect="1" noChangeArrowheads="1"/>
          </p:cNvPicPr>
          <p:nvPr/>
        </p:nvPicPr>
        <p:blipFill>
          <a:blip r:embed="rId4" cstate="print"/>
          <a:srcRect b="18033"/>
          <a:stretch>
            <a:fillRect/>
          </a:stretch>
        </p:blipFill>
        <p:spPr bwMode="auto">
          <a:xfrm>
            <a:off x="5105400" y="2514600"/>
            <a:ext cx="3529965" cy="3857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143000" y="5486400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265F00"/>
                </a:solidFill>
                <a:latin typeface="+mn-lt"/>
              </a:rPr>
              <a:t>Students recorded the goal in their notebooks.</a:t>
            </a:r>
            <a:endParaRPr lang="en-US" dirty="0">
              <a:solidFill>
                <a:srgbClr val="265F00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228600"/>
            <a:ext cx="2209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</a:t>
            </a:r>
            <a:r>
              <a:rPr lang="en-US" baseline="30000" dirty="0" smtClean="0"/>
              <a:t>th</a:t>
            </a:r>
            <a:r>
              <a:rPr lang="en-US" dirty="0" smtClean="0"/>
              <a:t> GRADE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Q:\DCIM\108NIKON\DSCN8770.JPG"/>
          <p:cNvPicPr>
            <a:picLocks noChangeAspect="1" noChangeArrowheads="1"/>
          </p:cNvPicPr>
          <p:nvPr/>
        </p:nvPicPr>
        <p:blipFill>
          <a:blip r:embed="rId2" cstate="print"/>
          <a:srcRect t="21160" b="20244"/>
          <a:stretch>
            <a:fillRect/>
          </a:stretch>
        </p:blipFill>
        <p:spPr bwMode="auto">
          <a:xfrm>
            <a:off x="914400" y="2438400"/>
            <a:ext cx="7463543" cy="3280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838200" y="990600"/>
            <a:ext cx="7696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+mn-lt"/>
              </a:rPr>
              <a:t>Students scored their knowledge of the goal  before the lesson.</a:t>
            </a:r>
            <a:endParaRPr lang="en-US" sz="2800" b="1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57800" y="5943600"/>
            <a:ext cx="3581400" cy="646331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ysClr val="windowText" lastClr="000000"/>
                </a:solidFill>
                <a:latin typeface="+mn-lt"/>
                <a:cs typeface="Times" pitchFamily="18" charset="0"/>
              </a:rPr>
              <a:t>(8) Setting Objectives and Providing Feedback</a:t>
            </a:r>
            <a:endParaRPr lang="en-US" sz="1800" dirty="0">
              <a:solidFill>
                <a:sysClr val="windowText" lastClr="000000"/>
              </a:solidFill>
              <a:latin typeface="+mn-lt"/>
              <a:cs typeface="Times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990600"/>
            <a:ext cx="64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en-US" sz="3200" b="1" dirty="0" smtClean="0"/>
              <a:t>s of GANAG</a:t>
            </a:r>
            <a:endParaRPr lang="en-US" sz="3200" b="1" dirty="0"/>
          </a:p>
        </p:txBody>
      </p:sp>
      <p:pic>
        <p:nvPicPr>
          <p:cNvPr id="7270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1600200"/>
            <a:ext cx="1473339" cy="2000250"/>
          </a:xfrm>
          <a:prstGeom prst="rect">
            <a:avLst/>
          </a:prstGeom>
          <a:noFill/>
          <a:ln w="9525">
            <a:solidFill>
              <a:schemeClr val="tx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5029200"/>
            <a:ext cx="1880641" cy="1490663"/>
          </a:xfrm>
          <a:prstGeom prst="rect">
            <a:avLst/>
          </a:prstGeom>
          <a:noFill/>
          <a:ln w="9525">
            <a:solidFill>
              <a:schemeClr val="tx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914400" y="2514600"/>
            <a:ext cx="6248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Goal</a:t>
            </a:r>
            <a:r>
              <a:rPr lang="en-US" dirty="0" smtClean="0"/>
              <a:t>-   </a:t>
            </a:r>
            <a:r>
              <a:rPr lang="en-US" i="1" dirty="0" smtClean="0"/>
              <a:t>Set a learning goal based on the standards.</a:t>
            </a:r>
          </a:p>
          <a:p>
            <a:endParaRPr lang="en-US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3600" b="1" dirty="0" smtClean="0"/>
              <a:t>A</a:t>
            </a:r>
            <a:r>
              <a:rPr lang="en-US" sz="2400" b="1" dirty="0" smtClean="0"/>
              <a:t>ccess Student Prior Knowledge</a:t>
            </a:r>
          </a:p>
          <a:p>
            <a:endParaRPr lang="en-US" dirty="0" smtClean="0"/>
          </a:p>
          <a:p>
            <a:r>
              <a:rPr lang="en-US" sz="3600" b="1" dirty="0" smtClean="0"/>
              <a:t>N</a:t>
            </a:r>
            <a:r>
              <a:rPr lang="en-US" sz="2400" b="1" dirty="0" smtClean="0"/>
              <a:t>ew information </a:t>
            </a:r>
            <a:r>
              <a:rPr lang="en-US" sz="1600" b="1" dirty="0" smtClean="0"/>
              <a:t>(declarative/procedural)</a:t>
            </a:r>
            <a:endParaRPr lang="en-US" sz="2400" b="1" dirty="0" smtClean="0"/>
          </a:p>
          <a:p>
            <a:endParaRPr lang="en-US" dirty="0" smtClean="0"/>
          </a:p>
          <a:p>
            <a:r>
              <a:rPr lang="en-US" sz="3600" b="1" dirty="0" smtClean="0"/>
              <a:t>A</a:t>
            </a:r>
            <a:r>
              <a:rPr lang="en-US" sz="2400" b="1" dirty="0" smtClean="0"/>
              <a:t>pplication</a:t>
            </a:r>
          </a:p>
          <a:p>
            <a:endParaRPr lang="en-US" dirty="0" smtClean="0"/>
          </a:p>
          <a:p>
            <a:r>
              <a:rPr lang="en-US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Goal</a:t>
            </a:r>
            <a:r>
              <a:rPr lang="en-US" dirty="0" smtClean="0"/>
              <a:t>-  Revisit the goal.  Score to the standards.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Q:\DCIM\108NIKON\DSCN87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2667000"/>
            <a:ext cx="5124450" cy="3843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914400" y="914400"/>
            <a:ext cx="716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+mn-lt"/>
              </a:rPr>
              <a:t>They used an effort rubric to score the effort they would put into the lesson.</a:t>
            </a:r>
            <a:endParaRPr lang="en-US" sz="2800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67400" y="5867400"/>
            <a:ext cx="297180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ysClr val="windowText" lastClr="000000"/>
                </a:solidFill>
                <a:latin typeface="+mn-lt"/>
                <a:cs typeface="Times" pitchFamily="18" charset="0"/>
              </a:rPr>
              <a:t>(4) Reinforcing Effort and Providing Recognition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http://ebusiness.ascd.org/serverfiles/productimages/112005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4495800"/>
            <a:ext cx="1497902" cy="1926562"/>
          </a:xfrm>
          <a:prstGeom prst="rect">
            <a:avLst/>
          </a:prstGeom>
          <a:noFill/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4800" b="1" dirty="0" smtClean="0"/>
              <a:t>The Last G</a:t>
            </a:r>
            <a:endParaRPr lang="en-US" sz="4800" b="1" dirty="0"/>
          </a:p>
        </p:txBody>
      </p:sp>
      <p:sp>
        <p:nvSpPr>
          <p:cNvPr id="3" name="Title 2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sz="13800" dirty="0" smtClean="0">
                <a:solidFill>
                  <a:srgbClr val="002060"/>
                </a:solidFill>
              </a:rPr>
              <a:t>G</a:t>
            </a:r>
            <a:r>
              <a:rPr lang="en-US" sz="13800" dirty="0" smtClean="0"/>
              <a:t>ANA</a:t>
            </a:r>
            <a:r>
              <a:rPr lang="en-US" sz="13800" dirty="0" smtClean="0">
                <a:solidFill>
                  <a:srgbClr val="FFC000"/>
                </a:solidFill>
              </a:rPr>
              <a:t>G</a:t>
            </a:r>
            <a:endParaRPr lang="en-US" sz="13800" dirty="0">
              <a:solidFill>
                <a:srgbClr val="FFC000"/>
              </a:solidFill>
            </a:endParaRPr>
          </a:p>
        </p:txBody>
      </p:sp>
      <p:pic>
        <p:nvPicPr>
          <p:cNvPr id="5" name="Picture 4" descr="588-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47800" y="3505200"/>
            <a:ext cx="1524000" cy="1935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433-4.jpg">
            <a:hlinkClick r:id="rId5" tooltip="OTT book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7200" y="2590800"/>
            <a:ext cx="1529007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Goal:</a:t>
            </a:r>
            <a:br>
              <a:rPr lang="en-US" dirty="0" smtClean="0"/>
            </a:br>
            <a:r>
              <a:rPr lang="en-US" b="0" i="1" dirty="0" smtClean="0"/>
              <a:t>I can make groups of ten.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228600"/>
            <a:ext cx="2209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KINDERGARTEN</a:t>
            </a:r>
            <a:endParaRPr lang="en-US" dirty="0"/>
          </a:p>
        </p:txBody>
      </p:sp>
      <p:pic>
        <p:nvPicPr>
          <p:cNvPr id="17100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2514600"/>
            <a:ext cx="5105400" cy="3829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248400" y="2819400"/>
            <a:ext cx="2362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students revisited the goal at the end of the lesson and scored their understanding at the bottom of the page.</a:t>
            </a:r>
            <a:endParaRPr lang="en-US" dirty="0"/>
          </a:p>
        </p:txBody>
      </p:sp>
      <p:sp>
        <p:nvSpPr>
          <p:cNvPr id="6" name="Down Arrow 5"/>
          <p:cNvSpPr/>
          <p:nvPr/>
        </p:nvSpPr>
        <p:spPr bwMode="auto">
          <a:xfrm rot="3444439">
            <a:off x="5980528" y="4282230"/>
            <a:ext cx="743931" cy="2089032"/>
          </a:xfrm>
          <a:prstGeom prst="down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42900"/>
            <a:ext cx="7924800" cy="1143000"/>
          </a:xfrm>
        </p:spPr>
        <p:txBody>
          <a:bodyPr/>
          <a:lstStyle/>
          <a:p>
            <a:r>
              <a:rPr lang="en-US" dirty="0" smtClean="0"/>
              <a:t>Revisit the Goal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447800"/>
            <a:ext cx="8382000" cy="443198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I can </a:t>
            </a:r>
            <a:r>
              <a:rPr lang="en-US" b="1" dirty="0" smtClean="0"/>
              <a:t>compare</a:t>
            </a:r>
            <a:r>
              <a:rPr lang="en-US" dirty="0" smtClean="0"/>
              <a:t> the experiences of characters.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990600" y="6172200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students scored their understanding after the lesson.</a:t>
            </a:r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3" cstate="print"/>
          <a:srcRect b="3804"/>
          <a:stretch>
            <a:fillRect/>
          </a:stretch>
        </p:blipFill>
        <p:spPr bwMode="auto">
          <a:xfrm>
            <a:off x="1371600" y="2438400"/>
            <a:ext cx="2895600" cy="3713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 t="1630" b="5435"/>
          <a:stretch>
            <a:fillRect/>
          </a:stretch>
        </p:blipFill>
        <p:spPr bwMode="auto">
          <a:xfrm>
            <a:off x="5134812" y="2392018"/>
            <a:ext cx="2989178" cy="3703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457200" y="228600"/>
            <a:ext cx="2209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GRADE</a:t>
            </a:r>
            <a:endParaRPr lang="en-US" dirty="0"/>
          </a:p>
        </p:txBody>
      </p:sp>
      <p:sp>
        <p:nvSpPr>
          <p:cNvPr id="8" name="Down Arrow 7"/>
          <p:cNvSpPr/>
          <p:nvPr/>
        </p:nvSpPr>
        <p:spPr bwMode="auto">
          <a:xfrm rot="1514612">
            <a:off x="7847227" y="1383420"/>
            <a:ext cx="685800" cy="1219200"/>
          </a:xfrm>
          <a:prstGeom prst="down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304800"/>
            <a:ext cx="7010400" cy="2286000"/>
          </a:xfrm>
        </p:spPr>
        <p:txBody>
          <a:bodyPr/>
          <a:lstStyle/>
          <a:p>
            <a:r>
              <a:rPr sz="4000" dirty="0" smtClean="0"/>
              <a:t>G= Generalize the Goal</a:t>
            </a:r>
            <a:br>
              <a:rPr sz="4000" dirty="0" smtClean="0"/>
            </a:br>
            <a:endParaRPr lang="en-US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4800600" y="2514600"/>
            <a:ext cx="3581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At the end of the lesson students revisit the goal on the goal sheet in the front of their notebook.  They score themselves again to see how much they have learned.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841" t="10456" r="20771" b="13864"/>
          <a:stretch/>
        </p:blipFill>
        <p:spPr>
          <a:xfrm rot="16200000">
            <a:off x="914400" y="2514600"/>
            <a:ext cx="3657600" cy="3657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4600" y="5486400"/>
            <a:ext cx="5791200" cy="92333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This student scored herself a “2” before the lesson.  After the lesson, she said she was still a “2.”  She said, “I’m starting to get it, but I need more practice.”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" y="228600"/>
            <a:ext cx="2209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 GRADE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G= Generalize the Goal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5486400"/>
            <a:ext cx="7543800" cy="960437"/>
          </a:xfrm>
        </p:spPr>
        <p:txBody>
          <a:bodyPr/>
          <a:lstStyle/>
          <a:p>
            <a:pPr>
              <a:buNone/>
            </a:pPr>
            <a:r>
              <a:rPr lang="en-US" sz="2400" dirty="0" smtClean="0"/>
              <a:t>Students turned and talked to revisit the goal, then</a:t>
            </a:r>
          </a:p>
          <a:p>
            <a:pPr>
              <a:buNone/>
            </a:pPr>
            <a:r>
              <a:rPr lang="en-US" sz="2400" dirty="0" smtClean="0"/>
              <a:t>rescored themselves in their Interactive Notebooks.</a:t>
            </a:r>
            <a:endParaRPr lang="en-US" sz="2400" dirty="0"/>
          </a:p>
        </p:txBody>
      </p:sp>
      <p:pic>
        <p:nvPicPr>
          <p:cNvPr id="4" name="Picture 3" descr="GANAG Ppt 7.JPG"/>
          <p:cNvPicPr>
            <a:picLocks noChangeAspect="1"/>
          </p:cNvPicPr>
          <p:nvPr/>
        </p:nvPicPr>
        <p:blipFill>
          <a:blip r:embed="rId3" cstate="print"/>
          <a:srcRect l="16216" r="10811"/>
          <a:stretch>
            <a:fillRect/>
          </a:stretch>
        </p:blipFill>
        <p:spPr>
          <a:xfrm>
            <a:off x="228600" y="2514600"/>
            <a:ext cx="2743200" cy="2819400"/>
          </a:xfrm>
          <a:prstGeom prst="rect">
            <a:avLst/>
          </a:prstGeom>
        </p:spPr>
      </p:pic>
      <p:pic>
        <p:nvPicPr>
          <p:cNvPr id="6" name="Picture 5" descr="GANAG Ppt 8.JPG"/>
          <p:cNvPicPr>
            <a:picLocks noChangeAspect="1"/>
          </p:cNvPicPr>
          <p:nvPr/>
        </p:nvPicPr>
        <p:blipFill>
          <a:blip r:embed="rId4" cstate="print"/>
          <a:srcRect l="16000" r="24000"/>
          <a:stretch>
            <a:fillRect/>
          </a:stretch>
        </p:blipFill>
        <p:spPr>
          <a:xfrm>
            <a:off x="3124200" y="2514600"/>
            <a:ext cx="2286000" cy="2857500"/>
          </a:xfrm>
          <a:prstGeom prst="rect">
            <a:avLst/>
          </a:prstGeom>
        </p:spPr>
      </p:pic>
      <p:pic>
        <p:nvPicPr>
          <p:cNvPr id="7" name="Picture 6" descr="GANAG Ppt 6.JPG"/>
          <p:cNvPicPr>
            <a:picLocks noChangeAspect="1"/>
          </p:cNvPicPr>
          <p:nvPr/>
        </p:nvPicPr>
        <p:blipFill>
          <a:blip r:embed="rId5" cstate="print"/>
          <a:srcRect l="11184" r="3947"/>
          <a:stretch>
            <a:fillRect/>
          </a:stretch>
        </p:blipFill>
        <p:spPr>
          <a:xfrm>
            <a:off x="5562600" y="2514600"/>
            <a:ext cx="3276600" cy="2895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2286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GRADE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6781800" cy="1143000"/>
          </a:xfrm>
        </p:spPr>
        <p:txBody>
          <a:bodyPr/>
          <a:lstStyle/>
          <a:p>
            <a:pPr algn="r"/>
            <a:r>
              <a:rPr lang="en-US" dirty="0" smtClean="0"/>
              <a:t>Revisit the Goal</a:t>
            </a:r>
          </a:p>
        </p:txBody>
      </p:sp>
      <p:sp>
        <p:nvSpPr>
          <p:cNvPr id="14339" name="TextBox 3"/>
          <p:cNvSpPr txBox="1">
            <a:spLocks noChangeArrowheads="1"/>
          </p:cNvSpPr>
          <p:nvPr/>
        </p:nvSpPr>
        <p:spPr bwMode="auto">
          <a:xfrm>
            <a:off x="914400" y="1066800"/>
            <a:ext cx="76962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/>
              <a:t>The students revisited the goal and scored their understanding and effort at the end of the lesson. </a:t>
            </a:r>
          </a:p>
        </p:txBody>
      </p:sp>
      <p:pic>
        <p:nvPicPr>
          <p:cNvPr id="14340" name="Picture 5"/>
          <p:cNvPicPr>
            <a:picLocks noChangeAspect="1" noChangeArrowheads="1"/>
          </p:cNvPicPr>
          <p:nvPr/>
        </p:nvPicPr>
        <p:blipFill>
          <a:blip r:embed="rId3" cstate="print"/>
          <a:srcRect t="15712" b="13583"/>
          <a:stretch>
            <a:fillRect/>
          </a:stretch>
        </p:blipFill>
        <p:spPr bwMode="auto">
          <a:xfrm>
            <a:off x="914400" y="2438400"/>
            <a:ext cx="7615339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57200" y="228600"/>
            <a:ext cx="2209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</a:t>
            </a:r>
            <a:r>
              <a:rPr lang="en-US" baseline="30000" dirty="0" smtClean="0"/>
              <a:t>th</a:t>
            </a:r>
            <a:r>
              <a:rPr lang="en-US" dirty="0" smtClean="0"/>
              <a:t> GRADE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1"/>
          <p:cNvSpPr>
            <a:spLocks noGrp="1"/>
          </p:cNvSpPr>
          <p:nvPr>
            <p:ph type="title"/>
          </p:nvPr>
        </p:nvSpPr>
        <p:spPr>
          <a:xfrm>
            <a:off x="914400" y="5334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Revisiting</a:t>
            </a:r>
            <a:r>
              <a:rPr lang="fr-CA" dirty="0" smtClean="0">
                <a:solidFill>
                  <a:srgbClr val="002060"/>
                </a:solidFill>
              </a:rPr>
              <a:t> the Goal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86200" y="5257800"/>
            <a:ext cx="495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  <a:latin typeface="+mn-lt"/>
              </a:rPr>
              <a:t>Students scored their knowledge of the goal at the end of the lesson.</a:t>
            </a:r>
            <a:endParaRPr lang="en-US" sz="24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3074" name="Picture 2" descr="E:\DCIM\108NIKON\DSCN88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2590800"/>
            <a:ext cx="274320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 descr="E:\DCIM\108NIKON\DSCN88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1752600"/>
            <a:ext cx="4314952" cy="3236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57200" y="228600"/>
            <a:ext cx="2209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</a:t>
            </a:r>
            <a:r>
              <a:rPr lang="en-US" baseline="30000" dirty="0" smtClean="0"/>
              <a:t>th</a:t>
            </a:r>
            <a:r>
              <a:rPr lang="en-US" dirty="0" smtClean="0"/>
              <a:t> GRADE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5234" name="Object 2"/>
          <p:cNvGraphicFramePr>
            <a:graphicFrameLocks noChangeAspect="1"/>
          </p:cNvGraphicFramePr>
          <p:nvPr/>
        </p:nvGraphicFramePr>
        <p:xfrm>
          <a:off x="990600" y="2209800"/>
          <a:ext cx="4622800" cy="4343400"/>
        </p:xfrm>
        <a:graphic>
          <a:graphicData uri="http://schemas.openxmlformats.org/presentationml/2006/ole">
            <p:oleObj spid="_x0000_s105474" r:id="rId4" imgW="5191850" imgH="4809524" progId="MSPhotoEd.3">
              <p:embed/>
            </p:oleObj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85800" y="11430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G</a:t>
            </a:r>
            <a:r>
              <a:rPr lang="en-US" sz="2800" b="1" dirty="0" smtClean="0"/>
              <a:t>s</a:t>
            </a:r>
            <a:r>
              <a:rPr lang="en-US" sz="3600" b="1" dirty="0" smtClean="0"/>
              <a:t>= Opportunities for 2 Strategies</a:t>
            </a:r>
            <a:endParaRPr lang="en-US" sz="3600" b="1" dirty="0"/>
          </a:p>
        </p:txBody>
      </p:sp>
      <p:sp>
        <p:nvSpPr>
          <p:cNvPr id="5" name="Left Arrow 4"/>
          <p:cNvSpPr/>
          <p:nvPr/>
        </p:nvSpPr>
        <p:spPr bwMode="auto">
          <a:xfrm>
            <a:off x="5486400" y="4038600"/>
            <a:ext cx="2971800" cy="457200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Left Arrow 7"/>
          <p:cNvSpPr/>
          <p:nvPr/>
        </p:nvSpPr>
        <p:spPr bwMode="auto">
          <a:xfrm>
            <a:off x="5467350" y="5257800"/>
            <a:ext cx="2971800" cy="457200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9" name="Picture 8" descr="web_Classroom_Instruction_That_Works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1800" y="1828800"/>
            <a:ext cx="1600200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14400" y="914400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/>
              <a:t>Two Minutes</a:t>
            </a:r>
            <a:endParaRPr lang="en-US" sz="5400" b="1" dirty="0"/>
          </a:p>
        </p:txBody>
      </p:sp>
      <p:pic>
        <p:nvPicPr>
          <p:cNvPr id="107522" name="Picture 2" descr="http://www.icedental.co.uk/includes/images/products/2-minute-egg-tim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2438400"/>
            <a:ext cx="4114800" cy="411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914400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/>
              <a:t>2 simple steps</a:t>
            </a:r>
            <a:endParaRPr lang="en-US" sz="5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143000" y="2438400"/>
            <a:ext cx="75438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3600" b="1" dirty="0" smtClean="0"/>
              <a:t>Make sure students:</a:t>
            </a:r>
            <a:endParaRPr lang="en-US" sz="2800" dirty="0" smtClean="0"/>
          </a:p>
          <a:p>
            <a:pPr marL="342900" indent="-342900"/>
            <a:r>
              <a:rPr lang="en-US" sz="4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See</a:t>
            </a:r>
            <a:r>
              <a:rPr lang="en-US" sz="2800" dirty="0" smtClean="0"/>
              <a:t>  &amp; </a:t>
            </a:r>
            <a:r>
              <a:rPr lang="en-US" sz="4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Hear </a:t>
            </a:r>
            <a:r>
              <a:rPr lang="en-US" sz="2800" dirty="0" smtClean="0"/>
              <a:t>the Goal</a:t>
            </a:r>
          </a:p>
          <a:p>
            <a:pPr marL="342900" indent="-342900"/>
            <a:endParaRPr lang="en-US" sz="2800" dirty="0" smtClean="0"/>
          </a:p>
          <a:p>
            <a:pPr marL="342900" indent="-342900"/>
            <a:r>
              <a:rPr lang="en-US" sz="4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Interact</a:t>
            </a:r>
            <a:r>
              <a:rPr lang="en-US" sz="2800" dirty="0" smtClean="0"/>
              <a:t> with the Goal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800" dirty="0" smtClean="0"/>
              <a:t>Read it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800" dirty="0" smtClean="0"/>
              <a:t>Say it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800" dirty="0" smtClean="0"/>
              <a:t>Write it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800" dirty="0" smtClean="0"/>
              <a:t>Score it</a:t>
            </a:r>
          </a:p>
        </p:txBody>
      </p:sp>
      <p:pic>
        <p:nvPicPr>
          <p:cNvPr id="4" name="Picture 2" descr="http://writingunderpressure.files.wordpress.com/2011/01/tal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1800" y="5410200"/>
            <a:ext cx="1906813" cy="10970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7924800" cy="1143000"/>
          </a:xfrm>
        </p:spPr>
        <p:txBody>
          <a:bodyPr/>
          <a:lstStyle/>
          <a:p>
            <a:r>
              <a:rPr lang="en-US" dirty="0" smtClean="0"/>
              <a:t>Goal Scoring Tools</a:t>
            </a:r>
            <a:endParaRPr lang="en-US" dirty="0"/>
          </a:p>
        </p:txBody>
      </p:sp>
      <p:pic>
        <p:nvPicPr>
          <p:cNvPr id="1720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1752600"/>
            <a:ext cx="4209878" cy="3224213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4" name="Picture 7" descr="http://flowingzen.com/wp-content/uploads/2012/11/3fingers1.jpg"/>
          <p:cNvPicPr>
            <a:picLocks noChangeAspect="1" noChangeArrowheads="1"/>
          </p:cNvPicPr>
          <p:nvPr/>
        </p:nvPicPr>
        <p:blipFill>
          <a:blip r:embed="rId4" cstate="print"/>
          <a:srcRect l="20237" t="6765" r="22423"/>
          <a:stretch>
            <a:fillRect/>
          </a:stretch>
        </p:blipFill>
        <p:spPr bwMode="auto">
          <a:xfrm rot="20889109">
            <a:off x="963812" y="2168012"/>
            <a:ext cx="1295400" cy="2100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5" descr="http://becomeablogger.com/wp-content/uploads/2008/09/2fingers1.jpg"/>
          <p:cNvPicPr>
            <a:picLocks noChangeAspect="1" noChangeArrowheads="1"/>
          </p:cNvPicPr>
          <p:nvPr/>
        </p:nvPicPr>
        <p:blipFill>
          <a:blip r:embed="rId5" cstate="print"/>
          <a:srcRect l="21739" r="23913"/>
          <a:stretch>
            <a:fillRect/>
          </a:stretch>
        </p:blipFill>
        <p:spPr bwMode="auto">
          <a:xfrm rot="675722">
            <a:off x="2369847" y="2749881"/>
            <a:ext cx="1020301" cy="1739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203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6800" y="2971800"/>
            <a:ext cx="2614613" cy="352872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72037" name="Picture 5" descr="http://t2.gstatic.com/images?q=tbn:ANd9GcQ8VjM0M9lubCyUwILP6H224byMQY-Jm59hGHzo_PYoVcoyVnim_V8KhNSU"/>
          <p:cNvPicPr>
            <a:picLocks noChangeAspect="1" noChangeArrowheads="1"/>
          </p:cNvPicPr>
          <p:nvPr/>
        </p:nvPicPr>
        <p:blipFill>
          <a:blip r:embed="rId7" cstate="print"/>
          <a:srcRect t="12371" b="13402"/>
          <a:stretch>
            <a:fillRect/>
          </a:stretch>
        </p:blipFill>
        <p:spPr bwMode="auto">
          <a:xfrm>
            <a:off x="1600200" y="4876800"/>
            <a:ext cx="2466975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6610" name="Picture 2" descr="http://t1.gstatic.com/images?q=tbn:ANd9GcQnYVjm1uDGSkpU8SkDu_YnWi_48eiHX1Xb7yFwJOJlqmB3f6SVqaTmiFuzwQ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86600" y="3962400"/>
            <a:ext cx="1885950" cy="24193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7924800" cy="1143000"/>
          </a:xfrm>
        </p:spPr>
        <p:txBody>
          <a:bodyPr/>
          <a:lstStyle/>
          <a:p>
            <a:r>
              <a:rPr lang="en-US" dirty="0" smtClean="0"/>
              <a:t>Scoring Rubrics</a:t>
            </a:r>
            <a:endParaRPr lang="en-US" dirty="0"/>
          </a:p>
        </p:txBody>
      </p:sp>
      <p:pic>
        <p:nvPicPr>
          <p:cNvPr id="8" name="Picture 7" descr="Q:\DCIM\108NIKON\DSCN8811.JPG"/>
          <p:cNvPicPr/>
          <p:nvPr/>
        </p:nvPicPr>
        <p:blipFill>
          <a:blip r:embed="rId3" cstate="print"/>
          <a:srcRect l="11089" t="10601" r="8651" b="13380"/>
          <a:stretch>
            <a:fillRect/>
          </a:stretch>
        </p:blipFill>
        <p:spPr bwMode="auto">
          <a:xfrm>
            <a:off x="1371600" y="1828800"/>
            <a:ext cx="3352800" cy="2209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42877">
            <a:off x="5514693" y="411673"/>
            <a:ext cx="3120951" cy="4200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4191000"/>
            <a:ext cx="3223837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3276600"/>
            <a:ext cx="2531022" cy="3248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Q:\DCIM\108NIKON\DSCN8716.JPG"/>
          <p:cNvPicPr/>
          <p:nvPr/>
        </p:nvPicPr>
        <p:blipFill>
          <a:blip r:embed="rId3" cstate="print"/>
          <a:srcRect t="18376" r="5769" b="10256"/>
          <a:stretch>
            <a:fillRect/>
          </a:stretch>
        </p:blipFill>
        <p:spPr bwMode="auto">
          <a:xfrm>
            <a:off x="914400" y="152400"/>
            <a:ext cx="2895600" cy="152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C:\Documents and Settings\shensley\Local Settings\Temporary Internet Files\Content.Word\DSCN8717.jpg"/>
          <p:cNvPicPr/>
          <p:nvPr/>
        </p:nvPicPr>
        <p:blipFill>
          <a:blip r:embed="rId4" cstate="print"/>
          <a:srcRect l="6587" t="13901" b="7623"/>
          <a:stretch>
            <a:fillRect/>
          </a:stretch>
        </p:blipFill>
        <p:spPr bwMode="auto">
          <a:xfrm>
            <a:off x="2286000" y="1752600"/>
            <a:ext cx="213360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C:\Documents and Settings\shensley\Local Settings\Temporary Internet Files\Content.Word\DSCN8718.jpg"/>
          <p:cNvPicPr/>
          <p:nvPr/>
        </p:nvPicPr>
        <p:blipFill>
          <a:blip r:embed="rId5" cstate="print"/>
          <a:srcRect l="5769" t="14663" r="4808" b="24519"/>
          <a:stretch>
            <a:fillRect/>
          </a:stretch>
        </p:blipFill>
        <p:spPr bwMode="auto">
          <a:xfrm>
            <a:off x="4953000" y="1828800"/>
            <a:ext cx="2590800" cy="213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C:\Documents and Settings\shensley\Local Settings\Temporary Internet Files\Content.Word\DSCN8719.jpg"/>
          <p:cNvPicPr/>
          <p:nvPr/>
        </p:nvPicPr>
        <p:blipFill>
          <a:blip r:embed="rId6" cstate="print"/>
          <a:srcRect l="1923" t="16827" r="3205" b="13942"/>
          <a:stretch>
            <a:fillRect/>
          </a:stretch>
        </p:blipFill>
        <p:spPr bwMode="auto">
          <a:xfrm>
            <a:off x="2362200" y="4267200"/>
            <a:ext cx="1981200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C:\Documents and Settings\shensley\Local Settings\Temporary Internet Files\Content.Word\DSCN8720.jpg"/>
          <p:cNvPicPr/>
          <p:nvPr/>
        </p:nvPicPr>
        <p:blipFill>
          <a:blip r:embed="rId7" cstate="print"/>
          <a:srcRect l="14103" t="27404" r="12500" b="14183"/>
          <a:stretch>
            <a:fillRect/>
          </a:stretch>
        </p:blipFill>
        <p:spPr bwMode="auto">
          <a:xfrm>
            <a:off x="4800600" y="4191000"/>
            <a:ext cx="2336165" cy="2400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209800" y="1600200"/>
            <a:ext cx="381000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1</a:t>
            </a:r>
            <a:endParaRPr lang="en-US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648200" y="1752600"/>
            <a:ext cx="381000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2</a:t>
            </a:r>
            <a:endParaRPr lang="en-US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57400" y="4114800"/>
            <a:ext cx="381000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3</a:t>
            </a:r>
            <a:endParaRPr lang="en-US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648200" y="4038600"/>
            <a:ext cx="381000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4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http://ebusiness.ascd.org/serverfiles/productimages/112005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4495800"/>
            <a:ext cx="1497902" cy="1926562"/>
          </a:xfrm>
          <a:prstGeom prst="rect">
            <a:avLst/>
          </a:prstGeom>
          <a:noFill/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4800" b="1" dirty="0" smtClean="0"/>
              <a:t>The First G</a:t>
            </a:r>
            <a:endParaRPr lang="en-US" sz="4800" b="1" dirty="0"/>
          </a:p>
        </p:txBody>
      </p:sp>
      <p:sp>
        <p:nvSpPr>
          <p:cNvPr id="3" name="Title 2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sz="13800" dirty="0" smtClean="0">
                <a:solidFill>
                  <a:srgbClr val="FFC000"/>
                </a:solidFill>
              </a:rPr>
              <a:t>G</a:t>
            </a:r>
            <a:r>
              <a:rPr lang="en-US" sz="13800" dirty="0" smtClean="0"/>
              <a:t>ANA</a:t>
            </a:r>
            <a:r>
              <a:rPr lang="en-US" sz="13800" dirty="0" smtClean="0">
                <a:solidFill>
                  <a:srgbClr val="002060"/>
                </a:solidFill>
              </a:rPr>
              <a:t>G</a:t>
            </a:r>
            <a:endParaRPr lang="en-US" sz="13800" dirty="0">
              <a:solidFill>
                <a:srgbClr val="002060"/>
              </a:solidFill>
            </a:endParaRPr>
          </a:p>
        </p:txBody>
      </p:sp>
      <p:pic>
        <p:nvPicPr>
          <p:cNvPr id="5" name="Picture 4" descr="588-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47800" y="3505200"/>
            <a:ext cx="1524000" cy="1935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433-4.jpg">
            <a:hlinkClick r:id="rId5" tooltip="OTT book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7200" y="2590800"/>
            <a:ext cx="1529007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apsules design template">
  <a:themeElements>
    <a:clrScheme name="Office Theme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Capsules design template</Template>
  <TotalTime>3936</TotalTime>
  <Words>1024</Words>
  <Application>Microsoft Office PowerPoint</Application>
  <PresentationFormat>On-screen Show (4:3)</PresentationFormat>
  <Paragraphs>143</Paragraphs>
  <Slides>27</Slides>
  <Notes>25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Capsules design template</vt:lpstr>
      <vt:lpstr>Microsoft Photo Editor 3.0 Photo</vt:lpstr>
      <vt:lpstr>GANAG</vt:lpstr>
      <vt:lpstr>Slide 2</vt:lpstr>
      <vt:lpstr>Slide 3</vt:lpstr>
      <vt:lpstr>Slide 4</vt:lpstr>
      <vt:lpstr>Slide 5</vt:lpstr>
      <vt:lpstr>Goal Scoring Tools</vt:lpstr>
      <vt:lpstr>Scoring Rubrics</vt:lpstr>
      <vt:lpstr>Slide 8</vt:lpstr>
      <vt:lpstr>GANAG</vt:lpstr>
      <vt:lpstr>Goal:  I can make groups of ten.</vt:lpstr>
      <vt:lpstr>Slide 11</vt:lpstr>
      <vt:lpstr>Slide 12</vt:lpstr>
      <vt:lpstr>Slide 13</vt:lpstr>
      <vt:lpstr>Slide 14</vt:lpstr>
      <vt:lpstr>GOAL: I can use the author’s clues to determine the meaning of a word.</vt:lpstr>
      <vt:lpstr>Goal</vt:lpstr>
      <vt:lpstr>Goal I can tell the structural elements of a limerick.</vt:lpstr>
      <vt:lpstr>GOAL</vt:lpstr>
      <vt:lpstr>Slide 19</vt:lpstr>
      <vt:lpstr>Slide 20</vt:lpstr>
      <vt:lpstr>GANAG</vt:lpstr>
      <vt:lpstr>Goal: I can make groups of ten. </vt:lpstr>
      <vt:lpstr>Revisit the Goal</vt:lpstr>
      <vt:lpstr>G= Generalize the Goal </vt:lpstr>
      <vt:lpstr>G= Generalize the Goal</vt:lpstr>
      <vt:lpstr>Revisit the Goal</vt:lpstr>
      <vt:lpstr>Revisiting the Goal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GANAG</dc:title>
  <dc:creator>Susan</dc:creator>
  <cp:lastModifiedBy>st</cp:lastModifiedBy>
  <cp:revision>154</cp:revision>
  <cp:lastPrinted>1601-01-01T00:00:00Z</cp:lastPrinted>
  <dcterms:created xsi:type="dcterms:W3CDTF">2012-09-27T11:43:16Z</dcterms:created>
  <dcterms:modified xsi:type="dcterms:W3CDTF">2013-04-23T14:00:41Z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TC102037801033</vt:lpwstr>
  </property>
</Properties>
</file>