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sldIdLst>
    <p:sldId id="338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7" r:id="rId11"/>
    <p:sldId id="368" r:id="rId12"/>
    <p:sldId id="370" r:id="rId13"/>
    <p:sldId id="371" r:id="rId14"/>
    <p:sldId id="376" r:id="rId15"/>
    <p:sldId id="373" r:id="rId16"/>
    <p:sldId id="377" r:id="rId17"/>
    <p:sldId id="37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CC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544" autoAdjust="0"/>
  </p:normalViewPr>
  <p:slideViewPr>
    <p:cSldViewPr>
      <p:cViewPr>
        <p:scale>
          <a:sx n="70" d="100"/>
          <a:sy n="70" d="100"/>
        </p:scale>
        <p:origin x="-52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D60D-164F-4F9E-8C76-8E22A18E7B9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A53E-581B-4FA4-B104-74F40EBAE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Non-linguistic representation</a:t>
            </a:r>
          </a:p>
          <a:p>
            <a:r>
              <a:rPr lang="en-US" dirty="0" smtClean="0"/>
              <a:t>Cooperative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Non-linguistic representation</a:t>
            </a:r>
          </a:p>
          <a:p>
            <a:r>
              <a:rPr lang="en-US" dirty="0" smtClean="0"/>
              <a:t>Cooperative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takes about 3 minutes to Access</a:t>
            </a:r>
            <a:r>
              <a:rPr lang="en-US" baseline="0" dirty="0" smtClean="0"/>
              <a:t> Student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the image help me access prior knowledge?</a:t>
            </a:r>
          </a:p>
          <a:p>
            <a:r>
              <a:rPr lang="en-US" dirty="0" smtClean="0"/>
              <a:t>Does the cooperative learning insure that every child gets to participate</a:t>
            </a:r>
            <a:r>
              <a:rPr lang="en-US" baseline="0" dirty="0" smtClean="0"/>
              <a:t> in the 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8195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75C63B2-2114-4AB0-A340-962C5EB66F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D14FE-9D1E-4C28-AD3B-8843A9241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AA816-50FD-4800-A3B8-FC3789335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D6FE4-E0C9-4833-8DFE-4428D190A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9406-E335-4F5D-92A2-65326DDAE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687CC-7F53-49C6-8338-0D2AAD0BF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C7EB2-9A19-4245-855B-329C73455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1132D-7F0D-44B8-B35E-B2F02D583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9C5C0-B355-4ECC-85C7-F61E2978C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1D475-5E08-4334-BCB3-370E2E071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52783-ABEF-489D-BFCF-CB2EB4206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50" name="Group 26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7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1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C8673DE6-4BBF-422D-935C-6245726C6F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ascd.org/publications/books/107005.aspx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Q0QadJPLW0A_nyJzbkF;_ylu=X3oDMTBlMTQ4cGxyBHNlYwNzcgRzbGsDaW1n?back=http://images.search.yahoo.com/search/images?p=optical+illusion&amp;n=30&amp;ei=utf-8&amp;y=Search+Images&amp;tab=organic&amp;ri=5&amp;w=453&amp;h=562&amp;imgurl=cdn.thedesignwork.com/wp-content/uploads/2011/04/Art-illusion-29.jpg&amp;rurl=http://www.thedesignwork.com/65-amazing-optical-illusion-pictures/&amp;size=86.6+KB&amp;name=Art+illusion+29+65+Amazing+Optical+Illusion+Pictures&amp;p=optical+illusion&amp;oid=b2d78ecc7eb5044e406adfc00da2064b&amp;fr2=&amp;fr=&amp;tt=Art+illusion+29+65+Amazing+Optical+Illusion+Pictures&amp;b=0&amp;ni=36&amp;no=5&amp;ts=&amp;tab=organic&amp;sigr=122gk04kv&amp;sigb=13el6ai23&amp;sigi=124vjf4om&amp;.crumb=AVj/rPlv9O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ascd.org/publications/books/107005.aspx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ascd.org/publications/books/107005.aspx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497902" cy="1926562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/>
              <a:t>The Last G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3800" dirty="0" smtClean="0">
                <a:solidFill>
                  <a:srgbClr val="002060"/>
                </a:solidFill>
              </a:rPr>
              <a:t>G</a:t>
            </a:r>
            <a:r>
              <a:rPr lang="en-US" sz="13800" dirty="0" smtClean="0">
                <a:solidFill>
                  <a:srgbClr val="FFC000"/>
                </a:solidFill>
              </a:rPr>
              <a:t>A</a:t>
            </a:r>
            <a:r>
              <a:rPr lang="en-US" sz="13800" dirty="0" smtClean="0"/>
              <a:t>NA</a:t>
            </a:r>
            <a:r>
              <a:rPr lang="en-US" sz="13800" dirty="0" smtClean="0">
                <a:solidFill>
                  <a:srgbClr val="002060"/>
                </a:solidFill>
              </a:rPr>
              <a:t>G</a:t>
            </a:r>
            <a:endParaRPr lang="en-US" sz="13800" dirty="0">
              <a:solidFill>
                <a:srgbClr val="002060"/>
              </a:solidFill>
            </a:endParaRPr>
          </a:p>
        </p:txBody>
      </p:sp>
      <p:pic>
        <p:nvPicPr>
          <p:cNvPr id="5" name="Picture 4" descr="5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1524000" cy="19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33-4.jpg">
            <a:hlinkClick r:id="rId5" tooltip="OTT book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152900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Goal- </a:t>
            </a:r>
            <a:r>
              <a:rPr lang="en-US" sz="2400" b="1" i="1" dirty="0" smtClean="0"/>
              <a:t>I can describe how characters in a story respond to major events and challenges.</a:t>
            </a:r>
            <a:endParaRPr lang="en-US" sz="1200" b="1" i="1" dirty="0" smtClean="0"/>
          </a:p>
          <a:p>
            <a:r>
              <a:rPr lang="en-US" sz="1200" b="1" i="1" dirty="0" smtClean="0"/>
              <a:t>(The text for the lesson is </a:t>
            </a:r>
            <a:r>
              <a:rPr lang="en-US" sz="1200" b="1" i="1" u="sng" dirty="0" smtClean="0"/>
              <a:t>Silent Music)</a:t>
            </a:r>
            <a:endParaRPr lang="en-US" sz="2000" b="1" i="1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 Reading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APK</a:t>
            </a:r>
            <a:r>
              <a:rPr lang="en-US" sz="2400" dirty="0" smtClean="0"/>
              <a:t>-  Watch a video to glimpse life in Baghdad.</a:t>
            </a:r>
          </a:p>
          <a:p>
            <a:pPr lvl="2"/>
            <a:r>
              <a:rPr lang="en-US" sz="2000" dirty="0" smtClean="0"/>
              <a:t>“How would you feel if you walked outside and saw this?</a:t>
            </a:r>
          </a:p>
          <a:p>
            <a:pPr lvl="2"/>
            <a:r>
              <a:rPr lang="en-US" sz="2000" dirty="0" smtClean="0"/>
              <a:t>What would you see?  What would you hear?”</a:t>
            </a:r>
          </a:p>
          <a:p>
            <a:pPr lvl="2"/>
            <a:r>
              <a:rPr lang="en-US" sz="2400" b="1" dirty="0" smtClean="0"/>
              <a:t>Turn and Talk</a:t>
            </a:r>
            <a:endParaRPr lang="en-US" b="1" dirty="0" smtClean="0"/>
          </a:p>
        </p:txBody>
      </p:sp>
      <p:pic>
        <p:nvPicPr>
          <p:cNvPr id="7" name="Picture 4" descr="http://politicoone.files.wordpress.com/2010/03/de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2514600"/>
            <a:ext cx="389593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499.JPG"/>
          <p:cNvPicPr>
            <a:picLocks noChangeAspect="1"/>
          </p:cNvPicPr>
          <p:nvPr/>
        </p:nvPicPr>
        <p:blipFill>
          <a:blip r:embed="rId4" cstate="print"/>
          <a:srcRect l="27500" t="7510" r="20833" b="56258"/>
          <a:stretch>
            <a:fillRect/>
          </a:stretch>
        </p:blipFill>
        <p:spPr>
          <a:xfrm>
            <a:off x="4953000" y="3505200"/>
            <a:ext cx="3483596" cy="162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1250" name="Picture 2" descr="http://yourbooksworld.com/images/Childrens/silent-music-neal-porter-boo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76400"/>
            <a:ext cx="2092325" cy="157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Goal- </a:t>
            </a:r>
            <a:r>
              <a:rPr lang="en-US" sz="2400" b="1" i="1" dirty="0" smtClean="0"/>
              <a:t>I can use the internet to research</a:t>
            </a:r>
            <a:endParaRPr lang="en-US" sz="2000" b="1" i="1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3rd grade Reading/Social Studies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114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APK</a:t>
            </a:r>
            <a:r>
              <a:rPr lang="en-US" sz="2400" dirty="0" smtClean="0"/>
              <a:t>-  Pair Share and then make a list of the types of information a person could get from the internet </a:t>
            </a:r>
            <a:endParaRPr lang="en-US" sz="1600" dirty="0" smtClean="0"/>
          </a:p>
        </p:txBody>
      </p:sp>
      <p:pic>
        <p:nvPicPr>
          <p:cNvPr id="7" name="Picture 6" descr="GANAG Ppt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5146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ANAG Ppt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590800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Goal- </a:t>
            </a:r>
            <a:r>
              <a:rPr lang="en-US" sz="2400" b="1" i="1" dirty="0" smtClean="0"/>
              <a:t>I can use old information to help me learn new information.</a:t>
            </a:r>
          </a:p>
          <a:p>
            <a:r>
              <a:rPr lang="en-US" dirty="0" smtClean="0"/>
              <a:t>(The students will read an informational article about sharks in the lesson) 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Reading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715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APK</a:t>
            </a:r>
            <a:r>
              <a:rPr lang="en-US" sz="2400" dirty="0" smtClean="0"/>
              <a:t>-  Watch the theatrical trailer for the movie “Jaws”</a:t>
            </a:r>
          </a:p>
          <a:p>
            <a:r>
              <a:rPr lang="en-US" sz="2400" dirty="0" smtClean="0"/>
              <a:t>Pair Share- </a:t>
            </a:r>
            <a:r>
              <a:rPr lang="en-US" sz="2000" dirty="0" smtClean="0"/>
              <a:t>“What do you know about sharks?”</a:t>
            </a:r>
            <a:endParaRPr lang="en-US" sz="2400" dirty="0" smtClean="0"/>
          </a:p>
        </p:txBody>
      </p:sp>
      <p:pic>
        <p:nvPicPr>
          <p:cNvPr id="6" name="Picture 2" descr="I:\DCIM\123NIKON\DSCN6551.JPG"/>
          <p:cNvPicPr>
            <a:picLocks noChangeAspect="1" noChangeArrowheads="1"/>
          </p:cNvPicPr>
          <p:nvPr/>
        </p:nvPicPr>
        <p:blipFill>
          <a:blip r:embed="rId3" cstate="print"/>
          <a:srcRect l="5453" t="6232"/>
          <a:stretch>
            <a:fillRect/>
          </a:stretch>
        </p:blipFill>
        <p:spPr bwMode="auto">
          <a:xfrm>
            <a:off x="1219200" y="2590800"/>
            <a:ext cx="3815389" cy="283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700" name="Picture 4" descr="http://thehorrormoviesblog.com/wp-content/uploads/2012/04/ja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667000"/>
            <a:ext cx="2038350" cy="272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92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Goal- </a:t>
            </a:r>
            <a:r>
              <a:rPr lang="en-US" sz="2400" b="1" i="1" dirty="0" smtClean="0"/>
              <a:t>I can quote accurately from a text to support my inferences.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Reading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5146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APK</a:t>
            </a:r>
            <a:r>
              <a:rPr lang="en-US" sz="2400" dirty="0" smtClean="0"/>
              <a:t>-  Look at the picture.</a:t>
            </a:r>
          </a:p>
          <a:p>
            <a:r>
              <a:rPr lang="en-US" sz="2400" dirty="0" smtClean="0"/>
              <a:t>“What do you see?”</a:t>
            </a:r>
          </a:p>
          <a:p>
            <a:endParaRPr lang="en-US" sz="2400" dirty="0" smtClean="0"/>
          </a:p>
          <a:p>
            <a:r>
              <a:rPr lang="en-US" sz="2000" dirty="0" smtClean="0"/>
              <a:t>“In your notebook write two things you see in the picture.” </a:t>
            </a:r>
          </a:p>
          <a:p>
            <a:endParaRPr lang="en-US" sz="2000" dirty="0" smtClean="0"/>
          </a:p>
        </p:txBody>
      </p:sp>
      <p:pic>
        <p:nvPicPr>
          <p:cNvPr id="6" name="ihover-img" descr="http://ts2.mm.bing.net/images/thumbnail.aspx?q=4704188087404709&amp;id=8e9206634a9b2bac58800045a601a91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0"/>
            <a:ext cx="3252677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7886" r="9343" b="7196"/>
          <a:stretch>
            <a:fillRect/>
          </a:stretch>
        </p:blipFill>
        <p:spPr bwMode="auto">
          <a:xfrm>
            <a:off x="1295400" y="4419600"/>
            <a:ext cx="2971800" cy="2087336"/>
          </a:xfrm>
          <a:prstGeom prst="rect">
            <a:avLst/>
          </a:prstGeom>
          <a:noFill/>
          <a:ln w="57150">
            <a:solidFill>
              <a:srgbClr val="612C0E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8200" y="5410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class created an analogy together.</a:t>
            </a:r>
          </a:p>
          <a:p>
            <a:pPr algn="ctr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Optical illusion is to picture as inferences are to reading.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497902" cy="1926562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/>
              <a:t>New Information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3800" dirty="0" smtClean="0">
                <a:solidFill>
                  <a:srgbClr val="002060"/>
                </a:solidFill>
              </a:rPr>
              <a:t>G</a:t>
            </a:r>
            <a:r>
              <a:rPr lang="en-US" sz="13800" dirty="0" smtClean="0"/>
              <a:t>A</a:t>
            </a:r>
            <a:r>
              <a:rPr lang="en-US" sz="13800" dirty="0" smtClean="0">
                <a:solidFill>
                  <a:srgbClr val="FFC000"/>
                </a:solidFill>
              </a:rPr>
              <a:t>N</a:t>
            </a:r>
            <a:r>
              <a:rPr lang="en-US" sz="13800" dirty="0" smtClean="0"/>
              <a:t>A</a:t>
            </a:r>
            <a:r>
              <a:rPr lang="en-US" sz="13800" dirty="0" smtClean="0">
                <a:solidFill>
                  <a:srgbClr val="002060"/>
                </a:solidFill>
              </a:rPr>
              <a:t>G</a:t>
            </a:r>
            <a:endParaRPr lang="en-US" sz="13800" dirty="0">
              <a:solidFill>
                <a:srgbClr val="002060"/>
              </a:solidFill>
            </a:endParaRPr>
          </a:p>
        </p:txBody>
      </p:sp>
      <p:pic>
        <p:nvPicPr>
          <p:cNvPr id="5" name="Picture 4" descr="5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1524000" cy="19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33-4.jpg">
            <a:hlinkClick r:id="rId5" tooltip="OTT book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152900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990600" y="2209800"/>
          <a:ext cx="4622800" cy="4343400"/>
        </p:xfrm>
        <a:graphic>
          <a:graphicData uri="http://schemas.openxmlformats.org/presentationml/2006/ole">
            <p:oleObj spid="_x0000_s153602" r:id="rId4" imgW="5191850" imgH="4809524" progId="MSPhotoEd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N= Opportunities for 2 Strategies</a:t>
            </a:r>
            <a:endParaRPr lang="en-US" sz="3600" b="1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5486400" y="35814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486400" y="43434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web_Classroom_Instruction_That_Work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828800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43600" y="5105400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Chapter 11</a:t>
            </a:r>
          </a:p>
          <a:p>
            <a:r>
              <a:rPr lang="en-US" dirty="0" smtClean="0"/>
              <a:t>Teaching Specific Types of Knowledge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497902" cy="1926562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/>
              <a:t>Application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3800" dirty="0" smtClean="0">
                <a:solidFill>
                  <a:srgbClr val="002060"/>
                </a:solidFill>
              </a:rPr>
              <a:t>G</a:t>
            </a:r>
            <a:r>
              <a:rPr lang="en-US" sz="13800" dirty="0" smtClean="0"/>
              <a:t>AN</a:t>
            </a:r>
            <a:r>
              <a:rPr lang="en-US" sz="13800" dirty="0" smtClean="0">
                <a:solidFill>
                  <a:srgbClr val="FFC000"/>
                </a:solidFill>
              </a:rPr>
              <a:t>A</a:t>
            </a:r>
            <a:r>
              <a:rPr lang="en-US" sz="13800" dirty="0" smtClean="0">
                <a:solidFill>
                  <a:srgbClr val="002060"/>
                </a:solidFill>
              </a:rPr>
              <a:t>G</a:t>
            </a:r>
            <a:endParaRPr lang="en-US" sz="13800" dirty="0">
              <a:solidFill>
                <a:srgbClr val="002060"/>
              </a:solidFill>
            </a:endParaRPr>
          </a:p>
        </p:txBody>
      </p:sp>
      <p:pic>
        <p:nvPicPr>
          <p:cNvPr id="5" name="Picture 4" descr="5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1524000" cy="19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33-4.jpg">
            <a:hlinkClick r:id="rId5" tooltip="OTT book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152900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990600" y="2209800"/>
          <a:ext cx="4622800" cy="4343400"/>
        </p:xfrm>
        <a:graphic>
          <a:graphicData uri="http://schemas.openxmlformats.org/presentationml/2006/ole">
            <p:oleObj spid="_x0000_s154626" r:id="rId4" imgW="5191850" imgH="4809524" progId="MSPhotoEd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A= Opportunities for 4 Strategies</a:t>
            </a:r>
            <a:endParaRPr lang="en-US" sz="3600" b="1" dirty="0"/>
          </a:p>
        </p:txBody>
      </p:sp>
      <p:pic>
        <p:nvPicPr>
          <p:cNvPr id="9" name="Picture 8" descr="web_Classroom_Instruction_That_Work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828800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3"/>
          <p:cNvGrpSpPr/>
          <p:nvPr/>
        </p:nvGrpSpPr>
        <p:grpSpPr>
          <a:xfrm>
            <a:off x="5486400" y="3124200"/>
            <a:ext cx="2971800" cy="609600"/>
            <a:chOff x="5486400" y="3124200"/>
            <a:chExt cx="2971800" cy="609600"/>
          </a:xfrm>
        </p:grpSpPr>
        <p:sp>
          <p:nvSpPr>
            <p:cNvPr id="12" name="Left Arrow 11"/>
            <p:cNvSpPr/>
            <p:nvPr/>
          </p:nvSpPr>
          <p:spPr bwMode="auto">
            <a:xfrm>
              <a:off x="5486400" y="3124200"/>
              <a:ext cx="2971800" cy="609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59776" y="328456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DECLARATIVE</a:t>
              </a:r>
              <a:endParaRPr lang="en-US" sz="1400" b="1" dirty="0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5562600" y="6019800"/>
            <a:ext cx="2971800" cy="609600"/>
            <a:chOff x="5486400" y="3124200"/>
            <a:chExt cx="2971800" cy="609600"/>
          </a:xfrm>
        </p:grpSpPr>
        <p:sp>
          <p:nvSpPr>
            <p:cNvPr id="16" name="Left Arrow 15"/>
            <p:cNvSpPr/>
            <p:nvPr/>
          </p:nvSpPr>
          <p:spPr bwMode="auto">
            <a:xfrm>
              <a:off x="5486400" y="3124200"/>
              <a:ext cx="2971800" cy="609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9776" y="328456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DECLARATIVE</a:t>
              </a:r>
              <a:endParaRPr lang="en-US" sz="1400" b="1" dirty="0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562600" y="5562600"/>
            <a:ext cx="2971800" cy="609600"/>
            <a:chOff x="5486400" y="3124200"/>
            <a:chExt cx="2971800" cy="609600"/>
          </a:xfrm>
        </p:grpSpPr>
        <p:sp>
          <p:nvSpPr>
            <p:cNvPr id="19" name="Left Arrow 18"/>
            <p:cNvSpPr/>
            <p:nvPr/>
          </p:nvSpPr>
          <p:spPr bwMode="auto">
            <a:xfrm>
              <a:off x="5486400" y="3124200"/>
              <a:ext cx="2971800" cy="609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59776" y="328456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DECLARATIVE</a:t>
              </a:r>
              <a:endParaRPr lang="en-US" sz="1400" b="1" dirty="0"/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562600" y="4191000"/>
            <a:ext cx="2971800" cy="609600"/>
            <a:chOff x="5486400" y="3124200"/>
            <a:chExt cx="2971800" cy="609600"/>
          </a:xfrm>
        </p:grpSpPr>
        <p:sp>
          <p:nvSpPr>
            <p:cNvPr id="22" name="Left Arrow 21"/>
            <p:cNvSpPr/>
            <p:nvPr/>
          </p:nvSpPr>
          <p:spPr bwMode="auto">
            <a:xfrm>
              <a:off x="5486400" y="3124200"/>
              <a:ext cx="2971800" cy="609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59776" y="328456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PROCEDURAL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cravetheburn.com/wp-content/uploads/2011/11/minute-push-up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5850782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Three Minutes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990600" y="2209800"/>
          <a:ext cx="4622800" cy="4343400"/>
        </p:xfrm>
        <a:graphic>
          <a:graphicData uri="http://schemas.openxmlformats.org/presentationml/2006/ole">
            <p:oleObj spid="_x0000_s152578" r:id="rId4" imgW="5191850" imgH="4809524" progId="MSPhotoEd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APK= Opportunities for 3 Strategies</a:t>
            </a:r>
            <a:endParaRPr lang="en-US" sz="3600" b="1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5486400" y="45720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5486400" y="49530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486400" y="60960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web_Classroom_Instruction_That_Work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133600"/>
            <a:ext cx="1600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3 simple steps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2590800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Use an </a:t>
            </a:r>
            <a:r>
              <a:rPr lang="en-US" b="1" i="1" dirty="0" smtClean="0"/>
              <a:t>image</a:t>
            </a:r>
            <a:r>
              <a:rPr lang="en-US" dirty="0" smtClean="0"/>
              <a:t>, </a:t>
            </a:r>
            <a:r>
              <a:rPr lang="en-US" b="1" i="1" dirty="0" smtClean="0"/>
              <a:t>story</a:t>
            </a:r>
            <a:r>
              <a:rPr lang="en-US" dirty="0" smtClean="0"/>
              <a:t>, </a:t>
            </a:r>
            <a:r>
              <a:rPr lang="en-US" b="1" i="1" dirty="0" smtClean="0"/>
              <a:t>object</a:t>
            </a:r>
            <a:r>
              <a:rPr lang="en-US" dirty="0" smtClean="0"/>
              <a:t> or even </a:t>
            </a:r>
            <a:r>
              <a:rPr lang="en-US" b="1" i="1" dirty="0" smtClean="0"/>
              <a:t>notes</a:t>
            </a:r>
            <a:r>
              <a:rPr lang="en-US" dirty="0" smtClean="0"/>
              <a:t> from the day before.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Ask students to respond to a </a:t>
            </a:r>
            <a:r>
              <a:rPr lang="en-US" b="1" i="1" dirty="0" smtClean="0"/>
              <a:t>cue</a:t>
            </a:r>
            <a:r>
              <a:rPr lang="en-US" dirty="0" smtClean="0"/>
              <a:t> or </a:t>
            </a:r>
            <a:r>
              <a:rPr lang="en-US" b="1" i="1" dirty="0" smtClean="0"/>
              <a:t>question</a:t>
            </a:r>
            <a:r>
              <a:rPr lang="en-US" dirty="0" smtClean="0"/>
              <a:t>.  If possible, have students write down their response (a word, phrase, numbered list, sketch or pictograph).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b="1" i="1" dirty="0" smtClean="0"/>
              <a:t>Pair share </a:t>
            </a:r>
            <a:r>
              <a:rPr lang="en-US" dirty="0" smtClean="0"/>
              <a:t>to help students fire each other’s neurons-  allowing for every student to participate.</a:t>
            </a:r>
            <a:endParaRPr lang="en-US" dirty="0"/>
          </a:p>
        </p:txBody>
      </p:sp>
      <p:sp>
        <p:nvSpPr>
          <p:cNvPr id="181250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AAwEBAQEBAQAAAAAAAAAAAAcIBgUBAgME/8QATRAAAQIFAAMJDAYIAwkAAAAAAQIDAAQFBhEHIZQSExcxNkFTdNIUFiJRVVZhcYGSsbI3c5GTodEVMjNSVMHC4iM0lTVCYmNygtPh8P/EABYBAQEBAAAAAAAAAAAAAAAAAAABAv/EABYRAQEBAAAAAAAAAAAAAAAAAAARAf/aAAwDAQACEQMRAD8A39+3oqgKl6VR5Uz9fnTiWlQMhIOfDVr4tR1ZGcHWACRwmdHNbr6O6b1uifU8slXclPcCGmx4tYwfs9p4z7osaTXriuS7prK3lzipKV3R/ZtJCTq9YKfsPjOWaBqgFwNC1r6yX6mSfHMjsx7wL2v01T2gdmGPBALjgXtfpqntA7MHAva/TVPaB2YY8EAuOBe1+mqe0DswcC9r9NU9oHZhjwQC44F7X6ap7QOzBwL2v01T2gdmGPBALjgXtfpqntA7MHAva/TVPaB2YY8EAuOBe1+mqe0DswcC9r9NU9oHZhjwQC44F7X6ap7QOzHyrQ1Q2/Cp9VrMk8NaXGZkZz7sMmCAVLlVurRxNNd8MwquW245vYnQnL8vni3Xj/HPMQcJLPk5piclWpqVdQ6w8gLbcQcpUkjIIj86pT5aq06ZkJ1vfJeZaU04nPGkjB9RhTWFeCbWpk7QKmtbiqbUH5dlSsZ3tKtX45gO5oF5Euk8fdzvwTDIhb6BeRLvX3fgmGRAEEEEAQQQQBBHy44htCluKCUpGVKJwAPHGKGlmyiARV3CDz9xP9iA28EZFGkm11pCkTU4pJGQRTZkgj7uPye0p2ew5vb9SfbXjO5XITAOPHgogNnBHDtu7aHc+/8A6Enu6CxjfElpbak5zg4UAcajrjuQBBHmcQZgPYIIIAiVL38G9K9jODPunHtiq4lO+eWld68780A5NAvIl3r7vwTDIhb6BeRLvX3fgmNndNXFBt2o1VTe+dyMKcSgnAUoDUPacQH901OS0okKmphlhJ4i6sJH4xlbzuielKcybRXSZ6cU7hwTE22EoRg5OtxOTnA44nWtVOcrs+5PVd4zMw4ckr1hPoSOYeiP4N5a6JHuiCw+7ZvC8nq7LM3HK0CXpa91vzzE41ukeCdzj/GVnwsDi543/wCnKR5VkdpR+cSLvLXRI90Qby10SPdECH9pYqlQqdJRSLaVKzDUz/m3kzzCMI/cG6WOPn9GrnhQmzq+QR3JLf6lK/8AkjP7y10SPdEG8tdEj3RAP6g3hUKVRJCnrt7fFSsuhkrFXkwFFIAz+0jC6QZStXZcKamxS2ZZAlkM7hdUlVHKVKOdTn/FC73lroke6IN5a6Nv3RAjd2dIXNbFwytSYlZctpO4mGhUpbDjR4x+04xqI9IEP5NdpBSD+lJEegzKPziRt5a6JHuiDeWuiR7ogRQ2k2t1V6nSstZs7Ll5bpU/MNT7DZbSBqSN2scZP2Awud+0mY/2w9/q8n24X+8tdEj3RBvLXRI90QIqOy62p63ae3XZuVRVg2EPo7raWpahq3WUqIOdR1eONMDkZiNt5a6JHuiG/oRuydcqarcnnVvy6mVOyy3FFSmikjKM86SDn0Y9OoQ64lO+eWld68780VZEp3zy0rvXnfmghyaBeRLvX3fgmOzpb+jut/UfzEcbQLyJd6+78Exp7+pU1XbSqVMkAgzMw2EI3atyM5HGYCWoI3fBFeHQSG1/2x5wRXh0Ehtf9sFYWCN1wRXh0Ehtf9sHBFeH8PIbX/bAYWPCQkEk4A4yY3fBHeH8PIbX/bGv0b6Lpil1Q1S522Fuy5BlGG17tIV++rVxjiA9viwGbs/RJVK02ibrTqqZJq1obCQX1j1HUgevJ9Ahj07RPaEm0EOU9ycVjClzT6lFWOfAwB7AI0Vy3HTbZpq6hVnt7aB3KEJGVuq/dSOc6vzwIUFY01Vl98ij0+UlWBxGZBdWr0nBAHq1wRvKjomtGdaKWpF2SXjCXJV5SSn04OQfaDC1vLRRVqC05OUpw1ORQN0oBOH2xzkpGpQ9Wv0R0KNpqq7L4Fbp8rMsE61SoLa0j0Akg/aIcNvV6n3HTG6hSXw6wvUdWFIVzpUOYiAkwHIBGsHiMew5NI+iybn6uKjazDAExulTTC3N7Slf7ydXPryPHr5zGS4Jry/gpPax+UFYiNpob+kORH/Ie+UR9cE15fwUptY/KNNo30fXJQbwlalVJaXblm23EqKHws5UNWqAdUSnfPLSu9ed+aKsHFEp3zy0rvXnfmghyaBeRLvX3fgmO1pZUpGj2tKQSlQZBBBwR4Qji6BeRLvX3fgmOzpb+jut/Uf1CAmnfHene+9V+ce7470733qvzj5ggr63x3p3vvVfnHm+O9O994r848ggBSphY3DTz5cV4KAHFZKjqA4/HFc0eQapVKlKex+zlmUtJJJOcDGdcSZIvolZ+UmXM72xMNurwM+ClYJ/ARX4gamXSdcLtw3dOK3ajKSTipaVRzAJOFn1lQOvxARlI/srUq7I1upSjyVBxmbdSoH/AKzj7Rg+2P44AjZaJrhdoV3yrO+Yk6isS8wgnVujqbV691gepX2Y2Opass7OXTRpZkFS1zzJwOMALClH2AE+yAqC4aair0Sep7mcPsqQDnBBxqI9IODElNPPLaQovv5KQf2qvzixHFJQhS1HASCSfEIjsLDpU6BgOKKwPECc4/GBj63x3p3/AL1X5xtNDrjp0hSCVOuKSWXiQpZI/V9MYqNnoc+kSn/UvfKICk4lO+eWld68780VZEp3zy0rvXnfmghyaBeRLvX3fgmOzpb+jut/Uf1CONoF5Eu9fd+CY7Olv6O639R/UICaIIIINCCCCA8UApJSeIjBimtGNyIuO05V5ah3ZLAS80nnC0jj9RGCPXEzR3bMumdtKsJnpQF1lY3ExLFWEuo/kocx9Y5zBDI0wWBMzk25cVDYU86pI7slmxlSsDAWkc5xgEDWcDHpTR1EgggpJBB1EEcYI5oqu2LnpNzSYmKVMpc1f4jKtTjR8Sk8Y9fEeaCqWlbtWmDMVKiyEw+eN1bCd2fWeMwEqDWpKU5KlEJSkDJUTzAc5h16HbCmKa6LhrjBamSjEnLuJ8NpJGtahzKI1AcYBOePAYNJtS3qO8H6ZRpGWeAwHW2E7sD0K4xH53VddJtaSVMVOYAcIy1LoILrp8SU/wAzqHPAcnSvcabftKYDS9zOzoMtLDnBUPCV/wBqcn14HPE2ABICRxDVHbu65p666wqoT+EADcMsJVlLKM5wPGfGca/sA4sARs9Dn0iSH1L3yxjI2mhv6RJD6l75YKpKJTvnlpXevO/NFWRKd88tK71535oMnJoF5Eu9fd+CY7WldCnNHtcCBkiX3R9QIJji6BeRLvX3fgmGFNyzM5KvSsy2l1h5tTbiFDIUkjBB9kBH0ewy7j0O1uUnHDQFNTsko5bS46EOoHiOdR9eRHF4Lrz8kJ2lrtQVjoI2PBbefkhO0tdqDgtvPyQnaWu1AY6CNjwW3n5ITtLXag4Lbz8kJ2lrtQGSlZh+TmEzMm+9Lvo/VdZcKFj2iNdJaUrxk2g3+kWZkAYCpmXSpX2jEecFt5+SE7S12oOC28/JCdpa7UAT+lG8Z1st/pNuWB55ZhKFfacxkZh9+afU/NPuvvL/AFnXlla1etRJJjXcFt5+SE7S12oOC28/JCdpa7UBjoI2PBbefkhO0tdqDgtvPyQnaWu1AY6NtoYbUvSHJlI1Il3lK9AwB/OPhrRVebjgQaYy2D/vuTTe5H2En8IbOjbR+3aLTs3NuomKrMI3DjiB4DSM53CM6+PBJ58DxQG6iU755aV3rzvzRVkSnfPLSu9ed+aCHJoF5Eu9fd+CYZELbQUoNW1UpFWp2TqbrTgPHnCf55+yGTAEEEEAQQQQBBBBAEEEEAQQQQBBBBAGIIIIAiU755aV3rzvzRVkTNU6JN3Fclfnqeha2RVH28hOQSFf+xAMOsLmNHF9TFdDTrltVkgTgbG67nfz+vj/AOzulDjCRDMptQk6pKIm6fNMzMusZS4ysKSfaI/SblWJyWdlptlt5h1JS424kKSsHjBBhQ3xZUhaza6jbc9VKYpat0pmVm1Ibz6uPm4swDkgiVO/C50kjviqZHpmVQd+Vz+cFT2hUBVcESp35XP5wVPaFQd+Vz+cFT2hUBVcESp35XP5wVPaFQd+Vz+cFT2hUBVcESp35XP5wVPaFQd+Vz+cFT2hUBVcESp35XP5wVPaFQd+Vz+cFT2hUBVcESp35XP5wVPaFQd+Vz+cFT2hUBVcESp35XP5wVLaFR07fqNbuOfRI1C46yllSgDvM2pJIMA3NIV8N0thVFoK+7LhnAWWGJchSmSofrK5gRnIB9urJjq2Ba6bYtmWkH9y7NqJemXCd1unVa1a+cDUM8+ILRsmhWwjf6bKlU24k7ubfVu3VZ1kbo8Q9AxGmEB//9k="/>
          <p:cNvSpPr>
            <a:spLocks noChangeAspect="1" noChangeArrowheads="1"/>
          </p:cNvSpPr>
          <p:nvPr/>
        </p:nvSpPr>
        <p:spPr bwMode="auto">
          <a:xfrm>
            <a:off x="0" y="-503238"/>
            <a:ext cx="104775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2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HAAAAwEBAQEBAQAAAAAAAAAAAAcIBgUBAgME/8QATRAAAQIFAAMJDAYIAwkAAAAAAQIDAAQFBhEHIZQSExcxNkFTdNIUFiJRVVZhcYGSsbI3c5GTodEVMjNSVMHC4iM0lTVCYmNygtPh8P/EABYBAQEBAAAAAAAAAAAAAAAAAAABAv/EABYRAQEBAAAAAAAAAAAAAAAAAAARAf/aAAwDAQACEQMRAD8A39+3oqgKl6VR5Uz9fnTiWlQMhIOfDVr4tR1ZGcHWACRwmdHNbr6O6b1uifU8slXclPcCGmx4tYwfs9p4z7osaTXriuS7prK3lzipKV3R/ZtJCTq9YKfsPjOWaBqgFwNC1r6yX6mSfHMjsx7wL2v01T2gdmGPBALjgXtfpqntA7MHAva/TVPaB2YY8EAuOBe1+mqe0DswcC9r9NU9oHZhjwQC44F7X6ap7QOzBwL2v01T2gdmGPBALjgXtfpqntA7MHAva/TVPaB2YY8EAuOBe1+mqe0DswcC9r9NU9oHZhjwQC44F7X6ap7QOzHyrQ1Q2/Cp9VrMk8NaXGZkZz7sMmCAVLlVurRxNNd8MwquW245vYnQnL8vni3Xj/HPMQcJLPk5piclWpqVdQ6w8gLbcQcpUkjIIj86pT5aq06ZkJ1vfJeZaU04nPGkjB9RhTWFeCbWpk7QKmtbiqbUH5dlSsZ3tKtX45gO5oF5Euk8fdzvwTDIhb6BeRLvX3fgmGRAEEEEAQQQQBBHy44htCluKCUpGVKJwAPHGKGlmyiARV3CDz9xP9iA28EZFGkm11pCkTU4pJGQRTZkgj7uPye0p2ew5vb9SfbXjO5XITAOPHgogNnBHDtu7aHc+/8A6Enu6CxjfElpbak5zg4UAcajrjuQBBHmcQZgPYIIIAiVL38G9K9jODPunHtiq4lO+eWld68780A5NAvIl3r7vwTDIhb6BeRLvX3fgmNndNXFBt2o1VTe+dyMKcSgnAUoDUPacQH901OS0okKmphlhJ4i6sJH4xlbzuielKcybRXSZ6cU7hwTE22EoRg5OtxOTnA44nWtVOcrs+5PVd4zMw4ckr1hPoSOYeiP4N5a6JHuiCw+7ZvC8nq7LM3HK0CXpa91vzzE41ukeCdzj/GVnwsDi543/wCnKR5VkdpR+cSLvLXRI90Qby10SPdECH9pYqlQqdJRSLaVKzDUz/m3kzzCMI/cG6WOPn9GrnhQmzq+QR3JLf6lK/8AkjP7y10SPdEG8tdEj3RAP6g3hUKVRJCnrt7fFSsuhkrFXkwFFIAz+0jC6QZStXZcKamxS2ZZAlkM7hdUlVHKVKOdTn/FC73lroke6IN5a6Nv3RAjd2dIXNbFwytSYlZctpO4mGhUpbDjR4x+04xqI9IEP5NdpBSD+lJEegzKPziRt5a6JHuiDeWuiR7ogRQ2k2t1V6nSstZs7Ll5bpU/MNT7DZbSBqSN2scZP2Awud+0mY/2w9/q8n24X+8tdEj3RBvLXRI90QIqOy62p63ae3XZuVRVg2EPo7raWpahq3WUqIOdR1eONMDkZiNt5a6JHuiG/oRuydcqarcnnVvy6mVOyy3FFSmikjKM86SDn0Y9OoQ64lO+eWld68780VZEp3zy0rvXnfmghyaBeRLvX3fgmOzpb+jut/UfzEcbQLyJd6+78Exp7+pU1XbSqVMkAgzMw2EI3atyM5HGYCWoI3fBFeHQSG1/2x5wRXh0Ehtf9sFYWCN1wRXh0Ehtf9sHBFeH8PIbX/bAYWPCQkEk4A4yY3fBHeH8PIbX/bGv0b6Lpil1Q1S522Fuy5BlGG17tIV++rVxjiA9viwGbs/RJVK02ibrTqqZJq1obCQX1j1HUgevJ9Ahj07RPaEm0EOU9ycVjClzT6lFWOfAwB7AI0Vy3HTbZpq6hVnt7aB3KEJGVuq/dSOc6vzwIUFY01Vl98ij0+UlWBxGZBdWr0nBAHq1wRvKjomtGdaKWpF2SXjCXJV5SSn04OQfaDC1vLRRVqC05OUpw1ORQN0oBOH2xzkpGpQ9Wv0R0KNpqq7L4Fbp8rMsE61SoLa0j0Akg/aIcNvV6n3HTG6hSXw6wvUdWFIVzpUOYiAkwHIBGsHiMew5NI+iybn6uKjazDAExulTTC3N7Slf7ydXPryPHr5zGS4Jry/gpPax+UFYiNpob+kORH/Ie+UR9cE15fwUptY/KNNo30fXJQbwlalVJaXblm23EqKHws5UNWqAdUSnfPLSu9ed+aKsHFEp3zy0rvXnfmghyaBeRLvX3fgmO1pZUpGj2tKQSlQZBBBwR4Qji6BeRLvX3fgmOzpb+jut/Uf1CAmnfHene+9V+ce7470733qvzj5ggr63x3p3vvVfnHm+O9O994r848ggBSphY3DTz5cV4KAHFZKjqA4/HFc0eQapVKlKex+zlmUtJJJOcDGdcSZIvolZ+UmXM72xMNurwM+ClYJ/ARX4gamXSdcLtw3dOK3ajKSTipaVRzAJOFn1lQOvxARlI/srUq7I1upSjyVBxmbdSoH/AKzj7Rg+2P44AjZaJrhdoV3yrO+Yk6isS8wgnVujqbV691gepX2Y2Opass7OXTRpZkFS1zzJwOMALClH2AE+yAqC4aair0Sep7mcPsqQDnBBxqI9IODElNPPLaQovv5KQf2qvzixHFJQhS1HASCSfEIjsLDpU6BgOKKwPECc4/GBj63x3p3/AL1X5xtNDrjp0hSCVOuKSWXiQpZI/V9MYqNnoc+kSn/UvfKICk4lO+eWld68780VZEp3zy0rvXnfmghyaBeRLvX3fgmOzpb+jut/Uf1CONoF5Eu9fd+CY7Olv6O639R/UICaIIIINCCCCA8UApJSeIjBimtGNyIuO05V5ah3ZLAS80nnC0jj9RGCPXEzR3bMumdtKsJnpQF1lY3ExLFWEuo/kocx9Y5zBDI0wWBMzk25cVDYU86pI7slmxlSsDAWkc5xgEDWcDHpTR1EgggpJBB1EEcYI5oqu2LnpNzSYmKVMpc1f4jKtTjR8Sk8Y9fEeaCqWlbtWmDMVKiyEw+eN1bCd2fWeMwEqDWpKU5KlEJSkDJUTzAc5h16HbCmKa6LhrjBamSjEnLuJ8NpJGtahzKI1AcYBOePAYNJtS3qO8H6ZRpGWeAwHW2E7sD0K4xH53VddJtaSVMVOYAcIy1LoILrp8SU/wAzqHPAcnSvcabftKYDS9zOzoMtLDnBUPCV/wBqcn14HPE2ABICRxDVHbu65p666wqoT+EADcMsJVlLKM5wPGfGca/sA4sARs9Dn0iSH1L3yxjI2mhv6RJD6l75YKpKJTvnlpXevO/NFWRKd88tK71535oMnJoF5Eu9fd+CY7WldCnNHtcCBkiX3R9QIJji6BeRLvX3fgmGFNyzM5KvSsy2l1h5tTbiFDIUkjBB9kBH0ewy7j0O1uUnHDQFNTsko5bS46EOoHiOdR9eRHF4Lrz8kJ2lrtQVjoI2PBbefkhO0tdqDgtvPyQnaWu1AY6CNjwW3n5ITtLXag4Lbz8kJ2lrtQGSlZh+TmEzMm+9Lvo/VdZcKFj2iNdJaUrxk2g3+kWZkAYCpmXSpX2jEecFt5+SE7S12oOC28/JCdpa7UAT+lG8Z1st/pNuWB55ZhKFfacxkZh9+afU/NPuvvL/AFnXlla1etRJJjXcFt5+SE7S12oOC28/JCdpa7UBjoI2PBbefkhO0tdqDgtvPyQnaWu1AY6NtoYbUvSHJlI1Il3lK9AwB/OPhrRVebjgQaYy2D/vuTTe5H2En8IbOjbR+3aLTs3NuomKrMI3DjiB4DSM53CM6+PBJ58DxQG6iU755aV3rzvzRVkSnfPLSu9ed+aCHJoF5Eu9fd+CYZELbQUoNW1UpFWp2TqbrTgPHnCf55+yGTAEEEEAQQQQBBBBAEEEEAQQQQBBBBAGIIIIAiU755aV3rzvzRVkTNU6JN3Fclfnqeha2RVH28hOQSFf+xAMOsLmNHF9TFdDTrltVkgTgbG67nfz+vj/AOzulDjCRDMptQk6pKIm6fNMzMusZS4ysKSfaI/SblWJyWdlptlt5h1JS424kKSsHjBBhQ3xZUhaza6jbc9VKYpat0pmVm1Ibz6uPm4swDkgiVO/C50kjviqZHpmVQd+Vz+cFT2hUBVcESp35XP5wVPaFQd+Vz+cFT2hUBVcESp35XP5wVPaFQd+Vz+cFT2hUBVcESp35XP5wVPaFQd+Vz+cFT2hUBVcESp35XP5wVPaFQd+Vz+cFT2hUBVcESp35XP5wVPaFQd+Vz+cFT2hUBVcESp35XP5wVLaFR07fqNbuOfRI1C46yllSgDvM2pJIMA3NIV8N0thVFoK+7LhnAWWGJchSmSofrK5gRnIB9urJjq2Ba6bYtmWkH9y7NqJemXCd1unVa1a+cDUM8+ILRsmhWwjf6bKlU24k7ubfVu3VZ1kbo8Q9AxGmEB//9k="/>
          <p:cNvSpPr>
            <a:spLocks noChangeAspect="1" noChangeArrowheads="1"/>
          </p:cNvSpPr>
          <p:nvPr/>
        </p:nvSpPr>
        <p:spPr bwMode="auto">
          <a:xfrm>
            <a:off x="0" y="-503238"/>
            <a:ext cx="104775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1254" name="Picture 6" descr="http://www.easyvectors.com/assets/images/vectors/afbig/camera-pictogram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1154940" cy="942975"/>
          </a:xfrm>
          <a:prstGeom prst="rect">
            <a:avLst/>
          </a:prstGeom>
          <a:noFill/>
        </p:spPr>
      </p:pic>
      <p:pic>
        <p:nvPicPr>
          <p:cNvPr id="181258" name="Picture 10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953000"/>
            <a:ext cx="1642022" cy="944891"/>
          </a:xfrm>
          <a:prstGeom prst="rect">
            <a:avLst/>
          </a:prstGeom>
          <a:noFill/>
        </p:spPr>
      </p:pic>
      <p:pic>
        <p:nvPicPr>
          <p:cNvPr id="181260" name="Picture 12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6576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Scale of 1 to 10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6934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 smtClean="0"/>
              <a:t>- Teacher asks a question, takes 1-2 responses and moves on to new information</a:t>
            </a:r>
          </a:p>
          <a:p>
            <a:endParaRPr lang="en-US" dirty="0" smtClean="0"/>
          </a:p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/>
              <a:t>- Teacher asks all students to take out their notebooks, look through notes from the day before, circle 1-2 key words or phrases that are not clear, and write a question to share with the class</a:t>
            </a:r>
          </a:p>
          <a:p>
            <a:endParaRPr lang="en-US" dirty="0" smtClean="0"/>
          </a:p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dirty="0" smtClean="0"/>
              <a:t>- Teacher uses a non-linguistic representation, asks students to think-pair-share, and write or draw a response in their notebooks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Goal- </a:t>
            </a:r>
            <a:r>
              <a:rPr lang="en-US" sz="2400" b="1" i="1" dirty="0" smtClean="0"/>
              <a:t>I can ask questions to help me understand</a:t>
            </a:r>
            <a:endParaRPr lang="en-US" sz="2000" b="1" i="1" dirty="0" smtClean="0"/>
          </a:p>
          <a:p>
            <a:endParaRPr lang="en-US" sz="2000" dirty="0" smtClean="0"/>
          </a:p>
          <a:p>
            <a:r>
              <a:rPr lang="en-US" sz="2000" dirty="0" smtClean="0"/>
              <a:t>(The students would be using photographs for text.)</a:t>
            </a:r>
            <a:endParaRPr lang="en-US" sz="2000" dirty="0"/>
          </a:p>
        </p:txBody>
      </p:sp>
      <p:pic>
        <p:nvPicPr>
          <p:cNvPr id="3" name="Picture 5" descr="http://weirdnewsworld.com/wp-content/uploads/2010/09/balloon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44767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38800" y="22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Kindergarten Reading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638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APK</a:t>
            </a:r>
            <a:r>
              <a:rPr lang="en-US" sz="2400" dirty="0" smtClean="0"/>
              <a:t>- “Talk to your friend about  this picture.” 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743200"/>
            <a:ext cx="3023943" cy="226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Goal- </a:t>
            </a:r>
            <a:r>
              <a:rPr lang="en-US" sz="2400" b="1" i="1" dirty="0" smtClean="0"/>
              <a:t>I can find hidden tens in numbers</a:t>
            </a:r>
            <a:endParaRPr lang="en-US" sz="2000" b="1" i="1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38800" y="22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Kindergarten Math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362200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APK</a:t>
            </a:r>
            <a:r>
              <a:rPr lang="en-US" sz="2400" dirty="0" smtClean="0"/>
              <a:t>-  watch a video </a:t>
            </a:r>
          </a:p>
          <a:p>
            <a:r>
              <a:rPr lang="en-US" dirty="0" smtClean="0"/>
              <a:t>(two children play hide and seek in an empty room)</a:t>
            </a:r>
          </a:p>
          <a:p>
            <a:r>
              <a:rPr lang="en-US" sz="2400" b="1" dirty="0" smtClean="0"/>
              <a:t>Turn and Talk-</a:t>
            </a:r>
          </a:p>
          <a:p>
            <a:r>
              <a:rPr lang="en-US" sz="2400" dirty="0" smtClean="0"/>
              <a:t>“What was silly about his video?” </a:t>
            </a:r>
          </a:p>
          <a:p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2362200" cy="186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Turn and Tal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 descr="IMG_09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91000" y="5943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“Imagine you were going to play hide and seek in this room.  Where would you hide?”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Goal- </a:t>
            </a:r>
            <a:r>
              <a:rPr lang="en-US" sz="2400" b="1" i="1" dirty="0" smtClean="0"/>
              <a:t>I can describe pictures using simple sentences and pronouns</a:t>
            </a:r>
            <a:endParaRPr lang="en-US" sz="2000" b="1" i="1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 English Language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4384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APK</a:t>
            </a:r>
            <a:r>
              <a:rPr lang="en-US" sz="2400" dirty="0" smtClean="0"/>
              <a:t>-  review pronoun chart</a:t>
            </a:r>
          </a:p>
          <a:p>
            <a:r>
              <a:rPr lang="en-US" dirty="0" smtClean="0"/>
              <a:t>(from a previous lesson)</a:t>
            </a:r>
          </a:p>
          <a:p>
            <a:endParaRPr lang="en-US" sz="2400" dirty="0"/>
          </a:p>
        </p:txBody>
      </p:sp>
      <p:pic>
        <p:nvPicPr>
          <p:cNvPr id="13" name="Picture 2" descr="I:\DCIM\121NIKON\DSCN6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2971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I:\DCIM\121NIKON\DSCN6156.JPG"/>
          <p:cNvPicPr>
            <a:picLocks noChangeAspect="1" noChangeArrowheads="1"/>
          </p:cNvPicPr>
          <p:nvPr/>
        </p:nvPicPr>
        <p:blipFill>
          <a:blip r:embed="rId4" cstate="print"/>
          <a:srcRect l="17408" t="16667" r="7037" b="36667"/>
          <a:stretch>
            <a:fillRect/>
          </a:stretch>
        </p:blipFill>
        <p:spPr bwMode="auto">
          <a:xfrm>
            <a:off x="3886200" y="3276600"/>
            <a:ext cx="3886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Goal- </a:t>
            </a:r>
            <a:r>
              <a:rPr lang="en-US" sz="2400" b="1" i="1" dirty="0" smtClean="0"/>
              <a:t>I can select appropriate measurement tools</a:t>
            </a:r>
            <a:endParaRPr lang="en-US" sz="2000" b="1" i="1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 Math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4384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APK</a:t>
            </a:r>
            <a:r>
              <a:rPr lang="en-US" sz="2400" dirty="0" smtClean="0"/>
              <a:t>-  </a:t>
            </a:r>
            <a:r>
              <a:rPr lang="en-US" sz="2400" b="1" dirty="0" smtClean="0"/>
              <a:t>Pair Share</a:t>
            </a:r>
          </a:p>
          <a:p>
            <a:r>
              <a:rPr lang="en-US" sz="2400" dirty="0" smtClean="0"/>
              <a:t>“What do you notice that is the same and different about these objects?”</a:t>
            </a:r>
            <a:endParaRPr lang="en-US" dirty="0" smtClean="0"/>
          </a:p>
          <a:p>
            <a:endParaRPr lang="en-US" sz="2400" dirty="0"/>
          </a:p>
        </p:txBody>
      </p:sp>
      <p:pic>
        <p:nvPicPr>
          <p:cNvPr id="7" name="Picture 2" descr="G:\DCIM\115NIKON\DSCN4660.JPG"/>
          <p:cNvPicPr>
            <a:picLocks noChangeAspect="1" noChangeArrowheads="1"/>
          </p:cNvPicPr>
          <p:nvPr/>
        </p:nvPicPr>
        <p:blipFill>
          <a:blip r:embed="rId3" cstate="print"/>
          <a:srcRect l="10667" t="5778" r="13333" b="26667"/>
          <a:stretch>
            <a:fillRect/>
          </a:stretch>
        </p:blipFill>
        <p:spPr bwMode="auto">
          <a:xfrm>
            <a:off x="990600" y="4114800"/>
            <a:ext cx="3810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DCIM\115NIKON\DSCN4661.JPG"/>
          <p:cNvPicPr>
            <a:picLocks noChangeAspect="1" noChangeArrowheads="1"/>
          </p:cNvPicPr>
          <p:nvPr/>
        </p:nvPicPr>
        <p:blipFill>
          <a:blip r:embed="rId4" cstate="print"/>
          <a:srcRect l="29688" t="14583" r="15625"/>
          <a:stretch>
            <a:fillRect/>
          </a:stretch>
        </p:blipFill>
        <p:spPr bwMode="auto">
          <a:xfrm>
            <a:off x="5181600" y="1676400"/>
            <a:ext cx="3048000" cy="357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05400" y="5486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Tape measure</a:t>
            </a:r>
          </a:p>
          <a:p>
            <a:r>
              <a:rPr lang="en-US" sz="1600" b="1" dirty="0" smtClean="0"/>
              <a:t>Measuring cup</a:t>
            </a:r>
          </a:p>
          <a:p>
            <a:r>
              <a:rPr lang="en-US" sz="1600" b="1" dirty="0" smtClean="0"/>
              <a:t>Thermometer</a:t>
            </a:r>
          </a:p>
          <a:p>
            <a:r>
              <a:rPr lang="en-US" sz="1600" b="1" dirty="0" smtClean="0"/>
              <a:t>Clock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 design template">
  <a:themeElements>
    <a:clrScheme name="Office Them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 design template</Template>
  <TotalTime>3936</TotalTime>
  <Words>605</Words>
  <Application>Microsoft Office PowerPoint</Application>
  <PresentationFormat>On-screen Show (4:3)</PresentationFormat>
  <Paragraphs>100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Capsules design template</vt:lpstr>
      <vt:lpstr>Microsoft Photo Editor 3.0 Photo</vt:lpstr>
      <vt:lpstr>GANAG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GANAG</vt:lpstr>
      <vt:lpstr>Slide 15</vt:lpstr>
      <vt:lpstr>GANAG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GANAG</dc:title>
  <dc:creator>Susan</dc:creator>
  <cp:lastModifiedBy>st</cp:lastModifiedBy>
  <cp:revision>154</cp:revision>
  <cp:lastPrinted>1601-01-01T00:00:00Z</cp:lastPrinted>
  <dcterms:created xsi:type="dcterms:W3CDTF">2012-09-27T11:43:16Z</dcterms:created>
  <dcterms:modified xsi:type="dcterms:W3CDTF">2013-04-23T14:02:14Z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TC102037801033</vt:lpwstr>
  </property>
</Properties>
</file>