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64" r:id="rId4"/>
    <p:sldId id="259" r:id="rId5"/>
    <p:sldId id="266" r:id="rId6"/>
    <p:sldId id="260" r:id="rId7"/>
    <p:sldId id="261" r:id="rId8"/>
    <p:sldId id="262" r:id="rId9"/>
    <p:sldId id="265" r:id="rId10"/>
    <p:sldId id="263" r:id="rId11"/>
    <p:sldId id="258" r:id="rId12"/>
  </p:sldIdLst>
  <p:sldSz cx="9144000" cy="6858000" type="screen4x3"/>
  <p:notesSz cx="6851650" cy="9226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99"/>
    <a:srgbClr val="CC00CC"/>
    <a:srgbClr val="FF99CC"/>
    <a:srgbClr val="5DFFFB"/>
    <a:srgbClr val="00918E"/>
    <a:srgbClr val="DE6F00"/>
    <a:srgbClr val="005452"/>
    <a:srgbClr val="9A4D00"/>
    <a:srgbClr val="FFA1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37D-D8DE-41C3-8B26-24A7B24C3C9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DE84-CB0A-4D84-A5A6-3405F22EB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37D-D8DE-41C3-8B26-24A7B24C3C9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DE84-CB0A-4D84-A5A6-3405F22EB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37D-D8DE-41C3-8B26-24A7B24C3C9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DE84-CB0A-4D84-A5A6-3405F22EB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37D-D8DE-41C3-8B26-24A7B24C3C9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DE84-CB0A-4D84-A5A6-3405F22EB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37D-D8DE-41C3-8B26-24A7B24C3C9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DE84-CB0A-4D84-A5A6-3405F22EB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37D-D8DE-41C3-8B26-24A7B24C3C9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DE84-CB0A-4D84-A5A6-3405F22EB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37D-D8DE-41C3-8B26-24A7B24C3C9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DE84-CB0A-4D84-A5A6-3405F22EB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37D-D8DE-41C3-8B26-24A7B24C3C9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DE84-CB0A-4D84-A5A6-3405F22EB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37D-D8DE-41C3-8B26-24A7B24C3C9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DE84-CB0A-4D84-A5A6-3405F22EB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37D-D8DE-41C3-8B26-24A7B24C3C9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DE84-CB0A-4D84-A5A6-3405F22EB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37D-D8DE-41C3-8B26-24A7B24C3C9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DE84-CB0A-4D84-A5A6-3405F22EB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22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bg2">
                <a:lumMod val="75000"/>
              </a:schemeClr>
            </a:solidFill>
          </p:grpSpPr>
          <p:sp>
            <p:nvSpPr>
              <p:cNvPr id="148" name="Diamond 3"/>
              <p:cNvSpPr/>
              <p:nvPr/>
            </p:nvSpPr>
            <p:spPr>
              <a:xfrm>
                <a:off x="0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Diamond 148"/>
              <p:cNvSpPr/>
              <p:nvPr/>
            </p:nvSpPr>
            <p:spPr>
              <a:xfrm>
                <a:off x="1076326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Diamond 149"/>
              <p:cNvSpPr/>
              <p:nvPr/>
            </p:nvSpPr>
            <p:spPr>
              <a:xfrm>
                <a:off x="2152652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Diamond 150"/>
              <p:cNvSpPr/>
              <p:nvPr/>
            </p:nvSpPr>
            <p:spPr>
              <a:xfrm>
                <a:off x="3228976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Diamond 151"/>
              <p:cNvSpPr/>
              <p:nvPr/>
            </p:nvSpPr>
            <p:spPr>
              <a:xfrm>
                <a:off x="4305300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Diamond 152"/>
              <p:cNvSpPr/>
              <p:nvPr/>
            </p:nvSpPr>
            <p:spPr>
              <a:xfrm>
                <a:off x="5381624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Diamond 153"/>
              <p:cNvSpPr/>
              <p:nvPr/>
            </p:nvSpPr>
            <p:spPr>
              <a:xfrm>
                <a:off x="6457948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Diamond 154"/>
              <p:cNvSpPr/>
              <p:nvPr/>
            </p:nvSpPr>
            <p:spPr>
              <a:xfrm>
                <a:off x="7534272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Diamond 155"/>
              <p:cNvSpPr/>
              <p:nvPr/>
            </p:nvSpPr>
            <p:spPr>
              <a:xfrm>
                <a:off x="8610600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Diamond 156"/>
              <p:cNvSpPr/>
              <p:nvPr/>
            </p:nvSpPr>
            <p:spPr>
              <a:xfrm>
                <a:off x="538163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Diamond 157"/>
              <p:cNvSpPr/>
              <p:nvPr/>
            </p:nvSpPr>
            <p:spPr>
              <a:xfrm>
                <a:off x="1614489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Diamond 158"/>
              <p:cNvSpPr/>
              <p:nvPr/>
            </p:nvSpPr>
            <p:spPr>
              <a:xfrm>
                <a:off x="2690814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Diamond 159"/>
              <p:cNvSpPr/>
              <p:nvPr/>
            </p:nvSpPr>
            <p:spPr>
              <a:xfrm>
                <a:off x="3767138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Diamond 160"/>
              <p:cNvSpPr/>
              <p:nvPr/>
            </p:nvSpPr>
            <p:spPr>
              <a:xfrm>
                <a:off x="4843462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Diamond 161"/>
              <p:cNvSpPr/>
              <p:nvPr/>
            </p:nvSpPr>
            <p:spPr>
              <a:xfrm>
                <a:off x="5919786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Diamond 162"/>
              <p:cNvSpPr/>
              <p:nvPr/>
            </p:nvSpPr>
            <p:spPr>
              <a:xfrm>
                <a:off x="6996110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Diamond 163"/>
              <p:cNvSpPr/>
              <p:nvPr/>
            </p:nvSpPr>
            <p:spPr>
              <a:xfrm>
                <a:off x="8072434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Diamond 164"/>
              <p:cNvSpPr/>
              <p:nvPr/>
            </p:nvSpPr>
            <p:spPr>
              <a:xfrm>
                <a:off x="0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Diamond 165"/>
              <p:cNvSpPr/>
              <p:nvPr/>
            </p:nvSpPr>
            <p:spPr>
              <a:xfrm>
                <a:off x="1076326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Diamond 166"/>
              <p:cNvSpPr/>
              <p:nvPr/>
            </p:nvSpPr>
            <p:spPr>
              <a:xfrm>
                <a:off x="2152652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Diamond 167"/>
              <p:cNvSpPr/>
              <p:nvPr/>
            </p:nvSpPr>
            <p:spPr>
              <a:xfrm>
                <a:off x="3228976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Diamond 168"/>
              <p:cNvSpPr/>
              <p:nvPr/>
            </p:nvSpPr>
            <p:spPr>
              <a:xfrm>
                <a:off x="4305300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Diamond 169"/>
              <p:cNvSpPr/>
              <p:nvPr/>
            </p:nvSpPr>
            <p:spPr>
              <a:xfrm>
                <a:off x="5381624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Diamond 170"/>
              <p:cNvSpPr/>
              <p:nvPr/>
            </p:nvSpPr>
            <p:spPr>
              <a:xfrm>
                <a:off x="6457948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Diamond 171"/>
              <p:cNvSpPr/>
              <p:nvPr/>
            </p:nvSpPr>
            <p:spPr>
              <a:xfrm>
                <a:off x="7534272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Diamond 172"/>
              <p:cNvSpPr/>
              <p:nvPr/>
            </p:nvSpPr>
            <p:spPr>
              <a:xfrm>
                <a:off x="8610600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Diamond 173"/>
              <p:cNvSpPr/>
              <p:nvPr/>
            </p:nvSpPr>
            <p:spPr>
              <a:xfrm>
                <a:off x="538163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Diamond 174"/>
              <p:cNvSpPr/>
              <p:nvPr/>
            </p:nvSpPr>
            <p:spPr>
              <a:xfrm>
                <a:off x="1614489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Diamond 175"/>
              <p:cNvSpPr/>
              <p:nvPr/>
            </p:nvSpPr>
            <p:spPr>
              <a:xfrm>
                <a:off x="2690814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Diamond 176"/>
              <p:cNvSpPr/>
              <p:nvPr/>
            </p:nvSpPr>
            <p:spPr>
              <a:xfrm>
                <a:off x="3767138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Diamond 177"/>
              <p:cNvSpPr/>
              <p:nvPr/>
            </p:nvSpPr>
            <p:spPr>
              <a:xfrm>
                <a:off x="4843462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Diamond 178"/>
              <p:cNvSpPr/>
              <p:nvPr/>
            </p:nvSpPr>
            <p:spPr>
              <a:xfrm>
                <a:off x="5919786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Diamond 179"/>
              <p:cNvSpPr/>
              <p:nvPr/>
            </p:nvSpPr>
            <p:spPr>
              <a:xfrm>
                <a:off x="6996110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Diamond 180"/>
              <p:cNvSpPr/>
              <p:nvPr/>
            </p:nvSpPr>
            <p:spPr>
              <a:xfrm>
                <a:off x="8072434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Diamond 181"/>
              <p:cNvSpPr/>
              <p:nvPr/>
            </p:nvSpPr>
            <p:spPr>
              <a:xfrm>
                <a:off x="0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Diamond 182"/>
              <p:cNvSpPr/>
              <p:nvPr/>
            </p:nvSpPr>
            <p:spPr>
              <a:xfrm>
                <a:off x="1076326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Diamond 183"/>
              <p:cNvSpPr/>
              <p:nvPr/>
            </p:nvSpPr>
            <p:spPr>
              <a:xfrm>
                <a:off x="2152652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Diamond 184"/>
              <p:cNvSpPr/>
              <p:nvPr/>
            </p:nvSpPr>
            <p:spPr>
              <a:xfrm>
                <a:off x="3228976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Diamond 185"/>
              <p:cNvSpPr/>
              <p:nvPr/>
            </p:nvSpPr>
            <p:spPr>
              <a:xfrm>
                <a:off x="4305300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Diamond 186"/>
              <p:cNvSpPr/>
              <p:nvPr/>
            </p:nvSpPr>
            <p:spPr>
              <a:xfrm>
                <a:off x="5381624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Diamond 187"/>
              <p:cNvSpPr/>
              <p:nvPr/>
            </p:nvSpPr>
            <p:spPr>
              <a:xfrm>
                <a:off x="6457948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Diamond 188"/>
              <p:cNvSpPr/>
              <p:nvPr/>
            </p:nvSpPr>
            <p:spPr>
              <a:xfrm>
                <a:off x="7534272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Diamond 189"/>
              <p:cNvSpPr/>
              <p:nvPr/>
            </p:nvSpPr>
            <p:spPr>
              <a:xfrm>
                <a:off x="8610600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Diamond 190"/>
              <p:cNvSpPr/>
              <p:nvPr/>
            </p:nvSpPr>
            <p:spPr>
              <a:xfrm>
                <a:off x="538163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Diamond 191"/>
              <p:cNvSpPr/>
              <p:nvPr/>
            </p:nvSpPr>
            <p:spPr>
              <a:xfrm>
                <a:off x="1614489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Diamond 192"/>
              <p:cNvSpPr/>
              <p:nvPr/>
            </p:nvSpPr>
            <p:spPr>
              <a:xfrm>
                <a:off x="2690814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Diamond 193"/>
              <p:cNvSpPr/>
              <p:nvPr/>
            </p:nvSpPr>
            <p:spPr>
              <a:xfrm>
                <a:off x="3767138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Diamond 194"/>
              <p:cNvSpPr/>
              <p:nvPr/>
            </p:nvSpPr>
            <p:spPr>
              <a:xfrm>
                <a:off x="4843462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Diamond 195"/>
              <p:cNvSpPr/>
              <p:nvPr/>
            </p:nvSpPr>
            <p:spPr>
              <a:xfrm>
                <a:off x="5919786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Diamond 196"/>
              <p:cNvSpPr/>
              <p:nvPr/>
            </p:nvSpPr>
            <p:spPr>
              <a:xfrm>
                <a:off x="6996110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Diamond 197"/>
              <p:cNvSpPr/>
              <p:nvPr/>
            </p:nvSpPr>
            <p:spPr>
              <a:xfrm>
                <a:off x="8072434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Diamond 198"/>
              <p:cNvSpPr/>
              <p:nvPr/>
            </p:nvSpPr>
            <p:spPr>
              <a:xfrm>
                <a:off x="0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Diamond 199"/>
              <p:cNvSpPr/>
              <p:nvPr/>
            </p:nvSpPr>
            <p:spPr>
              <a:xfrm>
                <a:off x="1076326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Diamond 200"/>
              <p:cNvSpPr/>
              <p:nvPr/>
            </p:nvSpPr>
            <p:spPr>
              <a:xfrm>
                <a:off x="2152652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Diamond 201"/>
              <p:cNvSpPr/>
              <p:nvPr/>
            </p:nvSpPr>
            <p:spPr>
              <a:xfrm>
                <a:off x="3228976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Diamond 202"/>
              <p:cNvSpPr/>
              <p:nvPr/>
            </p:nvSpPr>
            <p:spPr>
              <a:xfrm>
                <a:off x="4305300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Diamond 203"/>
              <p:cNvSpPr/>
              <p:nvPr/>
            </p:nvSpPr>
            <p:spPr>
              <a:xfrm>
                <a:off x="5381624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Diamond 204"/>
              <p:cNvSpPr/>
              <p:nvPr/>
            </p:nvSpPr>
            <p:spPr>
              <a:xfrm>
                <a:off x="6457948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Diamond 205"/>
              <p:cNvSpPr/>
              <p:nvPr/>
            </p:nvSpPr>
            <p:spPr>
              <a:xfrm>
                <a:off x="7534272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Diamond 206"/>
              <p:cNvSpPr/>
              <p:nvPr/>
            </p:nvSpPr>
            <p:spPr>
              <a:xfrm>
                <a:off x="8610600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Diamond 207"/>
              <p:cNvSpPr/>
              <p:nvPr/>
            </p:nvSpPr>
            <p:spPr>
              <a:xfrm>
                <a:off x="538163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Diamond 208"/>
              <p:cNvSpPr/>
              <p:nvPr/>
            </p:nvSpPr>
            <p:spPr>
              <a:xfrm>
                <a:off x="1614489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Diamond 209"/>
              <p:cNvSpPr/>
              <p:nvPr/>
            </p:nvSpPr>
            <p:spPr>
              <a:xfrm>
                <a:off x="2690814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Diamond 210"/>
              <p:cNvSpPr/>
              <p:nvPr/>
            </p:nvSpPr>
            <p:spPr>
              <a:xfrm>
                <a:off x="3767138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Diamond 211"/>
              <p:cNvSpPr/>
              <p:nvPr/>
            </p:nvSpPr>
            <p:spPr>
              <a:xfrm>
                <a:off x="4843462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Diamond 212"/>
              <p:cNvSpPr/>
              <p:nvPr/>
            </p:nvSpPr>
            <p:spPr>
              <a:xfrm>
                <a:off x="5919786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Diamond 213"/>
              <p:cNvSpPr/>
              <p:nvPr/>
            </p:nvSpPr>
            <p:spPr>
              <a:xfrm>
                <a:off x="6996110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Diamond 214"/>
              <p:cNvSpPr/>
              <p:nvPr/>
            </p:nvSpPr>
            <p:spPr>
              <a:xfrm>
                <a:off x="8072434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Diamond 215"/>
              <p:cNvSpPr/>
              <p:nvPr/>
            </p:nvSpPr>
            <p:spPr>
              <a:xfrm>
                <a:off x="0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Diamond 216"/>
              <p:cNvSpPr/>
              <p:nvPr/>
            </p:nvSpPr>
            <p:spPr>
              <a:xfrm>
                <a:off x="1076326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Diamond 217"/>
              <p:cNvSpPr/>
              <p:nvPr/>
            </p:nvSpPr>
            <p:spPr>
              <a:xfrm>
                <a:off x="2152652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Diamond 218"/>
              <p:cNvSpPr/>
              <p:nvPr/>
            </p:nvSpPr>
            <p:spPr>
              <a:xfrm>
                <a:off x="3228976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Diamond 219"/>
              <p:cNvSpPr/>
              <p:nvPr/>
            </p:nvSpPr>
            <p:spPr>
              <a:xfrm>
                <a:off x="4305300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Diamond 220"/>
              <p:cNvSpPr/>
              <p:nvPr/>
            </p:nvSpPr>
            <p:spPr>
              <a:xfrm>
                <a:off x="5381624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Diamond 221"/>
              <p:cNvSpPr/>
              <p:nvPr/>
            </p:nvSpPr>
            <p:spPr>
              <a:xfrm>
                <a:off x="6457948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Diamond 222"/>
              <p:cNvSpPr/>
              <p:nvPr/>
            </p:nvSpPr>
            <p:spPr>
              <a:xfrm>
                <a:off x="7534272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Diamond 223"/>
              <p:cNvSpPr/>
              <p:nvPr/>
            </p:nvSpPr>
            <p:spPr>
              <a:xfrm>
                <a:off x="8610600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Diamond 224"/>
              <p:cNvSpPr/>
              <p:nvPr/>
            </p:nvSpPr>
            <p:spPr>
              <a:xfrm>
                <a:off x="538163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Diamond 225"/>
              <p:cNvSpPr/>
              <p:nvPr/>
            </p:nvSpPr>
            <p:spPr>
              <a:xfrm>
                <a:off x="1614489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Diamond 226"/>
              <p:cNvSpPr/>
              <p:nvPr/>
            </p:nvSpPr>
            <p:spPr>
              <a:xfrm>
                <a:off x="2690814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Diamond 227"/>
              <p:cNvSpPr/>
              <p:nvPr/>
            </p:nvSpPr>
            <p:spPr>
              <a:xfrm>
                <a:off x="3767138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Diamond 228"/>
              <p:cNvSpPr/>
              <p:nvPr/>
            </p:nvSpPr>
            <p:spPr>
              <a:xfrm>
                <a:off x="4843462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Diamond 229"/>
              <p:cNvSpPr/>
              <p:nvPr/>
            </p:nvSpPr>
            <p:spPr>
              <a:xfrm>
                <a:off x="5919786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Diamond 230"/>
              <p:cNvSpPr/>
              <p:nvPr/>
            </p:nvSpPr>
            <p:spPr>
              <a:xfrm>
                <a:off x="6996110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Diamond 231"/>
              <p:cNvSpPr/>
              <p:nvPr/>
            </p:nvSpPr>
            <p:spPr>
              <a:xfrm>
                <a:off x="8072434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tx1"/>
            </a:solidFill>
          </p:grpSpPr>
          <p:sp>
            <p:nvSpPr>
              <p:cNvPr id="63" name="Diamond 62"/>
              <p:cNvSpPr/>
              <p:nvPr/>
            </p:nvSpPr>
            <p:spPr>
              <a:xfrm>
                <a:off x="538163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Diamond 63"/>
              <p:cNvSpPr/>
              <p:nvPr/>
            </p:nvSpPr>
            <p:spPr>
              <a:xfrm>
                <a:off x="1614489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Diamond 64"/>
              <p:cNvSpPr/>
              <p:nvPr/>
            </p:nvSpPr>
            <p:spPr>
              <a:xfrm>
                <a:off x="2690814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iamond 65"/>
              <p:cNvSpPr/>
              <p:nvPr/>
            </p:nvSpPr>
            <p:spPr>
              <a:xfrm>
                <a:off x="3767138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iamond 66"/>
              <p:cNvSpPr/>
              <p:nvPr/>
            </p:nvSpPr>
            <p:spPr>
              <a:xfrm>
                <a:off x="4843462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iamond 67"/>
              <p:cNvSpPr/>
              <p:nvPr/>
            </p:nvSpPr>
            <p:spPr>
              <a:xfrm>
                <a:off x="5919786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iamond 68"/>
              <p:cNvSpPr/>
              <p:nvPr/>
            </p:nvSpPr>
            <p:spPr>
              <a:xfrm>
                <a:off x="6996110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iamond 69"/>
              <p:cNvSpPr/>
              <p:nvPr/>
            </p:nvSpPr>
            <p:spPr>
              <a:xfrm>
                <a:off x="8072434" y="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iamond 70"/>
              <p:cNvSpPr/>
              <p:nvPr/>
            </p:nvSpPr>
            <p:spPr>
              <a:xfrm>
                <a:off x="0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iamond 71"/>
              <p:cNvSpPr/>
              <p:nvPr/>
            </p:nvSpPr>
            <p:spPr>
              <a:xfrm>
                <a:off x="1076326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iamond 72"/>
              <p:cNvSpPr/>
              <p:nvPr/>
            </p:nvSpPr>
            <p:spPr>
              <a:xfrm>
                <a:off x="2152652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iamond 73"/>
              <p:cNvSpPr/>
              <p:nvPr/>
            </p:nvSpPr>
            <p:spPr>
              <a:xfrm>
                <a:off x="3228976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iamond 74"/>
              <p:cNvSpPr/>
              <p:nvPr/>
            </p:nvSpPr>
            <p:spPr>
              <a:xfrm>
                <a:off x="4305300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iamond 75"/>
              <p:cNvSpPr/>
              <p:nvPr/>
            </p:nvSpPr>
            <p:spPr>
              <a:xfrm>
                <a:off x="5381624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iamond 76"/>
              <p:cNvSpPr/>
              <p:nvPr/>
            </p:nvSpPr>
            <p:spPr>
              <a:xfrm>
                <a:off x="6457948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iamond 77"/>
              <p:cNvSpPr/>
              <p:nvPr/>
            </p:nvSpPr>
            <p:spPr>
              <a:xfrm>
                <a:off x="7534272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iamond 78"/>
              <p:cNvSpPr/>
              <p:nvPr/>
            </p:nvSpPr>
            <p:spPr>
              <a:xfrm>
                <a:off x="8610600" y="685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iamond 79"/>
              <p:cNvSpPr/>
              <p:nvPr/>
            </p:nvSpPr>
            <p:spPr>
              <a:xfrm>
                <a:off x="538163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iamond 80"/>
              <p:cNvSpPr/>
              <p:nvPr/>
            </p:nvSpPr>
            <p:spPr>
              <a:xfrm>
                <a:off x="1614489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iamond 81"/>
              <p:cNvSpPr/>
              <p:nvPr/>
            </p:nvSpPr>
            <p:spPr>
              <a:xfrm>
                <a:off x="2690814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iamond 82"/>
              <p:cNvSpPr/>
              <p:nvPr/>
            </p:nvSpPr>
            <p:spPr>
              <a:xfrm>
                <a:off x="3767138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iamond 83"/>
              <p:cNvSpPr/>
              <p:nvPr/>
            </p:nvSpPr>
            <p:spPr>
              <a:xfrm>
                <a:off x="4843462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iamond 84"/>
              <p:cNvSpPr/>
              <p:nvPr/>
            </p:nvSpPr>
            <p:spPr>
              <a:xfrm>
                <a:off x="5919786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iamond 85"/>
              <p:cNvSpPr/>
              <p:nvPr/>
            </p:nvSpPr>
            <p:spPr>
              <a:xfrm>
                <a:off x="6996110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iamond 86"/>
              <p:cNvSpPr/>
              <p:nvPr/>
            </p:nvSpPr>
            <p:spPr>
              <a:xfrm>
                <a:off x="8072434" y="1371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Diamond 87"/>
              <p:cNvSpPr/>
              <p:nvPr/>
            </p:nvSpPr>
            <p:spPr>
              <a:xfrm>
                <a:off x="0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Diamond 88"/>
              <p:cNvSpPr/>
              <p:nvPr/>
            </p:nvSpPr>
            <p:spPr>
              <a:xfrm>
                <a:off x="1076326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Diamond 89"/>
              <p:cNvSpPr/>
              <p:nvPr/>
            </p:nvSpPr>
            <p:spPr>
              <a:xfrm>
                <a:off x="2152652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Diamond 90"/>
              <p:cNvSpPr/>
              <p:nvPr/>
            </p:nvSpPr>
            <p:spPr>
              <a:xfrm>
                <a:off x="3228976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Diamond 91"/>
              <p:cNvSpPr/>
              <p:nvPr/>
            </p:nvSpPr>
            <p:spPr>
              <a:xfrm>
                <a:off x="4305300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Diamond 92"/>
              <p:cNvSpPr/>
              <p:nvPr/>
            </p:nvSpPr>
            <p:spPr>
              <a:xfrm>
                <a:off x="5381624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Diamond 93"/>
              <p:cNvSpPr/>
              <p:nvPr/>
            </p:nvSpPr>
            <p:spPr>
              <a:xfrm>
                <a:off x="6457948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Diamond 94"/>
              <p:cNvSpPr/>
              <p:nvPr/>
            </p:nvSpPr>
            <p:spPr>
              <a:xfrm>
                <a:off x="7534272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Diamond 95"/>
              <p:cNvSpPr/>
              <p:nvPr/>
            </p:nvSpPr>
            <p:spPr>
              <a:xfrm>
                <a:off x="8610600" y="2057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Diamond 96"/>
              <p:cNvSpPr/>
              <p:nvPr/>
            </p:nvSpPr>
            <p:spPr>
              <a:xfrm>
                <a:off x="538163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Diamond 97"/>
              <p:cNvSpPr/>
              <p:nvPr/>
            </p:nvSpPr>
            <p:spPr>
              <a:xfrm>
                <a:off x="1614489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Diamond 98"/>
              <p:cNvSpPr/>
              <p:nvPr/>
            </p:nvSpPr>
            <p:spPr>
              <a:xfrm>
                <a:off x="2690814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Diamond 99"/>
              <p:cNvSpPr/>
              <p:nvPr/>
            </p:nvSpPr>
            <p:spPr>
              <a:xfrm>
                <a:off x="3767138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Diamond 100"/>
              <p:cNvSpPr/>
              <p:nvPr/>
            </p:nvSpPr>
            <p:spPr>
              <a:xfrm>
                <a:off x="4843462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Diamond 101"/>
              <p:cNvSpPr/>
              <p:nvPr/>
            </p:nvSpPr>
            <p:spPr>
              <a:xfrm>
                <a:off x="5919786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Diamond 102"/>
              <p:cNvSpPr/>
              <p:nvPr/>
            </p:nvSpPr>
            <p:spPr>
              <a:xfrm>
                <a:off x="6996110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Diamond 103"/>
              <p:cNvSpPr/>
              <p:nvPr/>
            </p:nvSpPr>
            <p:spPr>
              <a:xfrm>
                <a:off x="8072434" y="2743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Diamond 104"/>
              <p:cNvSpPr/>
              <p:nvPr/>
            </p:nvSpPr>
            <p:spPr>
              <a:xfrm>
                <a:off x="0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Diamond 105"/>
              <p:cNvSpPr/>
              <p:nvPr/>
            </p:nvSpPr>
            <p:spPr>
              <a:xfrm>
                <a:off x="1076326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Diamond 106"/>
              <p:cNvSpPr/>
              <p:nvPr/>
            </p:nvSpPr>
            <p:spPr>
              <a:xfrm>
                <a:off x="2152652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Diamond 107"/>
              <p:cNvSpPr/>
              <p:nvPr/>
            </p:nvSpPr>
            <p:spPr>
              <a:xfrm>
                <a:off x="3228976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Diamond 108"/>
              <p:cNvSpPr/>
              <p:nvPr/>
            </p:nvSpPr>
            <p:spPr>
              <a:xfrm>
                <a:off x="4305300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Diamond 109"/>
              <p:cNvSpPr/>
              <p:nvPr/>
            </p:nvSpPr>
            <p:spPr>
              <a:xfrm>
                <a:off x="5381624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Diamond 110"/>
              <p:cNvSpPr/>
              <p:nvPr/>
            </p:nvSpPr>
            <p:spPr>
              <a:xfrm>
                <a:off x="6457948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Diamond 111"/>
              <p:cNvSpPr/>
              <p:nvPr/>
            </p:nvSpPr>
            <p:spPr>
              <a:xfrm>
                <a:off x="7534272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Diamond 112"/>
              <p:cNvSpPr/>
              <p:nvPr/>
            </p:nvSpPr>
            <p:spPr>
              <a:xfrm>
                <a:off x="8610600" y="34290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Diamond 113"/>
              <p:cNvSpPr/>
              <p:nvPr/>
            </p:nvSpPr>
            <p:spPr>
              <a:xfrm>
                <a:off x="538163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Diamond 114"/>
              <p:cNvSpPr/>
              <p:nvPr/>
            </p:nvSpPr>
            <p:spPr>
              <a:xfrm>
                <a:off x="1614489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Diamond 115"/>
              <p:cNvSpPr/>
              <p:nvPr/>
            </p:nvSpPr>
            <p:spPr>
              <a:xfrm>
                <a:off x="2690814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Diamond 116"/>
              <p:cNvSpPr/>
              <p:nvPr/>
            </p:nvSpPr>
            <p:spPr>
              <a:xfrm>
                <a:off x="3767138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Diamond 117"/>
              <p:cNvSpPr/>
              <p:nvPr/>
            </p:nvSpPr>
            <p:spPr>
              <a:xfrm>
                <a:off x="4843462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Diamond 118"/>
              <p:cNvSpPr/>
              <p:nvPr/>
            </p:nvSpPr>
            <p:spPr>
              <a:xfrm>
                <a:off x="5919786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Diamond 119"/>
              <p:cNvSpPr/>
              <p:nvPr/>
            </p:nvSpPr>
            <p:spPr>
              <a:xfrm>
                <a:off x="6996110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iamond 120"/>
              <p:cNvSpPr/>
              <p:nvPr/>
            </p:nvSpPr>
            <p:spPr>
              <a:xfrm>
                <a:off x="8072434" y="41148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iamond 121"/>
              <p:cNvSpPr/>
              <p:nvPr/>
            </p:nvSpPr>
            <p:spPr>
              <a:xfrm>
                <a:off x="0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iamond 122"/>
              <p:cNvSpPr/>
              <p:nvPr/>
            </p:nvSpPr>
            <p:spPr>
              <a:xfrm>
                <a:off x="1076326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iamond 123"/>
              <p:cNvSpPr/>
              <p:nvPr/>
            </p:nvSpPr>
            <p:spPr>
              <a:xfrm>
                <a:off x="2152652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Diamond 124"/>
              <p:cNvSpPr/>
              <p:nvPr/>
            </p:nvSpPr>
            <p:spPr>
              <a:xfrm>
                <a:off x="3228976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Diamond 125"/>
              <p:cNvSpPr/>
              <p:nvPr/>
            </p:nvSpPr>
            <p:spPr>
              <a:xfrm>
                <a:off x="4305300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Diamond 126"/>
              <p:cNvSpPr/>
              <p:nvPr/>
            </p:nvSpPr>
            <p:spPr>
              <a:xfrm>
                <a:off x="5381624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Diamond 127"/>
              <p:cNvSpPr/>
              <p:nvPr/>
            </p:nvSpPr>
            <p:spPr>
              <a:xfrm>
                <a:off x="6457948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iamond 128"/>
              <p:cNvSpPr/>
              <p:nvPr/>
            </p:nvSpPr>
            <p:spPr>
              <a:xfrm>
                <a:off x="7534272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iamond 129"/>
              <p:cNvSpPr/>
              <p:nvPr/>
            </p:nvSpPr>
            <p:spPr>
              <a:xfrm>
                <a:off x="8610600" y="48006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Diamond 130"/>
              <p:cNvSpPr/>
              <p:nvPr/>
            </p:nvSpPr>
            <p:spPr>
              <a:xfrm>
                <a:off x="538163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Diamond 131"/>
              <p:cNvSpPr/>
              <p:nvPr/>
            </p:nvSpPr>
            <p:spPr>
              <a:xfrm>
                <a:off x="1614489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Diamond 132"/>
              <p:cNvSpPr/>
              <p:nvPr/>
            </p:nvSpPr>
            <p:spPr>
              <a:xfrm>
                <a:off x="2690814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Diamond 133"/>
              <p:cNvSpPr/>
              <p:nvPr/>
            </p:nvSpPr>
            <p:spPr>
              <a:xfrm>
                <a:off x="3767138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iamond 134"/>
              <p:cNvSpPr/>
              <p:nvPr/>
            </p:nvSpPr>
            <p:spPr>
              <a:xfrm>
                <a:off x="4843462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Diamond 135"/>
              <p:cNvSpPr/>
              <p:nvPr/>
            </p:nvSpPr>
            <p:spPr>
              <a:xfrm>
                <a:off x="5919786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Diamond 136"/>
              <p:cNvSpPr/>
              <p:nvPr/>
            </p:nvSpPr>
            <p:spPr>
              <a:xfrm>
                <a:off x="6996110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Diamond 137"/>
              <p:cNvSpPr/>
              <p:nvPr/>
            </p:nvSpPr>
            <p:spPr>
              <a:xfrm>
                <a:off x="8072434" y="54864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Diamond 138"/>
              <p:cNvSpPr/>
              <p:nvPr/>
            </p:nvSpPr>
            <p:spPr>
              <a:xfrm>
                <a:off x="0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Diamond 139"/>
              <p:cNvSpPr/>
              <p:nvPr/>
            </p:nvSpPr>
            <p:spPr>
              <a:xfrm>
                <a:off x="1076326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Diamond 140"/>
              <p:cNvSpPr/>
              <p:nvPr/>
            </p:nvSpPr>
            <p:spPr>
              <a:xfrm>
                <a:off x="2152652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Diamond 141"/>
              <p:cNvSpPr/>
              <p:nvPr/>
            </p:nvSpPr>
            <p:spPr>
              <a:xfrm>
                <a:off x="3228976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Diamond 142"/>
              <p:cNvSpPr/>
              <p:nvPr/>
            </p:nvSpPr>
            <p:spPr>
              <a:xfrm>
                <a:off x="4305300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Diamond 143"/>
              <p:cNvSpPr/>
              <p:nvPr/>
            </p:nvSpPr>
            <p:spPr>
              <a:xfrm>
                <a:off x="5381624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Diamond 144"/>
              <p:cNvSpPr/>
              <p:nvPr/>
            </p:nvSpPr>
            <p:spPr>
              <a:xfrm>
                <a:off x="6457948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Diamond 145"/>
              <p:cNvSpPr/>
              <p:nvPr/>
            </p:nvSpPr>
            <p:spPr>
              <a:xfrm>
                <a:off x="7534272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Diamond 146"/>
              <p:cNvSpPr/>
              <p:nvPr/>
            </p:nvSpPr>
            <p:spPr>
              <a:xfrm>
                <a:off x="8610600" y="6172200"/>
                <a:ext cx="533400" cy="68580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2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-723900" y="723900"/>
                <a:ext cx="6858000" cy="541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-190500" y="723900"/>
                <a:ext cx="6858000" cy="541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342900" y="723900"/>
                <a:ext cx="6858000" cy="541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838200" y="762000"/>
                <a:ext cx="6858000" cy="5334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1409700" y="723900"/>
                <a:ext cx="6858000" cy="541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1943100" y="723900"/>
                <a:ext cx="6858000" cy="541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2476500" y="723900"/>
                <a:ext cx="6858000" cy="541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3009900" y="723900"/>
                <a:ext cx="6858000" cy="541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3619500" y="647700"/>
                <a:ext cx="6172200" cy="48768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4229100" y="571500"/>
                <a:ext cx="5486400" cy="43434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4876800" y="533400"/>
                <a:ext cx="4800600" cy="37338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448300" y="419100"/>
                <a:ext cx="4114800" cy="32766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6096000" y="381000"/>
                <a:ext cx="3429000" cy="2667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6667500" y="266700"/>
                <a:ext cx="2743200" cy="22098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7315200" y="228600"/>
                <a:ext cx="2057400" cy="160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7924800" y="152400"/>
                <a:ext cx="1371600" cy="10668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8572500" y="38100"/>
                <a:ext cx="609600" cy="5334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-647700" y="1333500"/>
                <a:ext cx="6172200" cy="48768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-571500" y="1943100"/>
                <a:ext cx="5486400" cy="43434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-533400" y="2590800"/>
                <a:ext cx="4800600" cy="37338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-457200" y="3200400"/>
                <a:ext cx="4114800" cy="32004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-342900" y="3771900"/>
                <a:ext cx="3429000" cy="2743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-304800" y="4419600"/>
                <a:ext cx="2743200" cy="21336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-266700" y="4991100"/>
                <a:ext cx="2133600" cy="160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-152400" y="5638800"/>
                <a:ext cx="1371600" cy="10668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6200000" flipH="1">
                <a:off x="-76200" y="6248400"/>
                <a:ext cx="685800" cy="5334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3009900" y="723900"/>
                <a:ext cx="6858000" cy="541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3619500" y="1333500"/>
                <a:ext cx="6248400" cy="48006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4267200" y="1981200"/>
                <a:ext cx="5486400" cy="4267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4876800" y="2590800"/>
                <a:ext cx="4800600" cy="37338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5486400" y="3200400"/>
                <a:ext cx="4114800" cy="32004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6096000" y="3810000"/>
                <a:ext cx="3429000" cy="2667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6667500" y="4381500"/>
                <a:ext cx="2743200" cy="22098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7315200" y="5029200"/>
                <a:ext cx="2057400" cy="160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7924800" y="5638800"/>
                <a:ext cx="1371600" cy="10668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8534400" y="6248400"/>
                <a:ext cx="685800" cy="5334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476500" y="723900"/>
                <a:ext cx="6858000" cy="541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981200" y="762000"/>
                <a:ext cx="6858000" cy="5334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1409700" y="723900"/>
                <a:ext cx="6858000" cy="541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838200" y="762000"/>
                <a:ext cx="6858000" cy="5334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342900" y="723900"/>
                <a:ext cx="6858000" cy="541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-228600" y="762000"/>
                <a:ext cx="6858000" cy="5334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-723900" y="723900"/>
                <a:ext cx="6858000" cy="541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-685800" y="685800"/>
                <a:ext cx="6172200" cy="48006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-609600" y="609600"/>
                <a:ext cx="5486400" cy="4267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-495300" y="495300"/>
                <a:ext cx="4724400" cy="37338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-457200" y="457200"/>
                <a:ext cx="4114800" cy="32004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-381000" y="381000"/>
                <a:ext cx="3429000" cy="2667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-342900" y="342900"/>
                <a:ext cx="2819400" cy="21336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-228600" y="228600"/>
                <a:ext cx="2057400" cy="1600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-152400" y="152400"/>
                <a:ext cx="1371600" cy="10668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-76200" y="76200"/>
                <a:ext cx="685800" cy="5334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  <a:latin typeface="Mufferaw" pitchFamily="66" charset="0"/>
              </a:defRPr>
            </a:lvl1pPr>
          </a:lstStyle>
          <a:p>
            <a:fld id="{30A5937D-D8DE-41C3-8B26-24A7B24C3C9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  <a:latin typeface="Mufferaw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  <a:latin typeface="Mufferaw" pitchFamily="66" charset="0"/>
              </a:defRPr>
            </a:lvl1pPr>
          </a:lstStyle>
          <a:p>
            <a:fld id="{AC95DE84-CB0A-4D84-A5A6-3405F22EB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ysClr val="windowText" lastClr="000000"/>
          </a:solidFill>
          <a:latin typeface="Mufferaw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ysClr val="windowText" lastClr="000000"/>
          </a:solidFill>
          <a:latin typeface="Mufferaw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ysClr val="windowText" lastClr="000000"/>
          </a:solidFill>
          <a:latin typeface="Mufferaw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ysClr val="windowText" lastClr="000000"/>
          </a:solidFill>
          <a:latin typeface="Mufferaw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ysClr val="windowText" lastClr="000000"/>
          </a:solidFill>
          <a:latin typeface="Mufferaw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ysClr val="windowText" lastClr="000000"/>
          </a:solidFill>
          <a:latin typeface="Mufferaw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  <a:solidFill>
            <a:schemeClr val="tx1">
              <a:alpha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solidFill>
                  <a:srgbClr val="C00000"/>
                </a:solidFill>
                <a:latin typeface="Modern No. 20" pitchFamily="18" charset="0"/>
              </a:rPr>
              <a:t>Making Sense of </a:t>
            </a:r>
            <a:br>
              <a:rPr lang="en-US" sz="5400" dirty="0" smtClean="0">
                <a:solidFill>
                  <a:srgbClr val="C00000"/>
                </a:solidFill>
                <a:latin typeface="Modern No. 20" pitchFamily="18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Modern No. 20" pitchFamily="18" charset="0"/>
              </a:rPr>
              <a:t>Problems and Persevering </a:t>
            </a:r>
            <a:br>
              <a:rPr lang="en-US" sz="5400" dirty="0" smtClean="0">
                <a:solidFill>
                  <a:srgbClr val="C00000"/>
                </a:solidFill>
                <a:latin typeface="Modern No. 20" pitchFamily="18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Modern No. 20" pitchFamily="18" charset="0"/>
              </a:rPr>
              <a:t>in Solving Them.</a:t>
            </a:r>
            <a:br>
              <a:rPr lang="en-US" sz="5400" dirty="0" smtClean="0">
                <a:solidFill>
                  <a:srgbClr val="C00000"/>
                </a:solidFill>
                <a:latin typeface="Modern No. 20" pitchFamily="18" charset="0"/>
              </a:rPr>
            </a:br>
            <a:r>
              <a:rPr lang="en-US" sz="2200" b="0" dirty="0" smtClean="0">
                <a:solidFill>
                  <a:schemeClr val="bg2"/>
                </a:solidFill>
                <a:latin typeface="Modern No. 20" pitchFamily="18" charset="0"/>
              </a:rPr>
              <a:t>Cheryl Scott, Math Facilitator, Old Wire Elementary</a:t>
            </a:r>
            <a:r>
              <a:rPr lang="en-US" sz="2200" b="0" dirty="0" smtClean="0">
                <a:solidFill>
                  <a:schemeClr val="bg2"/>
                </a:solidFill>
              </a:rPr>
              <a:t>  </a:t>
            </a:r>
            <a:r>
              <a:rPr lang="en-US" dirty="0" smtClean="0"/>
              <a:t>ad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7315200" cy="1524000"/>
          </a:xfrm>
          <a:solidFill>
            <a:schemeClr val="tx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800" b="0" dirty="0" smtClean="0">
                <a:solidFill>
                  <a:schemeClr val="bg2"/>
                </a:solidFill>
                <a:latin typeface="Modern No. 20" pitchFamily="18" charset="0"/>
              </a:rPr>
              <a:t>Rebecca Rodriguez’s </a:t>
            </a:r>
          </a:p>
          <a:p>
            <a:r>
              <a:rPr lang="en-US" sz="2800" b="0" dirty="0" smtClean="0">
                <a:solidFill>
                  <a:schemeClr val="bg2"/>
                </a:solidFill>
                <a:latin typeface="Modern No. 20" pitchFamily="18" charset="0"/>
              </a:rPr>
              <a:t>3</a:t>
            </a:r>
            <a:r>
              <a:rPr lang="en-US" sz="2800" b="0" baseline="30000" dirty="0" smtClean="0">
                <a:solidFill>
                  <a:schemeClr val="bg2"/>
                </a:solidFill>
                <a:latin typeface="Modern No. 20" pitchFamily="18" charset="0"/>
              </a:rPr>
              <a:t>rd</a:t>
            </a:r>
            <a:r>
              <a:rPr lang="en-US" sz="2800" b="0" dirty="0" smtClean="0">
                <a:solidFill>
                  <a:schemeClr val="bg2"/>
                </a:solidFill>
                <a:latin typeface="Modern No. 20" pitchFamily="18" charset="0"/>
              </a:rPr>
              <a:t> Grade Classroom</a:t>
            </a:r>
          </a:p>
          <a:p>
            <a:r>
              <a:rPr lang="en-US" sz="2800" b="0" dirty="0" smtClean="0">
                <a:solidFill>
                  <a:schemeClr val="bg2"/>
                </a:solidFill>
                <a:latin typeface="Modern No. 20" pitchFamily="18" charset="0"/>
              </a:rPr>
              <a:t>Old Wire Elementary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1143000"/>
          </a:xfrm>
          <a:solidFill>
            <a:schemeClr val="tx1">
              <a:alpha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bg2"/>
                </a:solidFill>
                <a:latin typeface="Modern No. 20" pitchFamily="18" charset="0"/>
              </a:rPr>
              <a:t>G: Goal</a:t>
            </a:r>
            <a:endParaRPr lang="en-US" sz="5400" dirty="0">
              <a:solidFill>
                <a:schemeClr val="bg2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953000"/>
          </a:xfrm>
          <a:solidFill>
            <a:schemeClr val="tx1">
              <a:alpha val="8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9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Students used a scoring </a:t>
            </a: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guide to rerate their </a:t>
            </a: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performance in </a:t>
            </a: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persevering in solving</a:t>
            </a: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the math story problem </a:t>
            </a: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independently.</a:t>
            </a:r>
          </a:p>
          <a:p>
            <a:pPr>
              <a:buNone/>
            </a:pPr>
            <a:endParaRPr lang="en-US" sz="32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rgbClr val="C00000"/>
                </a:solidFill>
                <a:latin typeface="Modern No. 20" pitchFamily="18" charset="0"/>
              </a:rPr>
              <a:t>Reinforcing Effort and Providing Recognition</a:t>
            </a:r>
          </a:p>
          <a:p>
            <a:pPr>
              <a:buNone/>
            </a:pPr>
            <a:r>
              <a:rPr lang="en-US" sz="3200" b="0" dirty="0" smtClean="0">
                <a:solidFill>
                  <a:srgbClr val="C00000"/>
                </a:solidFill>
                <a:latin typeface="Modern No. 20" pitchFamily="18" charset="0"/>
              </a:rPr>
              <a:t>Setting Objectives and Providing Feedback</a:t>
            </a:r>
          </a:p>
        </p:txBody>
      </p:sp>
      <p:pic>
        <p:nvPicPr>
          <p:cNvPr id="8" name="Content Placeholder 7" descr="Student Scor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366305">
            <a:off x="4315688" y="2333729"/>
            <a:ext cx="3899653" cy="2552759"/>
          </a:xfrm>
          <a:solidFill>
            <a:schemeClr val="tx1">
              <a:alpha val="85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2971800" y="304800"/>
            <a:ext cx="57150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latin typeface="Modern No. 20" pitchFamily="18" charset="0"/>
              </a:rPr>
              <a:t>Students will make sense of problems and persevere in solving them</a:t>
            </a:r>
            <a:r>
              <a:rPr lang="en-US" sz="2800" i="1" dirty="0" smtClean="0">
                <a:latin typeface="Modern No. 20" pitchFamily="18" charset="0"/>
              </a:rPr>
              <a:t>. </a:t>
            </a:r>
            <a:endParaRPr lang="en-US" sz="2800" i="1" dirty="0"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1143000"/>
          </a:xfrm>
          <a:solidFill>
            <a:schemeClr val="tx1">
              <a:alpha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bg2"/>
                </a:solidFill>
                <a:latin typeface="Modern No. 20" pitchFamily="18" charset="0"/>
              </a:rPr>
              <a:t>G: Goal</a:t>
            </a:r>
            <a:endParaRPr lang="en-US" sz="5400" dirty="0">
              <a:solidFill>
                <a:schemeClr val="bg2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953000"/>
          </a:xfrm>
          <a:solidFill>
            <a:schemeClr val="tx1">
              <a:alpha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9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Students used a scoring </a:t>
            </a: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guide to rate their </a:t>
            </a: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comfort in</a:t>
            </a:r>
            <a:r>
              <a:rPr lang="en-US" sz="3200" b="0" dirty="0">
                <a:solidFill>
                  <a:schemeClr val="bg2"/>
                </a:solidFill>
                <a:latin typeface="Modern No. 20" pitchFamily="18" charset="0"/>
              </a:rPr>
              <a:t> </a:t>
            </a: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persevering </a:t>
            </a: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in solving math story </a:t>
            </a:r>
          </a:p>
          <a:p>
            <a:pPr>
              <a:buNone/>
            </a:pPr>
            <a:r>
              <a:rPr lang="en-US" sz="3200" b="0" smtClean="0">
                <a:solidFill>
                  <a:schemeClr val="bg2"/>
                </a:solidFill>
                <a:latin typeface="Modern No. 20" pitchFamily="18" charset="0"/>
              </a:rPr>
              <a:t>problems on their </a:t>
            </a: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own.</a:t>
            </a:r>
          </a:p>
          <a:p>
            <a:pPr>
              <a:buNone/>
            </a:pPr>
            <a:endParaRPr lang="en-US" sz="32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32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rgbClr val="C00000"/>
                </a:solidFill>
                <a:latin typeface="Modern No. 20" pitchFamily="18" charset="0"/>
              </a:rPr>
              <a:t>Setting Objectives and Providing Feedback</a:t>
            </a:r>
          </a:p>
        </p:txBody>
      </p:sp>
      <p:pic>
        <p:nvPicPr>
          <p:cNvPr id="8" name="Content Placeholder 7" descr="Student Scor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366305">
            <a:off x="4721491" y="1927925"/>
            <a:ext cx="3456807" cy="2995576"/>
          </a:xfrm>
          <a:solidFill>
            <a:schemeClr val="tx1">
              <a:alpha val="85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2971800" y="304800"/>
            <a:ext cx="57150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latin typeface="Modern No. 20" pitchFamily="18" charset="0"/>
              </a:rPr>
              <a:t>Students will make sense of problems and persevere in solving them</a:t>
            </a:r>
            <a:r>
              <a:rPr lang="en-US" sz="2800" i="1" dirty="0" smtClean="0">
                <a:latin typeface="Modern No. 20" pitchFamily="18" charset="0"/>
              </a:rPr>
              <a:t>. </a:t>
            </a:r>
            <a:endParaRPr lang="en-US" sz="2800" i="1" dirty="0"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chemeClr val="tx1">
              <a:alpha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bg2"/>
                </a:solidFill>
                <a:latin typeface="Modern No. 20" pitchFamily="18" charset="0"/>
              </a:rPr>
              <a:t>A: Activate Prior Knowledge </a:t>
            </a:r>
            <a:endParaRPr lang="en-US" sz="5400" dirty="0">
              <a:solidFill>
                <a:schemeClr val="bg2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953000"/>
          </a:xfrm>
          <a:solidFill>
            <a:schemeClr val="tx1">
              <a:alpha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9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                                            Students were given a</a:t>
            </a:r>
          </a:p>
          <a:p>
            <a:pPr>
              <a:buNone/>
            </a:pPr>
            <a:r>
              <a:rPr lang="en-US" sz="3200" b="0" dirty="0" smtClean="0">
                <a:solidFill>
                  <a:srgbClr val="C00000"/>
                </a:solidFill>
                <a:latin typeface="Modern No. 20" pitchFamily="18" charset="0"/>
              </a:rPr>
              <a:t>                                            </a:t>
            </a:r>
            <a:r>
              <a:rPr lang="en-US" sz="3200" b="0" dirty="0" smtClean="0">
                <a:solidFill>
                  <a:schemeClr val="bg1"/>
                </a:solidFill>
                <a:latin typeface="Modern No. 20" pitchFamily="18" charset="0"/>
              </a:rPr>
              <a:t>scenario about a man</a:t>
            </a:r>
            <a:endParaRPr lang="en-US" sz="32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rgbClr val="C00000"/>
                </a:solidFill>
                <a:latin typeface="Modern No. 20" pitchFamily="18" charset="0"/>
              </a:rPr>
              <a:t>                                            </a:t>
            </a:r>
            <a:r>
              <a:rPr lang="en-US" sz="3200" b="0" dirty="0" smtClean="0">
                <a:solidFill>
                  <a:schemeClr val="bg1"/>
                </a:solidFill>
                <a:latin typeface="Modern No. 20" pitchFamily="18" charset="0"/>
              </a:rPr>
              <a:t>with a financial </a:t>
            </a:r>
            <a:endParaRPr lang="en-US" sz="32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rgbClr val="C00000"/>
                </a:solidFill>
                <a:latin typeface="Modern No. 20" pitchFamily="18" charset="0"/>
              </a:rPr>
              <a:t>                                            </a:t>
            </a:r>
            <a:r>
              <a:rPr lang="en-US" sz="3200" b="0" dirty="0" smtClean="0">
                <a:solidFill>
                  <a:schemeClr val="bg1"/>
                </a:solidFill>
                <a:latin typeface="Modern No. 20" pitchFamily="18" charset="0"/>
              </a:rPr>
              <a:t>problem. He didn’t  </a:t>
            </a:r>
          </a:p>
          <a:p>
            <a:pPr>
              <a:buNone/>
            </a:pPr>
            <a:r>
              <a:rPr lang="en-US" sz="3200" b="0" dirty="0" smtClean="0">
                <a:solidFill>
                  <a:schemeClr val="bg1"/>
                </a:solidFill>
                <a:latin typeface="Modern No. 20" pitchFamily="18" charset="0"/>
              </a:rPr>
              <a:t>                                            have enough money to</a:t>
            </a:r>
          </a:p>
          <a:p>
            <a:pPr>
              <a:buNone/>
            </a:pPr>
            <a:r>
              <a:rPr lang="en-US" sz="3200" b="0" dirty="0" smtClean="0">
                <a:solidFill>
                  <a:schemeClr val="bg1"/>
                </a:solidFill>
                <a:latin typeface="Modern No. 20" pitchFamily="18" charset="0"/>
              </a:rPr>
              <a:t>                                            pay his bills.  </a:t>
            </a:r>
          </a:p>
          <a:p>
            <a:pPr>
              <a:buNone/>
            </a:pPr>
            <a:endParaRPr lang="en-US" sz="3200" b="0" dirty="0" smtClean="0">
              <a:solidFill>
                <a:schemeClr val="bg1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rgbClr val="C00000"/>
                </a:solidFill>
                <a:latin typeface="Modern No. 20" pitchFamily="18" charset="0"/>
              </a:rPr>
              <a:t>Nonlinguistic Representation</a:t>
            </a:r>
            <a:r>
              <a:rPr lang="en-US" sz="3200" b="0" dirty="0" smtClean="0">
                <a:solidFill>
                  <a:schemeClr val="bg1"/>
                </a:solidFill>
                <a:latin typeface="Modern No. 20" pitchFamily="18" charset="0"/>
              </a:rPr>
              <a:t>                                                       </a:t>
            </a:r>
          </a:p>
        </p:txBody>
      </p:sp>
      <p:pic>
        <p:nvPicPr>
          <p:cNvPr id="11" name="Content Placeholder 10" descr="Activating Prior Knowled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4237533" cy="3322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  <a:solidFill>
            <a:schemeClr val="tx1">
              <a:alpha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bg2"/>
                </a:solidFill>
                <a:latin typeface="Modern No. 20" pitchFamily="18" charset="0"/>
              </a:rPr>
              <a:t>A: Application</a:t>
            </a:r>
            <a:endParaRPr lang="en-US" sz="5400" dirty="0">
              <a:solidFill>
                <a:schemeClr val="bg2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8305800" cy="4953000"/>
          </a:xfrm>
          <a:solidFill>
            <a:schemeClr val="tx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0" dirty="0" smtClean="0">
                <a:solidFill>
                  <a:schemeClr val="bg2"/>
                </a:solidFill>
                <a:latin typeface="Modern No. 20" pitchFamily="18" charset="0"/>
              </a:rPr>
              <a:t>    Students worked in cooperative groups to create a solution to the financial problem the man encountered. The groups shared their plans with the entire classroom. </a:t>
            </a:r>
          </a:p>
          <a:p>
            <a:pPr>
              <a:buNone/>
            </a:pPr>
            <a:endParaRPr lang="en-US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endParaRPr lang="en-US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endParaRPr lang="en-US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endParaRPr lang="en-US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b="0" dirty="0" smtClean="0">
                <a:solidFill>
                  <a:schemeClr val="bg2"/>
                </a:solidFill>
                <a:latin typeface="Modern No. 20" pitchFamily="18" charset="0"/>
              </a:rPr>
              <a:t>					      </a:t>
            </a:r>
            <a:r>
              <a:rPr lang="en-US" sz="2000" b="0" dirty="0" smtClean="0">
                <a:solidFill>
                  <a:srgbClr val="C00000"/>
                </a:solidFill>
                <a:latin typeface="Modern No. 20" pitchFamily="18" charset="0"/>
              </a:rPr>
              <a:t>Cooperative Learning</a:t>
            </a:r>
          </a:p>
          <a:p>
            <a:pPr>
              <a:buNone/>
            </a:pPr>
            <a:r>
              <a:rPr lang="en-US" sz="2000" b="0" dirty="0" smtClean="0">
                <a:solidFill>
                  <a:srgbClr val="C00000"/>
                </a:solidFill>
                <a:latin typeface="Modern No. 20" pitchFamily="18" charset="0"/>
              </a:rPr>
              <a:t>					        Generating and Testing Hypothesis</a:t>
            </a:r>
          </a:p>
          <a:p>
            <a:pPr>
              <a:buNone/>
            </a:pPr>
            <a:r>
              <a:rPr lang="en-US" b="0" dirty="0" smtClean="0">
                <a:solidFill>
                  <a:schemeClr val="bg2"/>
                </a:solidFill>
                <a:latin typeface="Modern No. 20" pitchFamily="18" charset="0"/>
              </a:rPr>
              <a:t>					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0" y="228600"/>
            <a:ext cx="3962400" cy="1143000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noProof="0" dirty="0" smtClean="0">
                <a:solidFill>
                  <a:schemeClr val="bg2"/>
                </a:solidFill>
                <a:latin typeface="Modern No. 20" pitchFamily="18" charset="0"/>
                <a:ea typeface="+mj-ea"/>
                <a:cs typeface="+mj-cs"/>
              </a:rPr>
              <a:t>Mathematical Practice 1: Solve problems and persevere in solving them.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odern No. 20" pitchFamily="18" charset="0"/>
              <a:ea typeface="+mj-ea"/>
              <a:cs typeface="+mj-cs"/>
            </a:endParaRPr>
          </a:p>
        </p:txBody>
      </p:sp>
      <p:pic>
        <p:nvPicPr>
          <p:cNvPr id="11" name="Picture 10" descr="Learning Grou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429000"/>
            <a:ext cx="3267456" cy="1637175"/>
          </a:xfrm>
          <a:prstGeom prst="rect">
            <a:avLst/>
          </a:prstGeom>
        </p:spPr>
      </p:pic>
      <p:pic>
        <p:nvPicPr>
          <p:cNvPr id="8" name="Content Placeholder 7" descr="DSCN01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62000" y="3486150"/>
            <a:ext cx="3581400" cy="2686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chemeClr val="tx1">
              <a:alpha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bg2"/>
                </a:solidFill>
                <a:latin typeface="Modern No. 20" pitchFamily="18" charset="0"/>
              </a:rPr>
              <a:t>N: New Information </a:t>
            </a:r>
            <a:endParaRPr lang="en-US" sz="5400" dirty="0">
              <a:solidFill>
                <a:schemeClr val="bg2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953000"/>
          </a:xfrm>
          <a:solidFill>
            <a:schemeClr val="tx1">
              <a:alpha val="8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9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“</a:t>
            </a:r>
            <a:r>
              <a:rPr lang="en-US" sz="3200" b="0" i="1" dirty="0" smtClean="0">
                <a:solidFill>
                  <a:schemeClr val="bg2"/>
                </a:solidFill>
                <a:latin typeface="Modern No. 20" pitchFamily="18" charset="0"/>
              </a:rPr>
              <a:t>When you solve real world </a:t>
            </a:r>
          </a:p>
          <a:p>
            <a:pPr>
              <a:buNone/>
            </a:pPr>
            <a:r>
              <a:rPr lang="en-US" sz="3200" b="0" i="1" dirty="0" smtClean="0">
                <a:solidFill>
                  <a:schemeClr val="bg2"/>
                </a:solidFill>
                <a:latin typeface="Modern No. 20" pitchFamily="18" charset="0"/>
              </a:rPr>
              <a:t>problems you use the same</a:t>
            </a:r>
          </a:p>
          <a:p>
            <a:pPr>
              <a:buNone/>
            </a:pPr>
            <a:r>
              <a:rPr lang="en-US" sz="3200" b="0" i="1" dirty="0" smtClean="0">
                <a:solidFill>
                  <a:schemeClr val="bg2"/>
                </a:solidFill>
                <a:latin typeface="Modern No. 20" pitchFamily="18" charset="0"/>
              </a:rPr>
              <a:t>type of perseverance you </a:t>
            </a:r>
          </a:p>
          <a:p>
            <a:pPr>
              <a:buNone/>
            </a:pPr>
            <a:r>
              <a:rPr lang="en-US" sz="3200" b="0" i="1" dirty="0" smtClean="0">
                <a:solidFill>
                  <a:schemeClr val="bg2"/>
                </a:solidFill>
                <a:latin typeface="Modern No. 20" pitchFamily="18" charset="0"/>
              </a:rPr>
              <a:t>use in solving math </a:t>
            </a:r>
          </a:p>
          <a:p>
            <a:pPr>
              <a:buNone/>
            </a:pPr>
            <a:r>
              <a:rPr lang="en-US" sz="3200" b="0" i="1" dirty="0" smtClean="0">
                <a:solidFill>
                  <a:schemeClr val="bg2"/>
                </a:solidFill>
                <a:latin typeface="Modern No. 20" pitchFamily="18" charset="0"/>
              </a:rPr>
              <a:t>problems. You don’t give up.”</a:t>
            </a:r>
          </a:p>
          <a:p>
            <a:pPr>
              <a:buNone/>
            </a:pPr>
            <a:endParaRPr lang="en-US" sz="32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32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rgbClr val="C00000"/>
                </a:solidFill>
                <a:latin typeface="Modern No. 20" pitchFamily="18" charset="0"/>
              </a:rPr>
              <a:t>                                                             </a:t>
            </a:r>
            <a:r>
              <a:rPr lang="en-US" b="0" dirty="0" smtClean="0">
                <a:solidFill>
                  <a:schemeClr val="bg1"/>
                </a:solidFill>
                <a:latin typeface="Modern No. 20" pitchFamily="18" charset="0"/>
              </a:rPr>
              <a:t>“In math you use </a:t>
            </a:r>
          </a:p>
          <a:p>
            <a:pPr>
              <a:buNone/>
            </a:pPr>
            <a:r>
              <a:rPr lang="en-US" b="0" dirty="0" smtClean="0">
                <a:solidFill>
                  <a:schemeClr val="bg1"/>
                </a:solidFill>
                <a:latin typeface="Modern No. 20" pitchFamily="18" charset="0"/>
              </a:rPr>
              <a:t>                                                                     what you know to help</a:t>
            </a:r>
          </a:p>
          <a:p>
            <a:pPr>
              <a:buNone/>
            </a:pPr>
            <a:r>
              <a:rPr lang="en-US" b="0" dirty="0" smtClean="0">
                <a:solidFill>
                  <a:schemeClr val="bg1"/>
                </a:solidFill>
                <a:latin typeface="Modern No. 20" pitchFamily="18" charset="0"/>
              </a:rPr>
              <a:t>                                                                     you solve what you don’t</a:t>
            </a:r>
          </a:p>
          <a:p>
            <a:pPr>
              <a:buNone/>
            </a:pPr>
            <a:r>
              <a:rPr lang="en-US" b="0" dirty="0" smtClean="0">
                <a:solidFill>
                  <a:srgbClr val="C00000"/>
                </a:solidFill>
                <a:latin typeface="Modern No. 20" pitchFamily="18" charset="0"/>
              </a:rPr>
              <a:t>Summarizing and Note Taking     </a:t>
            </a:r>
            <a:r>
              <a:rPr lang="en-US" b="0" dirty="0" smtClean="0">
                <a:solidFill>
                  <a:schemeClr val="bg1"/>
                </a:solidFill>
                <a:latin typeface="Modern No. 20" pitchFamily="18" charset="0"/>
              </a:rPr>
              <a:t>             know.”</a:t>
            </a:r>
          </a:p>
          <a:p>
            <a:pPr>
              <a:buNone/>
            </a:pPr>
            <a:r>
              <a:rPr lang="en-US" b="0" dirty="0" smtClean="0">
                <a:solidFill>
                  <a:srgbClr val="C00000"/>
                </a:solidFill>
                <a:latin typeface="Modern No. 20" pitchFamily="18" charset="0"/>
              </a:rPr>
              <a:t>Cues, Questions, and Advanced Organizers </a:t>
            </a:r>
          </a:p>
        </p:txBody>
      </p:sp>
      <p:pic>
        <p:nvPicPr>
          <p:cNvPr id="9" name="Content Placeholder 8" descr="New Information O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31134" y="1752600"/>
            <a:ext cx="3200400" cy="2743200"/>
          </a:xfrm>
        </p:spPr>
      </p:pic>
      <p:pic>
        <p:nvPicPr>
          <p:cNvPr id="5" name="Picture 4" descr="SCORING GUIDE PIC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962400"/>
            <a:ext cx="4911924" cy="177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  <a:solidFill>
            <a:schemeClr val="tx1">
              <a:alpha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bg2"/>
                </a:solidFill>
                <a:latin typeface="Modern No. 20" pitchFamily="18" charset="0"/>
              </a:rPr>
              <a:t>A: Application</a:t>
            </a:r>
            <a:endParaRPr lang="en-US" sz="5400" dirty="0">
              <a:solidFill>
                <a:schemeClr val="bg2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953000"/>
          </a:xfrm>
          <a:solidFill>
            <a:schemeClr val="tx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9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                                         </a:t>
            </a:r>
            <a:r>
              <a:rPr lang="en-US" dirty="0" smtClean="0">
                <a:solidFill>
                  <a:schemeClr val="bg2"/>
                </a:solidFill>
                <a:latin typeface="Modern No. 20" pitchFamily="18" charset="0"/>
              </a:rPr>
              <a:t>Mrs. Rodriguez has __ </a:t>
            </a: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latin typeface="Modern No. 20" pitchFamily="18" charset="0"/>
              </a:rPr>
              <a:t>                                               boxes of candy canes. Each</a:t>
            </a: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latin typeface="Modern No. 20" pitchFamily="18" charset="0"/>
              </a:rPr>
              <a:t>                                               box has __ candy canes.  </a:t>
            </a: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latin typeface="Modern No. 20" pitchFamily="18" charset="0"/>
              </a:rPr>
              <a:t>                                               How many candy canes does</a:t>
            </a: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latin typeface="Modern No. 20" pitchFamily="18" charset="0"/>
              </a:rPr>
              <a:t>                                               she have altogether?</a:t>
            </a: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latin typeface="Modern No. 20" pitchFamily="18" charset="0"/>
              </a:rPr>
              <a:t>                                                    </a:t>
            </a:r>
            <a:r>
              <a:rPr lang="en-US" sz="2000" dirty="0" smtClean="0">
                <a:solidFill>
                  <a:schemeClr val="bg2"/>
                </a:solidFill>
                <a:latin typeface="Modern No. 20" pitchFamily="18" charset="0"/>
              </a:rPr>
              <a:t>(10, 10)  (15, 10)  (20, 10)  (21, 10)</a:t>
            </a:r>
          </a:p>
          <a:p>
            <a:pPr>
              <a:buNone/>
            </a:pPr>
            <a:endParaRPr lang="en-US" sz="20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rgbClr val="C00000"/>
                </a:solidFill>
                <a:latin typeface="Modern No. 20" pitchFamily="18" charset="0"/>
              </a:rPr>
              <a:t>                                            </a:t>
            </a:r>
            <a:r>
              <a:rPr lang="en-US" sz="2000" dirty="0" smtClean="0">
                <a:solidFill>
                  <a:srgbClr val="C00000"/>
                </a:solidFill>
                <a:latin typeface="Modern No. 20" pitchFamily="18" charset="0"/>
              </a:rPr>
              <a:t>Homework and Practice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Modern No. 20" pitchFamily="18" charset="0"/>
              </a:rPr>
              <a:t>                                                                      </a:t>
            </a:r>
            <a:r>
              <a:rPr lang="en-US" sz="2000" dirty="0" smtClean="0">
                <a:solidFill>
                  <a:srgbClr val="C00000"/>
                </a:solidFill>
                <a:latin typeface="Modern No. 20" pitchFamily="18" charset="0"/>
              </a:rPr>
              <a:t>Non-Linguistic Representation</a:t>
            </a:r>
            <a:endParaRPr lang="en-US" sz="200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Modern No. 20" pitchFamily="18" charset="0"/>
              </a:rPr>
              <a:t>                                                                      Generating and Testing Hypothesis                              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0" y="228600"/>
            <a:ext cx="3962400" cy="1143000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 smtClean="0">
                <a:solidFill>
                  <a:schemeClr val="bg2"/>
                </a:solidFill>
                <a:latin typeface="Modern No. 20" pitchFamily="18" charset="0"/>
                <a:ea typeface="+mj-ea"/>
                <a:cs typeface="+mj-cs"/>
              </a:rPr>
              <a:t>CGI </a:t>
            </a:r>
            <a:r>
              <a:rPr lang="en-US" sz="2800" b="1" i="1" dirty="0" smtClean="0">
                <a:solidFill>
                  <a:schemeClr val="bg2"/>
                </a:solidFill>
                <a:latin typeface="Modern No. 20" pitchFamily="18" charset="0"/>
                <a:ea typeface="+mj-ea"/>
                <a:cs typeface="+mj-cs"/>
              </a:rPr>
              <a:t>  Multiplication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smtClean="0">
                <a:solidFill>
                  <a:schemeClr val="bg2"/>
                </a:solidFill>
                <a:latin typeface="Modern No. 20" pitchFamily="18" charset="0"/>
                <a:ea typeface="+mj-ea"/>
                <a:cs typeface="+mj-cs"/>
              </a:rPr>
              <a:t>                Problem Type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odern No. 20" pitchFamily="18" charset="0"/>
              <a:ea typeface="+mj-ea"/>
              <a:cs typeface="+mj-cs"/>
            </a:endParaRPr>
          </a:p>
        </p:txBody>
      </p:sp>
      <p:pic>
        <p:nvPicPr>
          <p:cNvPr id="10" name="Picture 9" descr="Applica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8543">
            <a:off x="731880" y="1949392"/>
            <a:ext cx="2963556" cy="2286000"/>
          </a:xfrm>
          <a:prstGeom prst="rect">
            <a:avLst/>
          </a:prstGeom>
        </p:spPr>
      </p:pic>
      <p:pic>
        <p:nvPicPr>
          <p:cNvPr id="9" name="Content Placeholder 8" descr="Applic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34499">
            <a:off x="2030356" y="3874645"/>
            <a:ext cx="2590800" cy="24362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  <a:solidFill>
            <a:schemeClr val="tx1">
              <a:alpha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solidFill>
                  <a:schemeClr val="bg2"/>
                </a:solidFill>
                <a:latin typeface="Modern No. 20" pitchFamily="18" charset="0"/>
              </a:rPr>
              <a:t>A.5.3.3 Finds the value of an unknown quantity in a number sentence.</a:t>
            </a:r>
            <a:br>
              <a:rPr lang="en-US" sz="2000" dirty="0" smtClean="0">
                <a:solidFill>
                  <a:schemeClr val="bg2"/>
                </a:solidFill>
                <a:latin typeface="Modern No. 20" pitchFamily="18" charset="0"/>
              </a:rPr>
            </a:br>
            <a:r>
              <a:rPr lang="en-US" sz="2000" dirty="0" smtClean="0">
                <a:solidFill>
                  <a:schemeClr val="bg2"/>
                </a:solidFill>
                <a:latin typeface="Modern No. 20" pitchFamily="18" charset="0"/>
              </a:rPr>
              <a:t>A.4.3.3 Indentifies a number that is more or less than any whole number using multiples of 10 and/or 100 up to 1000.</a:t>
            </a:r>
            <a:endParaRPr lang="en-US" sz="2000" dirty="0">
              <a:solidFill>
                <a:schemeClr val="bg2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953000"/>
          </a:xfrm>
          <a:solidFill>
            <a:schemeClr val="tx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900" b="0" dirty="0" smtClean="0">
                <a:solidFill>
                  <a:srgbClr val="C00000"/>
                </a:solidFill>
                <a:latin typeface="Modern No. 20" pitchFamily="18" charset="0"/>
              </a:rPr>
              <a:t>    </a:t>
            </a: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9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900" b="0" dirty="0" smtClean="0">
                <a:solidFill>
                  <a:srgbClr val="C00000"/>
                </a:solidFill>
                <a:latin typeface="Modern No. 20" pitchFamily="18" charset="0"/>
              </a:rPr>
              <a:t>  \</a:t>
            </a:r>
            <a:r>
              <a:rPr lang="en-US" b="0" dirty="0" smtClean="0">
                <a:solidFill>
                  <a:srgbClr val="C00000"/>
                </a:solidFill>
                <a:latin typeface="Modern No. 20" pitchFamily="18" charset="0"/>
              </a:rPr>
              <a:t>Summarizing and Note Taking</a:t>
            </a:r>
          </a:p>
          <a:p>
            <a:pPr>
              <a:buNone/>
            </a:pPr>
            <a:r>
              <a:rPr lang="en-US" b="0" dirty="0" smtClean="0">
                <a:solidFill>
                  <a:srgbClr val="C00000"/>
                </a:solidFill>
                <a:latin typeface="Modern No. 20" pitchFamily="18" charset="0"/>
              </a:rPr>
              <a:t> Reinforcing Effort and Providing Recognition</a:t>
            </a:r>
          </a:p>
          <a:p>
            <a:pPr>
              <a:buNone/>
            </a:pPr>
            <a:endParaRPr lang="en-US" sz="3600" b="0" dirty="0" smtClean="0">
              <a:solidFill>
                <a:srgbClr val="C00000"/>
              </a:solidFill>
              <a:latin typeface="Modern No. 20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304800"/>
            <a:ext cx="23622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bg2"/>
                </a:solidFill>
                <a:latin typeface="Modern No. 20" pitchFamily="18" charset="0"/>
              </a:rPr>
              <a:t>G: </a:t>
            </a:r>
            <a:r>
              <a:rPr lang="en-US" sz="2800" dirty="0" smtClean="0">
                <a:solidFill>
                  <a:schemeClr val="bg2"/>
                </a:solidFill>
                <a:latin typeface="Modern No. 20" pitchFamily="18" charset="0"/>
              </a:rPr>
              <a:t>Content</a:t>
            </a:r>
          </a:p>
          <a:p>
            <a:r>
              <a:rPr lang="en-US" sz="2800" dirty="0" smtClean="0">
                <a:solidFill>
                  <a:schemeClr val="bg2"/>
                </a:solidFill>
                <a:latin typeface="Modern No. 20" pitchFamily="18" charset="0"/>
              </a:rPr>
              <a:t>         Goal</a:t>
            </a:r>
            <a:endParaRPr lang="en-US" sz="5400" dirty="0">
              <a:latin typeface="Modern No. 20" pitchFamily="18" charset="0"/>
            </a:endParaRPr>
          </a:p>
        </p:txBody>
      </p:sp>
      <p:pic>
        <p:nvPicPr>
          <p:cNvPr id="9" name="Content Placeholder 8" descr="2nd Go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132225">
            <a:off x="720554" y="1782400"/>
            <a:ext cx="2810843" cy="1827392"/>
          </a:xfrm>
        </p:spPr>
      </p:pic>
      <p:pic>
        <p:nvPicPr>
          <p:cNvPr id="11" name="Picture 10" descr="2nd Goal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3306">
            <a:off x="2751728" y="3098459"/>
            <a:ext cx="2492622" cy="2053768"/>
          </a:xfrm>
          <a:prstGeom prst="rect">
            <a:avLst/>
          </a:prstGeom>
        </p:spPr>
      </p:pic>
      <p:pic>
        <p:nvPicPr>
          <p:cNvPr id="10" name="Picture 9" descr="2nd Goa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828800"/>
            <a:ext cx="2868853" cy="1978063"/>
          </a:xfrm>
          <a:prstGeom prst="rect">
            <a:avLst/>
          </a:prstGeom>
        </p:spPr>
      </p:pic>
      <p:pic>
        <p:nvPicPr>
          <p:cNvPr id="12" name="Picture 11" descr="2nd Goal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038600"/>
            <a:ext cx="2892552" cy="1920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chemeClr val="tx1">
              <a:alpha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bg2"/>
                </a:solidFill>
                <a:latin typeface="Modern No. 20" pitchFamily="18" charset="0"/>
              </a:rPr>
              <a:t>N: New Content Information </a:t>
            </a:r>
            <a:endParaRPr lang="en-US" sz="5400" dirty="0">
              <a:solidFill>
                <a:schemeClr val="bg2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953000"/>
          </a:xfrm>
          <a:solidFill>
            <a:schemeClr val="tx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9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Discussion: Focus on understanding the story and</a:t>
            </a: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finding the unknown value.</a:t>
            </a:r>
          </a:p>
          <a:p>
            <a:pPr>
              <a:buNone/>
            </a:pPr>
            <a:endParaRPr lang="en-US" sz="3200" b="0" i="1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32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32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20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20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20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2000" b="0" dirty="0" smtClean="0">
                <a:solidFill>
                  <a:srgbClr val="C00000"/>
                </a:solidFill>
                <a:latin typeface="Modern No. 20" pitchFamily="18" charset="0"/>
              </a:rPr>
              <a:t>Cooperative Learning</a:t>
            </a:r>
          </a:p>
          <a:p>
            <a:pPr>
              <a:buNone/>
            </a:pPr>
            <a:r>
              <a:rPr lang="en-US" sz="2000" b="0" dirty="0" smtClean="0">
                <a:solidFill>
                  <a:srgbClr val="C00000"/>
                </a:solidFill>
                <a:latin typeface="Modern No. 20" pitchFamily="18" charset="0"/>
              </a:rPr>
              <a:t>Identifying  Similarities and Differences</a:t>
            </a:r>
          </a:p>
          <a:p>
            <a:pPr>
              <a:buNone/>
            </a:pPr>
            <a:r>
              <a:rPr lang="en-US" sz="2000" b="0" dirty="0" smtClean="0">
                <a:solidFill>
                  <a:srgbClr val="C00000"/>
                </a:solidFill>
                <a:latin typeface="Modern No. 20" pitchFamily="18" charset="0"/>
              </a:rPr>
              <a:t>Cues, Questions, and Advanced Organizers</a:t>
            </a:r>
          </a:p>
        </p:txBody>
      </p:sp>
      <p:pic>
        <p:nvPicPr>
          <p:cNvPr id="9" name="Content Placeholder 8" descr="New Information O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895600"/>
            <a:ext cx="4650704" cy="2438400"/>
          </a:xfrm>
        </p:spPr>
      </p:pic>
      <p:pic>
        <p:nvPicPr>
          <p:cNvPr id="5" name="Picture 4" descr="Discussio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343400"/>
            <a:ext cx="3699641" cy="2057400"/>
          </a:xfrm>
          <a:prstGeom prst="rect">
            <a:avLst/>
          </a:prstGeom>
        </p:spPr>
      </p:pic>
      <p:pic>
        <p:nvPicPr>
          <p:cNvPr id="6" name="Picture 5" descr="Discussion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438400"/>
            <a:ext cx="319354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chemeClr val="tx1">
              <a:alpha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bg2"/>
                </a:solidFill>
                <a:latin typeface="Modern No. 20" pitchFamily="18" charset="0"/>
              </a:rPr>
              <a:t>N: New Content Information </a:t>
            </a:r>
            <a:endParaRPr lang="en-US" sz="5400" dirty="0">
              <a:solidFill>
                <a:schemeClr val="bg2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953000"/>
          </a:xfrm>
          <a:solidFill>
            <a:schemeClr val="tx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9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Discussion: Focus on the notation that goes with</a:t>
            </a:r>
          </a:p>
          <a:p>
            <a:pPr>
              <a:buNone/>
            </a:pPr>
            <a:r>
              <a:rPr lang="en-US" sz="3200" b="0" dirty="0" smtClean="0">
                <a:solidFill>
                  <a:schemeClr val="bg2"/>
                </a:solidFill>
                <a:latin typeface="Modern No. 20" pitchFamily="18" charset="0"/>
              </a:rPr>
              <a:t>the content standard objective.</a:t>
            </a:r>
          </a:p>
          <a:p>
            <a:pPr>
              <a:buNone/>
            </a:pPr>
            <a:endParaRPr lang="en-US" sz="3200" b="0" i="1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32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3200" b="0" dirty="0" smtClean="0">
              <a:solidFill>
                <a:schemeClr val="bg2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20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20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endParaRPr lang="en-US" sz="2000" b="0" dirty="0" smtClean="0">
              <a:solidFill>
                <a:srgbClr val="C00000"/>
              </a:solidFill>
              <a:latin typeface="Modern No. 20" pitchFamily="18" charset="0"/>
            </a:endParaRPr>
          </a:p>
          <a:p>
            <a:pPr>
              <a:buNone/>
            </a:pPr>
            <a:r>
              <a:rPr lang="en-US" sz="2000" b="0" dirty="0" smtClean="0">
                <a:solidFill>
                  <a:srgbClr val="C00000"/>
                </a:solidFill>
                <a:latin typeface="Modern No. 20" pitchFamily="18" charset="0"/>
              </a:rPr>
              <a:t>Cooperative Learning</a:t>
            </a:r>
          </a:p>
          <a:p>
            <a:pPr>
              <a:buNone/>
            </a:pPr>
            <a:r>
              <a:rPr lang="en-US" sz="2000" b="0" dirty="0" smtClean="0">
                <a:solidFill>
                  <a:srgbClr val="C00000"/>
                </a:solidFill>
                <a:latin typeface="Modern No. 20" pitchFamily="18" charset="0"/>
              </a:rPr>
              <a:t>Identifying  Similarities and Differences</a:t>
            </a:r>
          </a:p>
          <a:p>
            <a:pPr>
              <a:buNone/>
            </a:pPr>
            <a:r>
              <a:rPr lang="en-US" sz="2000" b="0" dirty="0" smtClean="0">
                <a:solidFill>
                  <a:srgbClr val="C00000"/>
                </a:solidFill>
                <a:latin typeface="Modern No. 20" pitchFamily="18" charset="0"/>
              </a:rPr>
              <a:t>Summarizing and Note Taking</a:t>
            </a:r>
          </a:p>
        </p:txBody>
      </p:sp>
      <p:pic>
        <p:nvPicPr>
          <p:cNvPr id="8" name="Content Placeholder 7" descr="student work 1[1]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48400" y="3429000"/>
            <a:ext cx="2134279" cy="2946854"/>
          </a:xfrm>
        </p:spPr>
      </p:pic>
      <p:pic>
        <p:nvPicPr>
          <p:cNvPr id="10" name="Picture 9" descr="student work 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895600"/>
            <a:ext cx="1965343" cy="2617209"/>
          </a:xfrm>
          <a:prstGeom prst="rect">
            <a:avLst/>
          </a:prstGeom>
        </p:spPr>
      </p:pic>
      <p:pic>
        <p:nvPicPr>
          <p:cNvPr id="11" name="Picture 10" descr="student work 3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114800"/>
            <a:ext cx="2667000" cy="1749479"/>
          </a:xfrm>
          <a:prstGeom prst="rect">
            <a:avLst/>
          </a:prstGeom>
        </p:spPr>
      </p:pic>
      <p:pic>
        <p:nvPicPr>
          <p:cNvPr id="12" name="Picture 11" descr="student work 5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2895600"/>
            <a:ext cx="3200400" cy="1091000"/>
          </a:xfrm>
          <a:prstGeom prst="rect">
            <a:avLst/>
          </a:prstGeom>
        </p:spPr>
      </p:pic>
      <p:pic>
        <p:nvPicPr>
          <p:cNvPr id="14" name="Picture 13" descr="student work edite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2362200"/>
            <a:ext cx="1447800" cy="100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F66947B-6574-4912-A270-ED597D0F44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296</TotalTime>
  <Words>398</Words>
  <Application>Microsoft Office PowerPoint</Application>
  <PresentationFormat>On-screen Show (4:3)</PresentationFormat>
  <Paragraphs>132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CSC</vt:lpstr>
      <vt:lpstr>Making Sense of  Problems and Persevering  in Solving Them. Cheryl Scott, Math Facilitator, Old Wire Elementary  ad title</vt:lpstr>
      <vt:lpstr>G: Goal</vt:lpstr>
      <vt:lpstr>A: Activate Prior Knowledge </vt:lpstr>
      <vt:lpstr>A: Application</vt:lpstr>
      <vt:lpstr>N: New Information </vt:lpstr>
      <vt:lpstr>A: Application</vt:lpstr>
      <vt:lpstr>A.5.3.3 Finds the value of an unknown quantity in a number sentence. A.4.3.3 Indentifies a number that is more or less than any whole number using multiples of 10 and/or 100 up to 1000.</vt:lpstr>
      <vt:lpstr>N: New Content Information </vt:lpstr>
      <vt:lpstr>N: New Content Information </vt:lpstr>
      <vt:lpstr>G: Goal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/>
  <dc:creator>st</dc:creator>
  <cp:keywords/>
  <dc:description/>
  <cp:lastModifiedBy>st</cp:lastModifiedBy>
  <cp:revision>59</cp:revision>
  <dcterms:created xsi:type="dcterms:W3CDTF">2012-02-13T15:05:35Z</dcterms:created>
  <dcterms:modified xsi:type="dcterms:W3CDTF">2012-03-15T15:56:29Z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TC300078709990</vt:lpwstr>
  </property>
</Properties>
</file>