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36" r:id="rId2"/>
    <p:sldId id="323" r:id="rId3"/>
    <p:sldId id="295" r:id="rId4"/>
    <p:sldId id="263" r:id="rId5"/>
    <p:sldId id="309" r:id="rId6"/>
    <p:sldId id="343" r:id="rId7"/>
    <p:sldId id="344" r:id="rId8"/>
    <p:sldId id="345" r:id="rId9"/>
    <p:sldId id="326" r:id="rId10"/>
    <p:sldId id="347" r:id="rId11"/>
    <p:sldId id="348" r:id="rId12"/>
    <p:sldId id="346" r:id="rId13"/>
    <p:sldId id="337" r:id="rId14"/>
    <p:sldId id="349" r:id="rId15"/>
    <p:sldId id="339" r:id="rId16"/>
    <p:sldId id="33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02070"/>
    <a:srgbClr val="C0FC68"/>
    <a:srgbClr val="86DE0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71" autoAdjust="0"/>
  </p:normalViewPr>
  <p:slideViewPr>
    <p:cSldViewPr>
      <p:cViewPr>
        <p:scale>
          <a:sx n="60" d="100"/>
          <a:sy n="60" d="100"/>
        </p:scale>
        <p:origin x="-1440" y="-7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7AA515-E9AA-41D4-A239-590818F638BE}" type="datetimeFigureOut">
              <a:rPr lang="en-US" smtClean="0"/>
              <a:pPr/>
              <a:t>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C61532-9BBA-4582-81D6-6E4C460E1755}" type="slidenum">
              <a:rPr lang="en-US" smtClean="0"/>
              <a:pPr/>
              <a:t>‹#›</a:t>
            </a:fld>
            <a:endParaRPr lang="en-US"/>
          </a:p>
        </p:txBody>
      </p:sp>
    </p:spTree>
    <p:extLst>
      <p:ext uri="{BB962C8B-B14F-4D97-AF65-F5344CB8AC3E}">
        <p14:creationId xmlns="" xmlns:p14="http://schemas.microsoft.com/office/powerpoint/2010/main" val="746686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a:t>
            </a:r>
            <a:r>
              <a:rPr lang="en-US" baseline="0" dirty="0" smtClean="0"/>
              <a:t> on page for link to entire article. </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spent</a:t>
            </a:r>
            <a:r>
              <a:rPr lang="en-US" baseline="0" dirty="0" smtClean="0"/>
              <a:t> time reviewing additional resources and have provided a few helpful links here, including the </a:t>
            </a:r>
            <a:r>
              <a:rPr lang="en-US" baseline="0" dirty="0" err="1" smtClean="0"/>
              <a:t>powerpoint</a:t>
            </a:r>
            <a:r>
              <a:rPr lang="en-US" baseline="0" dirty="0" smtClean="0"/>
              <a:t> presentation that Denise Crutchfield created based on the book Mastering the Basic Math Facts in Addition and Subtraction. It is very detailed and informative. We also listed a few specific activities from other books as well as two separate links to lots of games, activities and lesson ideas.</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Here are a few examples of some assessments</a:t>
            </a:r>
            <a:r>
              <a:rPr lang="en-US" baseline="0" dirty="0" smtClean="0"/>
              <a:t> to be used to assess K.OA.1 &amp; 2. There is a link to Unit 3 Assessments on the next slide.</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On</a:t>
            </a:r>
            <a:r>
              <a:rPr lang="en-US" baseline="0" dirty="0" smtClean="0"/>
              <a:t> this slide, you will find a chart of problem types that lend themselves to assessing base ten knowledge, as well as an assessment to see how children are thinking about numbers and how they choose to represent different quantities. There is a link that will take you to the assessments we have shown for Unit 3. </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last step of</a:t>
            </a:r>
            <a:r>
              <a:rPr lang="en-US" baseline="0" dirty="0" smtClean="0"/>
              <a:t> the planning model includes planning daily lessons and incorporating technology. We weren’t able to plan specific lessons with the time that we had, but pl</a:t>
            </a:r>
            <a:r>
              <a:rPr lang="en-US" dirty="0" smtClean="0"/>
              <a:t>ease make sure to explore the district</a:t>
            </a:r>
            <a:r>
              <a:rPr lang="en-US" baseline="0" dirty="0" smtClean="0"/>
              <a:t> webpage when you are planning your lessons. There are so many wonderful resources, ideas and assessments provided for us to access. There is a link here that will take you to the Unit 3 technology section as well.</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mentioned previously, the Rogers website is amazing. Make sure to check out the new teacher created </a:t>
            </a:r>
            <a:r>
              <a:rPr lang="en-US" baseline="0" smtClean="0"/>
              <a:t>resources page. There </a:t>
            </a:r>
            <a:r>
              <a:rPr lang="en-US" baseline="0" dirty="0" smtClean="0"/>
              <a:t>are always new things being added. If you have resources to share, please send them to Beth </a:t>
            </a:r>
            <a:r>
              <a:rPr lang="en-US" baseline="0" dirty="0" err="1" smtClean="0"/>
              <a:t>Pesnell</a:t>
            </a:r>
            <a:r>
              <a:rPr lang="en-US" baseline="0" dirty="0" smtClean="0"/>
              <a:t>, our Elementary Math Curriculum Specialist.</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look at the unit planning</a:t>
            </a:r>
            <a:r>
              <a:rPr lang="en-US" baseline="0" dirty="0" smtClean="0"/>
              <a:t> process. We started by taking a look at the essential questions to make sure they were addressing the standards and the needs of our students. We then spent time……</a:t>
            </a:r>
          </a:p>
          <a:p>
            <a:endParaRPr lang="en-US" baseline="0" dirty="0" smtClean="0"/>
          </a:p>
          <a:p>
            <a:r>
              <a:rPr lang="en-US" baseline="0" dirty="0" smtClean="0"/>
              <a:t>You can find daily lesson plans on our district website as well as ways to incorporate technology into our math instruction.</a:t>
            </a:r>
            <a:endParaRPr lang="en-US" dirty="0"/>
          </a:p>
        </p:txBody>
      </p:sp>
      <p:sp>
        <p:nvSpPr>
          <p:cNvPr id="4" name="Slide Number Placeholder 3"/>
          <p:cNvSpPr>
            <a:spLocks noGrp="1"/>
          </p:cNvSpPr>
          <p:nvPr>
            <p:ph type="sldNum" sz="quarter" idx="10"/>
          </p:nvPr>
        </p:nvSpPr>
        <p:spPr/>
        <p:txBody>
          <a:bodyPr/>
          <a:lstStyle/>
          <a:p>
            <a:fld id="{E5192115-2419-4893-A8FF-04D8E3F1B19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We wanted to continue</a:t>
            </a:r>
            <a:r>
              <a:rPr lang="en-US" sz="800" baseline="0" dirty="0" smtClean="0"/>
              <a:t> </a:t>
            </a:r>
            <a:r>
              <a:rPr lang="en-US" sz="800" dirty="0" smtClean="0"/>
              <a:t>with kid friendly</a:t>
            </a:r>
            <a:r>
              <a:rPr lang="en-US" sz="800" baseline="0" dirty="0" smtClean="0"/>
              <a:t> language so we </a:t>
            </a:r>
            <a:r>
              <a:rPr lang="en-US" sz="800" dirty="0" smtClean="0"/>
              <a:t>kept the first essential question the same as 1</a:t>
            </a:r>
            <a:r>
              <a:rPr lang="en-US" sz="800" baseline="30000" dirty="0" smtClean="0"/>
              <a:t>st</a:t>
            </a:r>
            <a:r>
              <a:rPr lang="en-US" sz="800" dirty="0" smtClean="0"/>
              <a:t> and 2</a:t>
            </a:r>
            <a:r>
              <a:rPr lang="en-US" sz="800" baseline="30000" dirty="0" smtClean="0"/>
              <a:t>nd</a:t>
            </a:r>
            <a:r>
              <a:rPr lang="en-US" sz="800" dirty="0" smtClean="0"/>
              <a:t> quarter.</a:t>
            </a:r>
            <a:r>
              <a:rPr lang="en-US" sz="800" baseline="0" dirty="0" smtClean="0"/>
              <a:t> (read) We changed the second question to read ____ because they are also breaking apart or decomposing numbers in addition to building them. Also, this quarter we noticed that the 3</a:t>
            </a:r>
            <a:r>
              <a:rPr lang="en-US" sz="800" baseline="30000" dirty="0" smtClean="0"/>
              <a:t>rd</a:t>
            </a:r>
            <a:r>
              <a:rPr lang="en-US" sz="800" baseline="0" dirty="0" smtClean="0"/>
              <a:t> Quarter summary states that 10 is a special number and we need to build on students understanding of this concept. Example: we want our students to see numbers in 10 ones and some further ones.  This quarter we would like teachers to start asking the question “Why is 10 an important number?” because we believe that it will promote important and valuable discussions in our classrooms. Students need lots of opportunities and experiences working with the number 10.  Some examples would be building 10, finding 10 within a larger number, and counting on from 10, in addition to work with multiplication and measurement division story problems. </a:t>
            </a:r>
            <a:endParaRPr lang="en-US" sz="800"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Just as a reminder, the third</a:t>
            </a:r>
            <a:r>
              <a:rPr lang="en-US" baseline="0" dirty="0" smtClean="0"/>
              <a:t> quarter expectation is to count by ones to 75 and by tens to 100</a:t>
            </a:r>
          </a:p>
          <a:p>
            <a:r>
              <a:rPr lang="en-US" baseline="0" dirty="0" smtClean="0"/>
              <a:t>Students are also expected to write numbers from 0-15 by the end of the quarter.</a:t>
            </a:r>
          </a:p>
          <a:p>
            <a:r>
              <a:rPr lang="en-US" baseline="0" dirty="0" smtClean="0"/>
              <a:t>We wanted to remind you about the clarification we received at the beginning of the year that within K.CC.6 the kindergarten expectation is to know greater than/less than and not how many more or less.  </a:t>
            </a:r>
          </a:p>
          <a:p>
            <a:r>
              <a:rPr lang="en-US" baseline="0" dirty="0" smtClean="0"/>
              <a:t>We also wanted to bring to your attention that K.CC.6 and K.CC.7 are scored together on the report card, and that K.CC.7 is a year end goal and at this point the comparisons should still involve sets of objects as a support for those students who need it. </a:t>
            </a:r>
          </a:p>
          <a:p>
            <a:r>
              <a:rPr lang="en-US" baseline="0" dirty="0" smtClean="0"/>
              <a:t>K.CC.7 –As adults we know what number is bigger because we have been exposed to lots of experiences with numbers. Therefore this standard isn’t one that we teach separately but a standard that is accomplished from teaching the standards K.CC.3 (representing a set with a written numeral) and K.CC.6 (comparing sets of objects) and through compare story problems.</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K.oa.2, 3,</a:t>
            </a:r>
            <a:r>
              <a:rPr lang="en-US" baseline="0" dirty="0" smtClean="0"/>
              <a:t> and 4, as well as K.nbt.1 all have a strong focus on the number 10 in one way or another. These are the standards that prompted us to add the new essential question for this quarter– “why is 10 an important number”</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K.OA.2</a:t>
            </a:r>
            <a:r>
              <a:rPr lang="en-US" baseline="0" dirty="0" smtClean="0"/>
              <a:t>-When assessing, make sure that the sum and difference are equal to or less than 10</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K.OA.5-We wanted to point out that K.oa.5 (Fluency) is scored for the first time this quarter</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spending time reviewing and clarifying the standards, we distributed the standards into weekly plans. Since there isn’t a measurement focus this quarter, most of the weeks look the same. </a:t>
            </a:r>
            <a:r>
              <a:rPr lang="en-US" dirty="0" smtClean="0"/>
              <a:t>We wanted to point out that Counting Collections is now embedded within the structure</a:t>
            </a:r>
            <a:r>
              <a:rPr lang="en-US" baseline="0" dirty="0" smtClean="0"/>
              <a:t> &amp; </a:t>
            </a:r>
            <a:r>
              <a:rPr lang="en-US" dirty="0" smtClean="0"/>
              <a:t>resources</a:t>
            </a:r>
            <a:r>
              <a:rPr lang="en-US" baseline="0" dirty="0" smtClean="0"/>
              <a:t> column, instead of it’s own, although we still feel it is a strong component of kindergarten math instruction and should continue to be implemented in our classrooms.</a:t>
            </a:r>
          </a:p>
          <a:p>
            <a:endParaRPr lang="en-US" baseline="0" dirty="0" smtClean="0"/>
          </a:p>
          <a:p>
            <a:r>
              <a:rPr lang="en-US" sz="1200" baseline="0" dirty="0" smtClean="0">
                <a:solidFill>
                  <a:schemeClr val="accent3">
                    <a:lumMod val="75000"/>
                  </a:schemeClr>
                </a:solidFill>
              </a:rPr>
              <a:t>K.CC.2 Bus Stop/Leap Frog were two games that stood out to us in the Games for Early Number sense book. These games directly address standard K.CC.2</a:t>
            </a:r>
          </a:p>
          <a:p>
            <a:endParaRPr lang="en-US" sz="1200" baseline="0" dirty="0" smtClean="0">
              <a:solidFill>
                <a:schemeClr val="accent3">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stated previously, the</a:t>
            </a:r>
            <a:r>
              <a:rPr lang="en-US" baseline="0" dirty="0" smtClean="0"/>
              <a:t> weekly plans are very similar. The main difference is that we chose to focus on comparing numbers every other week. </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base</a:t>
            </a:r>
            <a:r>
              <a:rPr lang="en-US" baseline="0" dirty="0" smtClean="0"/>
              <a:t> 10 is such a big focus starting in kindergarten and moving forward for our students we want to make sure that we are consistently posing problems that promote base ten understanding. A couple of examples are multiplication and measurement division story problems. We have linked a chart of problem types and specific ideas for story problems to assist you in creating different scenarios for your students.</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next step was to gather and study the resources. We spent part of our day looking through the wonderful resources that have been provided for us by the district. Although we did not choose to specifically highlight a book or resource, we strongly encourage you to dig into them to find what will be most helpful in reaching the specific needs of your students. In addition to the books purchased for us, there are a plethora of additional resources located on the district website.</a:t>
            </a:r>
            <a:endParaRPr lang="en-US" dirty="0"/>
          </a:p>
        </p:txBody>
      </p:sp>
      <p:sp>
        <p:nvSpPr>
          <p:cNvPr id="4" name="Slide Number Placeholder 3"/>
          <p:cNvSpPr>
            <a:spLocks noGrp="1"/>
          </p:cNvSpPr>
          <p:nvPr>
            <p:ph type="sldNum" sz="quarter" idx="10"/>
          </p:nvPr>
        </p:nvSpPr>
        <p:spPr/>
        <p:txBody>
          <a:bodyPr/>
          <a:lstStyle/>
          <a:p>
            <a:fld id="{DCC61532-9BBA-4582-81D6-6E4C460E175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1B4160-F992-456B-A5C7-D2A0E18B6F81}" type="datetimeFigureOut">
              <a:rPr lang="en-US" smtClean="0"/>
              <a:pPr/>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1B4160-F992-456B-A5C7-D2A0E18B6F81}" type="datetimeFigureOut">
              <a:rPr lang="en-US" smtClean="0"/>
              <a:pPr/>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1B4160-F992-456B-A5C7-D2A0E18B6F81}" type="datetimeFigureOut">
              <a:rPr lang="en-US" smtClean="0"/>
              <a:pPr/>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1B4160-F992-456B-A5C7-D2A0E18B6F81}" type="datetimeFigureOut">
              <a:rPr lang="en-US" smtClean="0"/>
              <a:pPr/>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1B4160-F992-456B-A5C7-D2A0E18B6F81}" type="datetimeFigureOut">
              <a:rPr lang="en-US" smtClean="0"/>
              <a:pPr/>
              <a:t>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1B4160-F992-456B-A5C7-D2A0E18B6F81}" type="datetimeFigureOut">
              <a:rPr lang="en-US" smtClean="0"/>
              <a:pPr/>
              <a:t>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1B4160-F992-456B-A5C7-D2A0E18B6F81}" type="datetimeFigureOut">
              <a:rPr lang="en-US" smtClean="0"/>
              <a:pPr/>
              <a:t>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1B4160-F992-456B-A5C7-D2A0E18B6F81}" type="datetimeFigureOut">
              <a:rPr lang="en-US" smtClean="0"/>
              <a:pPr/>
              <a:t>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1B4160-F992-456B-A5C7-D2A0E18B6F81}" type="datetimeFigureOut">
              <a:rPr lang="en-US" smtClean="0"/>
              <a:pPr/>
              <a:t>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1B4160-F992-456B-A5C7-D2A0E18B6F81}" type="datetimeFigureOut">
              <a:rPr lang="en-US" smtClean="0"/>
              <a:pPr/>
              <a:t>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1B4160-F992-456B-A5C7-D2A0E18B6F81}" type="datetimeFigureOut">
              <a:rPr lang="en-US" smtClean="0"/>
              <a:pPr/>
              <a:t>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D75292-9169-4331-8826-AADEB5BCDF4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1B4160-F992-456B-A5C7-D2A0E18B6F81}" type="datetimeFigureOut">
              <a:rPr lang="en-US" smtClean="0"/>
              <a:pPr/>
              <a:t>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D75292-9169-4331-8826-AADEB5BCDF4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audio" Target="../media/audio10.wav"/><Relationship Id="rId6" Type="http://schemas.openxmlformats.org/officeDocument/2006/relationships/image" Target="../media/image28.png"/><Relationship Id="rId5" Type="http://schemas.openxmlformats.org/officeDocument/2006/relationships/image" Target="../media/image17.jpeg"/><Relationship Id="rId4" Type="http://schemas.openxmlformats.org/officeDocument/2006/relationships/hyperlink" Target="http://cloud.rpsar.net/edocs/Math/Kinder/Helping%20Kinder%20make%20sense%20of%20100%20problems/11_Jaslow_Jacobs.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audio" Target="../media/audio11.wav"/></Relationships>
</file>

<file path=ppt/slides/_rels/slide12.xml.rels><?xml version="1.0" encoding="UTF-8" standalone="yes"?>
<Relationships xmlns="http://schemas.openxmlformats.org/package/2006/relationships"><Relationship Id="rId8" Type="http://schemas.openxmlformats.org/officeDocument/2006/relationships/hyperlink" Target="http://rogersstaff.ss5.sharpschool.com/k-5_curriculum/kindergarten_curriculum/math/curricular_and_instructional_resources/u3__composing__decomposing_numbers__addition___sub/Games%20and%20Activities/" TargetMode="External"/><Relationship Id="rId3" Type="http://schemas.openxmlformats.org/officeDocument/2006/relationships/notesSlide" Target="../notesSlides/notesSlide11.xml"/><Relationship Id="rId7" Type="http://schemas.openxmlformats.org/officeDocument/2006/relationships/image" Target="../media/image21.jpeg"/><Relationship Id="rId2" Type="http://schemas.openxmlformats.org/officeDocument/2006/relationships/slideLayout" Target="../slideLayouts/slideLayout7.xml"/><Relationship Id="rId1" Type="http://schemas.openxmlformats.org/officeDocument/2006/relationships/audio" Target="../media/audio12.wav"/><Relationship Id="rId6" Type="http://schemas.openxmlformats.org/officeDocument/2006/relationships/image" Target="../media/image27.jpeg"/><Relationship Id="rId11" Type="http://schemas.openxmlformats.org/officeDocument/2006/relationships/image" Target="../media/image31.png"/><Relationship Id="rId5" Type="http://schemas.openxmlformats.org/officeDocument/2006/relationships/hyperlink" Target="http://cloud.rpsar.net/edocs/Math/FluencyResources/K_2_Mastering_Basic_Math_Factsbook_TeacherCopy.pdf" TargetMode="External"/><Relationship Id="rId10" Type="http://schemas.openxmlformats.org/officeDocument/2006/relationships/hyperlink" Target="http://rogersstaff.ss5.sharpschool.com/k-5_curriculum/kindergarten_curriculum/math/curricular_and_instructional_resources/u3__composing__decomposing_numbers__addition___sub/Lesson%20Resources/" TargetMode="External"/><Relationship Id="rId4" Type="http://schemas.openxmlformats.org/officeDocument/2006/relationships/image" Target="../media/image18.png"/><Relationship Id="rId9" Type="http://schemas.openxmlformats.org/officeDocument/2006/relationships/image" Target="../media/image30.jpeg"/></Relationships>
</file>

<file path=ppt/slides/_rels/slide1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notesSlide" Target="../notesSlides/notesSlide12.xml"/><Relationship Id="rId7" Type="http://schemas.openxmlformats.org/officeDocument/2006/relationships/image" Target="../media/image34.jpeg"/><Relationship Id="rId2" Type="http://schemas.openxmlformats.org/officeDocument/2006/relationships/slideLayout" Target="../slideLayouts/slideLayout7.xml"/><Relationship Id="rId1" Type="http://schemas.openxmlformats.org/officeDocument/2006/relationships/audio" Target="../media/audio13.wav"/><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6.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hyperlink" Target="http://rogersstaff.ss5.sharpschool.com/k-5_curriculum/kindergarten_curriculum/math/curricular_and_instructional_resources/u3__composing__decomposing_numbers__addition___sub/Assessments/" TargetMode="External"/><Relationship Id="rId3" Type="http://schemas.openxmlformats.org/officeDocument/2006/relationships/notesSlide" Target="../notesSlides/notesSlide13.xml"/><Relationship Id="rId7" Type="http://schemas.openxmlformats.org/officeDocument/2006/relationships/image" Target="../media/image38.jpeg"/><Relationship Id="rId2" Type="http://schemas.openxmlformats.org/officeDocument/2006/relationships/slideLayout" Target="../slideLayouts/slideLayout7.xml"/><Relationship Id="rId1" Type="http://schemas.openxmlformats.org/officeDocument/2006/relationships/audio" Target="../media/audio14.wav"/><Relationship Id="rId6" Type="http://schemas.openxmlformats.org/officeDocument/2006/relationships/image" Target="../media/image37.jpeg"/><Relationship Id="rId5" Type="http://schemas.openxmlformats.org/officeDocument/2006/relationships/image" Target="../media/image32.png"/><Relationship Id="rId4" Type="http://schemas.openxmlformats.org/officeDocument/2006/relationships/image" Target="../media/image6.png"/><Relationship Id="rId9"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audio" Target="../media/audio15.wav"/><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hyperlink" Target="http://rogersstaff.ss5.sharpschool.com/k-5_curriculum/kindergarten_curriculum/math/curricular_and_instructional_resources/u3__composing__decomposing_numbers__addition___sub/Technology%20Resources/"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45.png"/><Relationship Id="rId2" Type="http://schemas.openxmlformats.org/officeDocument/2006/relationships/slideLayout" Target="../slideLayouts/slideLayout7.xml"/><Relationship Id="rId1" Type="http://schemas.openxmlformats.org/officeDocument/2006/relationships/audio" Target="../media/audio16.wav"/><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audio" Target="../media/audio2.wav"/><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audio" Target="../media/audio3.wav"/><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audio" Target="../media/audio4.wav"/><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audio" Target="../media/audio5.wav"/><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audio" Target="../media/audio6.wav"/><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audio" Target="../media/audio7.wav"/><Relationship Id="rId5" Type="http://schemas.openxmlformats.org/officeDocument/2006/relationships/image" Target="../media/image15.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audio" Target="../media/audio8.wav"/><Relationship Id="rId6" Type="http://schemas.openxmlformats.org/officeDocument/2006/relationships/hyperlink" Target="http://cloud.rpsar.net/edocs/Math/Kinder/CIResources/Q1/K.NBT.1%20Problems%20Types%20to%20Promote%20Base%20Ten%20Understanding.docx" TargetMode="External"/><Relationship Id="rId5" Type="http://schemas.openxmlformats.org/officeDocument/2006/relationships/hyperlink" Target="http://cloud.rpsar.net/edocs/Math/Kinder/Helping%20Kinder%20make%20sense%20of%20100%20problems/Story%20Problems%20to%20Help%20Children%20Understand%20Numbers%20to%20100%20-%20Jaslow%20and%20Jacobs.pdf" TargetMode="Externa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5.png"/><Relationship Id="rId3" Type="http://schemas.openxmlformats.org/officeDocument/2006/relationships/notesSlide" Target="../notesSlides/notesSlide9.xml"/><Relationship Id="rId7" Type="http://schemas.openxmlformats.org/officeDocument/2006/relationships/image" Target="../media/image20.png"/><Relationship Id="rId12" Type="http://schemas.openxmlformats.org/officeDocument/2006/relationships/image" Target="../media/image24.png"/><Relationship Id="rId2" Type="http://schemas.openxmlformats.org/officeDocument/2006/relationships/slideLayout" Target="../slideLayouts/slideLayout7.xml"/><Relationship Id="rId16" Type="http://schemas.openxmlformats.org/officeDocument/2006/relationships/image" Target="../media/image5.png"/><Relationship Id="rId1" Type="http://schemas.openxmlformats.org/officeDocument/2006/relationships/audio" Target="../media/audio9.wav"/><Relationship Id="rId6" Type="http://schemas.openxmlformats.org/officeDocument/2006/relationships/image" Target="../media/image19.png"/><Relationship Id="rId11" Type="http://schemas.openxmlformats.org/officeDocument/2006/relationships/image" Target="../media/image23.jpeg"/><Relationship Id="rId5" Type="http://schemas.openxmlformats.org/officeDocument/2006/relationships/image" Target="../media/image18.png"/><Relationship Id="rId15" Type="http://schemas.openxmlformats.org/officeDocument/2006/relationships/image" Target="../media/image27.jpeg"/><Relationship Id="rId10" Type="http://schemas.openxmlformats.org/officeDocument/2006/relationships/image" Target="../media/image22.jpeg"/><Relationship Id="rId4" Type="http://schemas.openxmlformats.org/officeDocument/2006/relationships/image" Target="../media/image17.jpeg"/><Relationship Id="rId9" Type="http://schemas.openxmlformats.org/officeDocument/2006/relationships/image" Target="../media/image21.jpeg"/><Relationship Id="rId1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0" y="0"/>
            <a:ext cx="2286000" cy="338554"/>
          </a:xfrm>
          <a:prstGeom prst="rect">
            <a:avLst/>
          </a:prstGeom>
          <a:noFill/>
        </p:spPr>
        <p:txBody>
          <a:bodyPr wrap="square" rtlCol="0">
            <a:spAutoFit/>
          </a:bodyPr>
          <a:lstStyle/>
          <a:p>
            <a:pPr algn="ctr"/>
            <a:r>
              <a:rPr lang="en-US" sz="1600" dirty="0" smtClean="0"/>
              <a:t>Kindergarten Unit 3</a:t>
            </a:r>
            <a:endParaRPr lang="en-US" sz="1600" dirty="0"/>
          </a:p>
        </p:txBody>
      </p:sp>
      <p:pic>
        <p:nvPicPr>
          <p:cNvPr id="8" name="Picture 7" descr="Kinder Unit 2 13-14.jpg"/>
          <p:cNvPicPr>
            <a:picLocks noChangeAspect="1"/>
          </p:cNvPicPr>
          <p:nvPr/>
        </p:nvPicPr>
        <p:blipFill>
          <a:blip r:embed="rId4" cstate="print"/>
          <a:stretch>
            <a:fillRect/>
          </a:stretch>
        </p:blipFill>
        <p:spPr>
          <a:xfrm>
            <a:off x="7315200" y="381000"/>
            <a:ext cx="1348013" cy="1377969"/>
          </a:xfrm>
          <a:prstGeom prst="rect">
            <a:avLst/>
          </a:prstGeom>
        </p:spPr>
      </p:pic>
      <p:pic>
        <p:nvPicPr>
          <p:cNvPr id="6" name="Picture 5" descr="IMG_5246.JPG"/>
          <p:cNvPicPr>
            <a:picLocks noChangeAspect="1"/>
          </p:cNvPicPr>
          <p:nvPr/>
        </p:nvPicPr>
        <p:blipFill>
          <a:blip r:embed="rId5" cstate="print"/>
          <a:srcRect l="2500" t="8889" b="8889"/>
          <a:stretch>
            <a:fillRect/>
          </a:stretch>
        </p:blipFill>
        <p:spPr>
          <a:xfrm>
            <a:off x="1143000" y="1981200"/>
            <a:ext cx="6324600" cy="4000174"/>
          </a:xfrm>
          <a:prstGeom prst="rect">
            <a:avLst/>
          </a:prstGeom>
          <a:ln>
            <a:noFill/>
          </a:ln>
          <a:effectLst>
            <a:outerShdw blurRad="292100" dist="139700" dir="2700000" algn="tl" rotWithShape="0">
              <a:srgbClr val="333333">
                <a:alpha val="65000"/>
              </a:srgbClr>
            </a:outerShdw>
          </a:effectLst>
        </p:spPr>
      </p:pic>
      <p:sp>
        <p:nvSpPr>
          <p:cNvPr id="7" name="Subtitle 2"/>
          <p:cNvSpPr txBox="1">
            <a:spLocks/>
          </p:cNvSpPr>
          <p:nvPr/>
        </p:nvSpPr>
        <p:spPr>
          <a:xfrm>
            <a:off x="1905000" y="5943600"/>
            <a:ext cx="5257800" cy="9144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chemeClr val="tx1">
                    <a:tint val="75000"/>
                  </a:schemeClr>
                </a:solidFill>
                <a:effectLst/>
                <a:uLnTx/>
                <a:uFillTx/>
                <a:latin typeface="+mn-lt"/>
                <a:ea typeface="+mn-ea"/>
                <a:cs typeface="+mn-cs"/>
              </a:rPr>
              <a:t>Unit Planning Team:</a:t>
            </a:r>
          </a:p>
          <a:p>
            <a:pPr lvl="0" algn="ctr">
              <a:spcBef>
                <a:spcPct val="20000"/>
              </a:spcBef>
              <a:defRPr/>
            </a:pPr>
            <a:r>
              <a:rPr lang="en-US" sz="1400" dirty="0" smtClean="0"/>
              <a:t>Kasey Benson (OW</a:t>
            </a:r>
            <a:r>
              <a:rPr lang="en-US" sz="1400" dirty="0" smtClean="0"/>
              <a:t>)</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Robin Dover (OW), </a:t>
            </a:r>
          </a:p>
          <a:p>
            <a:pPr lvl="0" algn="ctr">
              <a:spcBef>
                <a:spcPct val="20000"/>
              </a:spcBef>
              <a:defRPr/>
            </a:pPr>
            <a:r>
              <a:rPr lang="en-US" sz="1400" dirty="0" smtClean="0"/>
              <a:t>Danielle </a:t>
            </a:r>
            <a:r>
              <a:rPr lang="en-US" sz="1400" dirty="0" smtClean="0"/>
              <a:t>Audlehelm (JM</a:t>
            </a:r>
            <a:r>
              <a:rPr lang="en-US" sz="1400" dirty="0" smtClean="0"/>
              <a:t>), Jordan </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Bright (WS</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1"/>
          <p:cNvSpPr txBox="1">
            <a:spLocks/>
          </p:cNvSpPr>
          <p:nvPr/>
        </p:nvSpPr>
        <p:spPr>
          <a:xfrm>
            <a:off x="0" y="228600"/>
            <a:ext cx="6858000" cy="16002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Composing and Decomposing Numbers;</a:t>
            </a:r>
            <a:br>
              <a:rPr kumimoji="0" lang="en-US" sz="2800" b="0" i="0" u="none" strike="noStrike" kern="1200" cap="none" spc="0" normalizeH="0" baseline="0" noProof="0" dirty="0" smtClean="0">
                <a:ln>
                  <a:noFill/>
                </a:ln>
                <a:solidFill>
                  <a:schemeClr val="tx1"/>
                </a:solidFill>
                <a:effectLst/>
                <a:uLnTx/>
                <a:uFillTx/>
                <a:latin typeface="+mj-lt"/>
                <a:ea typeface="+mj-ea"/>
                <a:cs typeface="+mj-cs"/>
              </a:rPr>
            </a:br>
            <a:r>
              <a:rPr kumimoji="0" lang="en-US" sz="2800" b="0" i="0" u="none" strike="noStrike" kern="1200" cap="none" spc="0" normalizeH="0" baseline="0" noProof="0" dirty="0" smtClean="0">
                <a:ln>
                  <a:noFill/>
                </a:ln>
                <a:solidFill>
                  <a:schemeClr val="tx1"/>
                </a:solidFill>
                <a:effectLst/>
                <a:uLnTx/>
                <a:uFillTx/>
                <a:latin typeface="+mj-lt"/>
                <a:ea typeface="+mj-ea"/>
                <a:cs typeface="+mj-cs"/>
              </a:rPr>
              <a:t>Deepening Understanding of Addition &amp; Subtraction</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11" name="Recorded Sound">
            <a:hlinkClick r:id="" action="ppaction://media"/>
          </p:cNvPr>
          <p:cNvPicPr>
            <a:picLocks noRot="1" noChangeAspect="1"/>
          </p:cNvPicPr>
          <p:nvPr>
            <a:wavAudioFile r:embed="rId1" name="Recorded Sound"/>
          </p:nvPr>
        </p:nvPicPr>
        <p:blipFill>
          <a:blip r:embed="rId6" cstate="print"/>
          <a:stretch>
            <a:fillRect/>
          </a:stretch>
        </p:blipFill>
        <p:spPr>
          <a:xfrm>
            <a:off x="8305800" y="60198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068"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ages from 11_Jaslow_Jacobs.jpg">
            <a:hlinkClick r:id="rId4"/>
          </p:cNvPr>
          <p:cNvPicPr>
            <a:picLocks noChangeAspect="1"/>
          </p:cNvPicPr>
          <p:nvPr/>
        </p:nvPicPr>
        <p:blipFill>
          <a:blip r:embed="rId5" cstate="print"/>
          <a:stretch>
            <a:fillRect/>
          </a:stretch>
        </p:blipFill>
        <p:spPr>
          <a:xfrm>
            <a:off x="152400" y="1766048"/>
            <a:ext cx="2286000" cy="2958352"/>
          </a:xfrm>
          <a:prstGeom prst="rect">
            <a:avLst/>
          </a:prstGeom>
          <a:ln>
            <a:noFill/>
          </a:ln>
          <a:effectLst>
            <a:outerShdw blurRad="292100" dist="139700" dir="2700000" algn="tl" rotWithShape="0">
              <a:srgbClr val="333333">
                <a:alpha val="65000"/>
              </a:srgbClr>
            </a:outerShdw>
          </a:effectLst>
        </p:spPr>
      </p:pic>
      <p:grpSp>
        <p:nvGrpSpPr>
          <p:cNvPr id="3" name="Group 2"/>
          <p:cNvGrpSpPr>
            <a:grpSpLocks/>
          </p:cNvGrpSpPr>
          <p:nvPr/>
        </p:nvGrpSpPr>
        <p:grpSpPr bwMode="auto">
          <a:xfrm>
            <a:off x="7086600" y="76200"/>
            <a:ext cx="1981200" cy="1828800"/>
            <a:chOff x="6988" y="1976"/>
            <a:chExt cx="2486" cy="2531"/>
          </a:xfrm>
        </p:grpSpPr>
        <p:sp>
          <p:nvSpPr>
            <p:cNvPr id="4" name="Oval 3"/>
            <p:cNvSpPr>
              <a:spLocks noChangeArrowheads="1"/>
            </p:cNvSpPr>
            <p:nvPr/>
          </p:nvSpPr>
          <p:spPr bwMode="auto">
            <a:xfrm>
              <a:off x="6988" y="1976"/>
              <a:ext cx="2486" cy="2531"/>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 name="Text Box 4"/>
            <p:cNvSpPr txBox="1">
              <a:spLocks noChangeArrowheads="1"/>
            </p:cNvSpPr>
            <p:nvPr/>
          </p:nvSpPr>
          <p:spPr bwMode="auto">
            <a:xfrm>
              <a:off x="7180" y="2503"/>
              <a:ext cx="2110" cy="11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Gather and study the</a:t>
              </a:r>
              <a:r>
                <a:rPr lang="en-US" sz="2000" b="1" dirty="0" smtClean="0">
                  <a:latin typeface="Calibri" pitchFamily="34" charset="0"/>
                  <a:cs typeface="Arial" pitchFamily="34" charset="0"/>
                </a:rPr>
                <a:t> </a:t>
              </a:r>
              <a:r>
                <a:rPr kumimoji="0" lang="en-US" sz="2400" b="1" i="0" u="none" strike="noStrike" cap="none" normalizeH="0" baseline="0" dirty="0" smtClean="0">
                  <a:ln>
                    <a:noFill/>
                  </a:ln>
                  <a:solidFill>
                    <a:schemeClr val="tx1"/>
                  </a:solidFill>
                  <a:effectLst/>
                  <a:latin typeface="Calibri" pitchFamily="34" charset="0"/>
                  <a:cs typeface="Arial" pitchFamily="34" charset="0"/>
                </a:rPr>
                <a:t>RESOURCES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1" name="Rectangle 10"/>
          <p:cNvSpPr/>
          <p:nvPr/>
        </p:nvSpPr>
        <p:spPr>
          <a:xfrm>
            <a:off x="0" y="2468940"/>
            <a:ext cx="2507418"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4"/>
              </a:rPr>
              <a:t>Click here to</a:t>
            </a:r>
          </a:p>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4"/>
              </a:rPr>
              <a:t> view </a:t>
            </a:r>
          </a:p>
          <a:p>
            <a:pPr algn="ctr"/>
            <a:r>
              <a:rPr lang="en-US" sz="32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hlinkClick r:id="rId4"/>
              </a:rPr>
              <a:t>article online</a:t>
            </a:r>
            <a:endParaRPr lang="en-US" sz="32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TextBox 9"/>
          <p:cNvSpPr txBox="1"/>
          <p:nvPr/>
        </p:nvSpPr>
        <p:spPr>
          <a:xfrm>
            <a:off x="2362200" y="961846"/>
            <a:ext cx="6172200" cy="6001643"/>
          </a:xfrm>
          <a:prstGeom prst="rect">
            <a:avLst/>
          </a:prstGeom>
          <a:noFill/>
        </p:spPr>
        <p:txBody>
          <a:bodyPr wrap="square" rtlCol="0">
            <a:spAutoFit/>
          </a:bodyPr>
          <a:lstStyle/>
          <a:p>
            <a:pPr algn="ctr"/>
            <a:endParaRPr lang="en-US" sz="2800" b="1" u="sng" dirty="0" smtClean="0">
              <a:latin typeface="Aharoni" pitchFamily="2" charset="-79"/>
              <a:cs typeface="Aharoni" pitchFamily="2" charset="-79"/>
            </a:endParaRPr>
          </a:p>
          <a:p>
            <a:pPr algn="ctr"/>
            <a:r>
              <a:rPr lang="en-US" sz="2800" dirty="0" smtClean="0">
                <a:latin typeface="Berlin Sans FB Demi" pitchFamily="34" charset="0"/>
                <a:cs typeface="Aharoni" pitchFamily="2" charset="-79"/>
              </a:rPr>
              <a:t>We need to:</a:t>
            </a:r>
          </a:p>
          <a:p>
            <a:pPr algn="ctr"/>
            <a:r>
              <a:rPr lang="en-US" sz="2800" dirty="0" smtClean="0">
                <a:latin typeface="Berlin Sans FB Demi" pitchFamily="34" charset="0"/>
                <a:cs typeface="Aharoni" pitchFamily="2" charset="-79"/>
              </a:rPr>
              <a:t>*Inquire into children’s thinking</a:t>
            </a:r>
          </a:p>
          <a:p>
            <a:pPr algn="ctr"/>
            <a:r>
              <a:rPr lang="en-US" sz="2800" dirty="0" smtClean="0">
                <a:latin typeface="Berlin Sans FB Demi" pitchFamily="34" charset="0"/>
                <a:cs typeface="Aharoni" pitchFamily="2" charset="-79"/>
              </a:rPr>
              <a:t>*Value existing ideas</a:t>
            </a:r>
          </a:p>
          <a:p>
            <a:pPr algn="ctr"/>
            <a:r>
              <a:rPr lang="en-US" sz="2800" dirty="0" smtClean="0">
                <a:latin typeface="Berlin Sans FB Demi" pitchFamily="34" charset="0"/>
                <a:cs typeface="Aharoni" pitchFamily="2" charset="-79"/>
              </a:rPr>
              <a:t>*Challenge and extend understanding</a:t>
            </a:r>
          </a:p>
          <a:p>
            <a:pPr algn="ctr"/>
            <a:r>
              <a:rPr lang="en-US" sz="2800" dirty="0" smtClean="0">
                <a:latin typeface="Berlin Sans FB Demi" pitchFamily="34" charset="0"/>
                <a:cs typeface="Aharoni" pitchFamily="2" charset="-79"/>
              </a:rPr>
              <a:t>*Support growth</a:t>
            </a:r>
          </a:p>
          <a:p>
            <a:pPr algn="ctr"/>
            <a:endParaRPr lang="en-US" sz="1000" dirty="0" smtClean="0">
              <a:latin typeface="Berlin Sans FB Demi" pitchFamily="34" charset="0"/>
              <a:cs typeface="Aharoni" pitchFamily="2" charset="-79"/>
            </a:endParaRPr>
          </a:p>
          <a:p>
            <a:pPr algn="ctr"/>
            <a:endParaRPr lang="en-US" sz="1000" dirty="0" smtClean="0">
              <a:latin typeface="Berlin Sans FB Demi" pitchFamily="34" charset="0"/>
              <a:cs typeface="Aharoni" pitchFamily="2" charset="-79"/>
            </a:endParaRPr>
          </a:p>
          <a:p>
            <a:pPr algn="ctr"/>
            <a:endParaRPr lang="en-US" sz="1000" dirty="0" smtClean="0">
              <a:latin typeface="Berlin Sans FB Demi" pitchFamily="34" charset="0"/>
              <a:cs typeface="Aharoni" pitchFamily="2" charset="-79"/>
            </a:endParaRPr>
          </a:p>
          <a:p>
            <a:pPr algn="ctr"/>
            <a:r>
              <a:rPr lang="en-US" sz="2800" dirty="0" smtClean="0">
                <a:latin typeface="Berlin Sans FB Demi" pitchFamily="34" charset="0"/>
                <a:cs typeface="Aharoni" pitchFamily="2" charset="-79"/>
              </a:rPr>
              <a:t>Counting by tens (as a rote chant) </a:t>
            </a:r>
          </a:p>
          <a:p>
            <a:pPr algn="ctr"/>
            <a:r>
              <a:rPr lang="en-US" sz="2800" dirty="0" smtClean="0">
                <a:latin typeface="Berlin Sans FB Demi" pitchFamily="34" charset="0"/>
                <a:cs typeface="Aharoni" pitchFamily="2" charset="-79"/>
              </a:rPr>
              <a:t>is often unconnected to any quantities. Therefore, we need to work to develop </a:t>
            </a:r>
            <a:r>
              <a:rPr lang="en-US" sz="2800" u="sng" dirty="0" smtClean="0">
                <a:latin typeface="Berlin Sans FB Demi" pitchFamily="34" charset="0"/>
                <a:cs typeface="Aharoni" pitchFamily="2" charset="-79"/>
              </a:rPr>
              <a:t>ten-to-ten correspondence</a:t>
            </a:r>
            <a:r>
              <a:rPr lang="en-US" sz="2800" dirty="0" smtClean="0">
                <a:latin typeface="Berlin Sans FB Demi" pitchFamily="34" charset="0"/>
                <a:cs typeface="Aharoni" pitchFamily="2" charset="-79"/>
              </a:rPr>
              <a:t> among our students.</a:t>
            </a:r>
          </a:p>
          <a:p>
            <a:pPr algn="ctr"/>
            <a:endParaRPr lang="en-US" dirty="0" smtClean="0"/>
          </a:p>
        </p:txBody>
      </p:sp>
      <p:sp>
        <p:nvSpPr>
          <p:cNvPr id="12" name="Rectangle 11"/>
          <p:cNvSpPr/>
          <p:nvPr/>
        </p:nvSpPr>
        <p:spPr>
          <a:xfrm>
            <a:off x="349047" y="215205"/>
            <a:ext cx="4908753" cy="1384995"/>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Linda </a:t>
            </a:r>
            <a:r>
              <a:rPr lang="en-US" sz="28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Jaslow’s</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Article: </a:t>
            </a:r>
          </a:p>
          <a:p>
            <a:pPr algn="ct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Helping Kindergarteners make sense of numbers to 100</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3" name="Recorded Sound">
            <a:hlinkClick r:id="" action="ppaction://media"/>
          </p:cNvPr>
          <p:cNvPicPr>
            <a:picLocks noRot="1" noChangeAspect="1"/>
          </p:cNvPicPr>
          <p:nvPr>
            <a:wavAudioFile r:embed="rId1" name="Recorded Sound"/>
          </p:nvPr>
        </p:nvPicPr>
        <p:blipFill>
          <a:blip r:embed="rId6" cstate="print"/>
          <a:stretch>
            <a:fillRect/>
          </a:stretch>
        </p:blipFill>
        <p:spPr>
          <a:xfrm>
            <a:off x="990600" y="51054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903"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6859" y="145494"/>
            <a:ext cx="8852232" cy="7017306"/>
          </a:xfrm>
          <a:prstGeom prst="rect">
            <a:avLst/>
          </a:prstGeom>
          <a:noFill/>
        </p:spPr>
        <p:txBody>
          <a:bodyPr wrap="none" rtlCol="0">
            <a:spAutoFit/>
          </a:bodyPr>
          <a:lstStyle/>
          <a:p>
            <a:pPr algn="ctr"/>
            <a:r>
              <a:rPr lang="en-US" sz="2400" dirty="0" smtClean="0">
                <a:latin typeface="Berlin Sans FB Demi" pitchFamily="34" charset="0"/>
                <a:cs typeface="Aharoni" pitchFamily="2" charset="-79"/>
              </a:rPr>
              <a:t>Pose problems that promote base ten understanding:</a:t>
            </a:r>
          </a:p>
          <a:p>
            <a:pPr algn="ctr"/>
            <a:endParaRPr lang="en-US" sz="2400" dirty="0" smtClean="0">
              <a:latin typeface="Berlin Sans FB Demi" pitchFamily="34" charset="0"/>
              <a:cs typeface="Aharoni" pitchFamily="2" charset="-79"/>
            </a:endParaRPr>
          </a:p>
          <a:p>
            <a:pPr algn="ctr"/>
            <a:r>
              <a:rPr lang="en-US" sz="2400" dirty="0" smtClean="0">
                <a:latin typeface="Berlin Sans FB Demi" pitchFamily="34" charset="0"/>
                <a:cs typeface="Aharoni" pitchFamily="2" charset="-79"/>
              </a:rPr>
              <a:t>Many students know that 20= 10+10, </a:t>
            </a:r>
          </a:p>
          <a:p>
            <a:pPr algn="ctr"/>
            <a:r>
              <a:rPr lang="en-US" sz="2400" dirty="0" smtClean="0">
                <a:latin typeface="Berlin Sans FB Demi" pitchFamily="34" charset="0"/>
                <a:cs typeface="Aharoni" pitchFamily="2" charset="-79"/>
              </a:rPr>
              <a:t>but </a:t>
            </a:r>
            <a:r>
              <a:rPr lang="en-US" sz="2400" b="1" u="sng" dirty="0" smtClean="0">
                <a:latin typeface="Berlin Sans FB Demi" pitchFamily="34" charset="0"/>
                <a:cs typeface="Aharoni" pitchFamily="2" charset="-79"/>
              </a:rPr>
              <a:t>NOT</a:t>
            </a:r>
            <a:r>
              <a:rPr lang="en-US" sz="2400" dirty="0" smtClean="0">
                <a:latin typeface="Berlin Sans FB Demi" pitchFamily="34" charset="0"/>
                <a:cs typeface="Aharoni" pitchFamily="2" charset="-79"/>
              </a:rPr>
              <a:t> that 11=10+1 or 24=10+10+4. </a:t>
            </a:r>
          </a:p>
          <a:p>
            <a:pPr algn="ctr"/>
            <a:r>
              <a:rPr lang="en-US" sz="2400" dirty="0" smtClean="0">
                <a:latin typeface="Berlin Sans FB Demi" pitchFamily="34" charset="0"/>
                <a:cs typeface="Aharoni" pitchFamily="2" charset="-79"/>
              </a:rPr>
              <a:t>They need more experiences </a:t>
            </a:r>
          </a:p>
          <a:p>
            <a:pPr algn="ctr"/>
            <a:r>
              <a:rPr lang="en-US" sz="2400" dirty="0" smtClean="0">
                <a:latin typeface="Berlin Sans FB Demi" pitchFamily="34" charset="0"/>
                <a:cs typeface="Aharoni" pitchFamily="2" charset="-79"/>
              </a:rPr>
              <a:t>working with purposeful problems. </a:t>
            </a:r>
          </a:p>
          <a:p>
            <a:pPr algn="ctr"/>
            <a:endParaRPr lang="en-US" sz="2400" dirty="0" smtClean="0">
              <a:latin typeface="Berlin Sans FB Demi" pitchFamily="34" charset="0"/>
              <a:cs typeface="Aharoni" pitchFamily="2" charset="-79"/>
            </a:endParaRPr>
          </a:p>
          <a:p>
            <a:pPr algn="ctr"/>
            <a:r>
              <a:rPr lang="en-US" sz="2400" dirty="0" smtClean="0">
                <a:latin typeface="Berlin Sans FB Demi" pitchFamily="34" charset="0"/>
                <a:cs typeface="Aharoni" pitchFamily="2" charset="-79"/>
              </a:rPr>
              <a:t>We want our students to see ten as a group, </a:t>
            </a:r>
          </a:p>
          <a:p>
            <a:pPr algn="ctr"/>
            <a:r>
              <a:rPr lang="en-US" sz="2400" dirty="0" smtClean="0">
                <a:latin typeface="Berlin Sans FB Demi" pitchFamily="34" charset="0"/>
                <a:cs typeface="Aharoni" pitchFamily="2" charset="-79"/>
              </a:rPr>
              <a:t>and then use that information to help </a:t>
            </a:r>
          </a:p>
          <a:p>
            <a:pPr algn="ctr"/>
            <a:r>
              <a:rPr lang="en-US" sz="2400" dirty="0" smtClean="0">
                <a:latin typeface="Berlin Sans FB Demi" pitchFamily="34" charset="0"/>
                <a:cs typeface="Aharoni" pitchFamily="2" charset="-79"/>
              </a:rPr>
              <a:t>solve problems more effectively.</a:t>
            </a:r>
          </a:p>
          <a:p>
            <a:pPr algn="ctr"/>
            <a:endParaRPr lang="en-US" sz="2400" dirty="0" smtClean="0">
              <a:latin typeface="Berlin Sans FB Demi" pitchFamily="34" charset="0"/>
              <a:cs typeface="Aharoni" pitchFamily="2" charset="-79"/>
            </a:endParaRPr>
          </a:p>
          <a:p>
            <a:pPr algn="ctr"/>
            <a:r>
              <a:rPr lang="en-US" sz="2400" u="sng" dirty="0" smtClean="0">
                <a:latin typeface="Berlin Sans FB Demi" pitchFamily="34" charset="0"/>
                <a:cs typeface="Aharoni" pitchFamily="2" charset="-79"/>
              </a:rPr>
              <a:t>Pose problems that promote base ten understanding:</a:t>
            </a:r>
          </a:p>
          <a:p>
            <a:pPr algn="ctr"/>
            <a:r>
              <a:rPr lang="en-US" sz="2400" dirty="0" smtClean="0">
                <a:latin typeface="Berlin Sans FB Demi" pitchFamily="34" charset="0"/>
                <a:cs typeface="Aharoni" pitchFamily="2" charset="-79"/>
              </a:rPr>
              <a:t>*Groups of 10’s problems</a:t>
            </a:r>
          </a:p>
          <a:p>
            <a:pPr algn="ctr"/>
            <a:r>
              <a:rPr lang="en-US" sz="2400" dirty="0" smtClean="0">
                <a:latin typeface="Berlin Sans FB Demi" pitchFamily="34" charset="0"/>
                <a:cs typeface="Aharoni" pitchFamily="2" charset="-79"/>
              </a:rPr>
              <a:t>*Problems designed to help children compose </a:t>
            </a:r>
          </a:p>
          <a:p>
            <a:pPr algn="ctr"/>
            <a:r>
              <a:rPr lang="en-US" sz="2400" dirty="0" smtClean="0">
                <a:latin typeface="Berlin Sans FB Demi" pitchFamily="34" charset="0"/>
                <a:cs typeface="Aharoni" pitchFamily="2" charset="-79"/>
              </a:rPr>
              <a:t>new numbers from a 10 and some 1’s</a:t>
            </a:r>
          </a:p>
          <a:p>
            <a:pPr algn="ctr"/>
            <a:r>
              <a:rPr lang="en-US" sz="2400" dirty="0" smtClean="0">
                <a:latin typeface="Berlin Sans FB Demi" pitchFamily="34" charset="0"/>
                <a:cs typeface="Aharoni" pitchFamily="2" charset="-79"/>
              </a:rPr>
              <a:t>*Decompose numbers into 10’s and 1’s </a:t>
            </a:r>
          </a:p>
          <a:p>
            <a:pPr algn="ctr"/>
            <a:r>
              <a:rPr lang="en-US" sz="2400" dirty="0" smtClean="0">
                <a:latin typeface="Berlin Sans FB Demi" pitchFamily="34" charset="0"/>
                <a:cs typeface="Aharoni" pitchFamily="2" charset="-79"/>
              </a:rPr>
              <a:t>*Mixing 10’s and 1’s</a:t>
            </a:r>
          </a:p>
          <a:p>
            <a:pPr algn="ctr"/>
            <a:r>
              <a:rPr lang="en-US" sz="2400" dirty="0" smtClean="0">
                <a:latin typeface="Berlin Sans FB Demi" pitchFamily="34" charset="0"/>
                <a:cs typeface="Aharoni" pitchFamily="2" charset="-79"/>
              </a:rPr>
              <a:t>*Counting by 10’s from a non-decade number</a:t>
            </a:r>
          </a:p>
          <a:p>
            <a:endParaRPr lang="en-US" dirty="0"/>
          </a:p>
        </p:txBody>
      </p:sp>
      <p:pic>
        <p:nvPicPr>
          <p:cNvPr id="3" name="Recorded Sound">
            <a:hlinkClick r:id="" action="ppaction://media"/>
          </p:cNvPr>
          <p:cNvPicPr>
            <a:picLocks noRot="1" noChangeAspect="1"/>
          </p:cNvPicPr>
          <p:nvPr>
            <a:wavAudioFile r:embed="rId1" name="Recorded Sound"/>
          </p:nvPr>
        </p:nvPicPr>
        <p:blipFill>
          <a:blip r:embed="rId3" cstate="print"/>
          <a:stretch>
            <a:fillRect/>
          </a:stretch>
        </p:blipFill>
        <p:spPr>
          <a:xfrm>
            <a:off x="8153400" y="58674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70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4" cstate="print"/>
          <a:srcRect/>
          <a:stretch>
            <a:fillRect/>
          </a:stretch>
        </p:blipFill>
        <p:spPr bwMode="auto">
          <a:xfrm>
            <a:off x="1447800" y="2971800"/>
            <a:ext cx="1143000" cy="1477819"/>
          </a:xfrm>
          <a:prstGeom prst="rect">
            <a:avLst/>
          </a:prstGeom>
          <a:noFill/>
          <a:ln w="9525">
            <a:noFill/>
            <a:miter lim="800000"/>
            <a:headEnd/>
            <a:tailEnd/>
          </a:ln>
        </p:spPr>
      </p:pic>
      <p:sp>
        <p:nvSpPr>
          <p:cNvPr id="3" name="TextBox 2"/>
          <p:cNvSpPr txBox="1"/>
          <p:nvPr/>
        </p:nvSpPr>
        <p:spPr>
          <a:xfrm>
            <a:off x="0" y="4419600"/>
            <a:ext cx="4191000" cy="1569660"/>
          </a:xfrm>
          <a:prstGeom prst="rect">
            <a:avLst/>
          </a:prstGeom>
          <a:noFill/>
        </p:spPr>
        <p:txBody>
          <a:bodyPr wrap="square" rtlCol="0">
            <a:spAutoFit/>
          </a:bodyPr>
          <a:lstStyle/>
          <a:p>
            <a:pPr algn="ctr"/>
            <a:r>
              <a:rPr lang="en-US" sz="1600" b="1" dirty="0" smtClean="0">
                <a:solidFill>
                  <a:srgbClr val="002060"/>
                </a:solidFill>
              </a:rPr>
              <a:t>K.OA.1/K.OA.2</a:t>
            </a:r>
          </a:p>
          <a:p>
            <a:pPr algn="ctr"/>
            <a:r>
              <a:rPr lang="en-US" sz="1600" b="1" dirty="0" smtClean="0">
                <a:solidFill>
                  <a:srgbClr val="002060"/>
                </a:solidFill>
              </a:rPr>
              <a:t>K.OA.3/K.OA.4 K.OA.5</a:t>
            </a:r>
          </a:p>
          <a:p>
            <a:pPr algn="ctr"/>
            <a:r>
              <a:rPr lang="en-US" sz="1600" b="1" dirty="0" smtClean="0">
                <a:solidFill>
                  <a:srgbClr val="002060"/>
                </a:solidFill>
              </a:rPr>
              <a:t>Ten Frames- Games Using Base Ten-Frames (Page 64)</a:t>
            </a:r>
          </a:p>
          <a:p>
            <a:pPr algn="ctr"/>
            <a:r>
              <a:rPr lang="en-US" sz="1600" b="1" dirty="0" smtClean="0">
                <a:solidFill>
                  <a:srgbClr val="002060"/>
                </a:solidFill>
              </a:rPr>
              <a:t>K.NBT.1</a:t>
            </a:r>
          </a:p>
          <a:p>
            <a:pPr algn="ctr"/>
            <a:r>
              <a:rPr lang="en-US" sz="1600" b="1" dirty="0" smtClean="0">
                <a:solidFill>
                  <a:srgbClr val="002060"/>
                </a:solidFill>
              </a:rPr>
              <a:t>Routines Using Ten-Frames (starting on page 2)</a:t>
            </a:r>
            <a:endParaRPr lang="en-US" sz="1600" b="1" dirty="0">
              <a:solidFill>
                <a:srgbClr val="002060"/>
              </a:solidFill>
            </a:endParaRPr>
          </a:p>
        </p:txBody>
      </p:sp>
      <p:pic>
        <p:nvPicPr>
          <p:cNvPr id="4" name="Picture 3" descr="bluebasicmathfacts.jpg">
            <a:hlinkClick r:id="rId5"/>
          </p:cNvPr>
          <p:cNvPicPr>
            <a:picLocks noChangeAspect="1"/>
          </p:cNvPicPr>
          <p:nvPr/>
        </p:nvPicPr>
        <p:blipFill>
          <a:blip r:embed="rId6" cstate="print"/>
          <a:stretch>
            <a:fillRect/>
          </a:stretch>
        </p:blipFill>
        <p:spPr>
          <a:xfrm>
            <a:off x="457200" y="838200"/>
            <a:ext cx="1600200" cy="2067674"/>
          </a:xfrm>
          <a:prstGeom prst="rect">
            <a:avLst/>
          </a:prstGeom>
        </p:spPr>
      </p:pic>
      <p:sp>
        <p:nvSpPr>
          <p:cNvPr id="5" name="TextBox 4"/>
          <p:cNvSpPr txBox="1"/>
          <p:nvPr/>
        </p:nvSpPr>
        <p:spPr>
          <a:xfrm>
            <a:off x="2362200" y="1524000"/>
            <a:ext cx="3451009" cy="2246769"/>
          </a:xfrm>
          <a:prstGeom prst="rect">
            <a:avLst/>
          </a:prstGeom>
          <a:noFill/>
        </p:spPr>
        <p:txBody>
          <a:bodyPr wrap="square" rtlCol="0">
            <a:spAutoFit/>
          </a:bodyPr>
          <a:lstStyle/>
          <a:p>
            <a:pPr algn="ctr"/>
            <a:r>
              <a:rPr lang="en-US" sz="1600" b="1" dirty="0" smtClean="0">
                <a:solidFill>
                  <a:srgbClr val="002060"/>
                </a:solidFill>
              </a:rPr>
              <a:t>K.OA.4</a:t>
            </a:r>
          </a:p>
          <a:p>
            <a:pPr algn="ctr"/>
            <a:r>
              <a:rPr lang="en-US" sz="1600" b="1" dirty="0" smtClean="0">
                <a:solidFill>
                  <a:srgbClr val="002060"/>
                </a:solidFill>
              </a:rPr>
              <a:t>Making Ten-Ten Apples up on Top (Page 95)</a:t>
            </a:r>
          </a:p>
          <a:p>
            <a:pPr algn="ctr"/>
            <a:r>
              <a:rPr lang="en-US" sz="1600" b="1" dirty="0" smtClean="0">
                <a:solidFill>
                  <a:srgbClr val="002060"/>
                </a:solidFill>
              </a:rPr>
              <a:t>K.NBT.1</a:t>
            </a:r>
          </a:p>
          <a:p>
            <a:pPr algn="ctr"/>
            <a:r>
              <a:rPr lang="en-US" sz="1600" b="1" dirty="0" smtClean="0">
                <a:solidFill>
                  <a:srgbClr val="002060"/>
                </a:solidFill>
              </a:rPr>
              <a:t>Understanding Ten Frames-Diary of a Worm</a:t>
            </a:r>
          </a:p>
          <a:p>
            <a:pPr algn="ctr"/>
            <a:r>
              <a:rPr lang="en-US" sz="1600" b="1" dirty="0" smtClean="0">
                <a:solidFill>
                  <a:srgbClr val="002060"/>
                </a:solidFill>
              </a:rPr>
              <a:t>(Page 114 )</a:t>
            </a:r>
          </a:p>
          <a:p>
            <a:endParaRPr lang="en-US" sz="1400" dirty="0" smtClean="0"/>
          </a:p>
          <a:p>
            <a:endParaRPr lang="en-US" sz="1400" dirty="0"/>
          </a:p>
        </p:txBody>
      </p:sp>
      <p:pic>
        <p:nvPicPr>
          <p:cNvPr id="6" name="Picture 2"/>
          <p:cNvPicPr>
            <a:picLocks noChangeAspect="1" noChangeArrowheads="1"/>
          </p:cNvPicPr>
          <p:nvPr/>
        </p:nvPicPr>
        <p:blipFill>
          <a:blip r:embed="rId7" cstate="print"/>
          <a:stretch>
            <a:fillRect/>
          </a:stretch>
        </p:blipFill>
        <p:spPr bwMode="auto">
          <a:xfrm>
            <a:off x="6858000" y="685800"/>
            <a:ext cx="1295400" cy="1678546"/>
          </a:xfrm>
          <a:prstGeom prst="rect">
            <a:avLst/>
          </a:prstGeom>
          <a:noFill/>
          <a:ln w="9525">
            <a:noFill/>
            <a:miter lim="800000"/>
            <a:headEnd/>
            <a:tailEnd/>
          </a:ln>
        </p:spPr>
      </p:pic>
      <p:sp>
        <p:nvSpPr>
          <p:cNvPr id="7" name="TextBox 6"/>
          <p:cNvSpPr txBox="1"/>
          <p:nvPr/>
        </p:nvSpPr>
        <p:spPr>
          <a:xfrm>
            <a:off x="6629400" y="2286000"/>
            <a:ext cx="1886350" cy="830997"/>
          </a:xfrm>
          <a:prstGeom prst="rect">
            <a:avLst/>
          </a:prstGeom>
          <a:noFill/>
        </p:spPr>
        <p:txBody>
          <a:bodyPr wrap="none" rtlCol="0">
            <a:spAutoFit/>
          </a:bodyPr>
          <a:lstStyle/>
          <a:p>
            <a:pPr algn="ctr"/>
            <a:r>
              <a:rPr lang="en-US" sz="1600" b="1" dirty="0" smtClean="0">
                <a:solidFill>
                  <a:srgbClr val="002060"/>
                </a:solidFill>
              </a:rPr>
              <a:t>K.CC.2 </a:t>
            </a:r>
          </a:p>
          <a:p>
            <a:pPr algn="ctr"/>
            <a:r>
              <a:rPr lang="en-US" sz="1600" b="1" dirty="0" smtClean="0">
                <a:solidFill>
                  <a:srgbClr val="002060"/>
                </a:solidFill>
              </a:rPr>
              <a:t>Leap Frog  (Page 15)</a:t>
            </a:r>
          </a:p>
          <a:p>
            <a:pPr algn="ctr"/>
            <a:r>
              <a:rPr lang="en-US" sz="1600" b="1" dirty="0" smtClean="0">
                <a:solidFill>
                  <a:srgbClr val="002060"/>
                </a:solidFill>
              </a:rPr>
              <a:t>Bus Stop (Page 24)</a:t>
            </a:r>
            <a:endParaRPr lang="en-US" sz="1600" b="1" dirty="0">
              <a:solidFill>
                <a:srgbClr val="002060"/>
              </a:solidFill>
            </a:endParaRPr>
          </a:p>
        </p:txBody>
      </p:sp>
      <p:sp>
        <p:nvSpPr>
          <p:cNvPr id="8" name="TextBox 7"/>
          <p:cNvSpPr txBox="1"/>
          <p:nvPr/>
        </p:nvSpPr>
        <p:spPr>
          <a:xfrm>
            <a:off x="762000" y="76200"/>
            <a:ext cx="7924800" cy="646331"/>
          </a:xfrm>
          <a:prstGeom prst="rect">
            <a:avLst/>
          </a:prstGeom>
          <a:noFill/>
        </p:spPr>
        <p:txBody>
          <a:bodyPr wrap="square" rtlCol="0">
            <a:spAutoFit/>
          </a:bodyPr>
          <a:lstStyle/>
          <a:p>
            <a:pPr algn="ctr"/>
            <a:r>
              <a:rPr lang="en-US" sz="3600" b="1" dirty="0" smtClean="0"/>
              <a:t>Possible Activities to use for Resources </a:t>
            </a:r>
            <a:endParaRPr lang="en-US" sz="3600" b="1" dirty="0"/>
          </a:p>
        </p:txBody>
      </p:sp>
      <p:sp>
        <p:nvSpPr>
          <p:cNvPr id="11" name="TextBox 10"/>
          <p:cNvSpPr txBox="1"/>
          <p:nvPr/>
        </p:nvSpPr>
        <p:spPr>
          <a:xfrm>
            <a:off x="2971800" y="762000"/>
            <a:ext cx="2590800" cy="923330"/>
          </a:xfrm>
          <a:prstGeom prst="rect">
            <a:avLst/>
          </a:prstGeom>
          <a:noFill/>
        </p:spPr>
        <p:txBody>
          <a:bodyPr wrap="square" rtlCol="0">
            <a:spAutoFit/>
          </a:bodyPr>
          <a:lstStyle/>
          <a:p>
            <a:pPr algn="ctr"/>
            <a:r>
              <a:rPr lang="en-US" dirty="0" smtClean="0">
                <a:solidFill>
                  <a:srgbClr val="FF0000"/>
                </a:solidFill>
                <a:latin typeface="Aharoni" pitchFamily="2" charset="-79"/>
                <a:cs typeface="Aharoni" pitchFamily="2" charset="-79"/>
              </a:rPr>
              <a:t>Click on book to view PowerPoint by </a:t>
            </a:r>
          </a:p>
          <a:p>
            <a:pPr algn="ctr"/>
            <a:r>
              <a:rPr lang="en-US" dirty="0" smtClean="0">
                <a:solidFill>
                  <a:srgbClr val="FF0000"/>
                </a:solidFill>
                <a:latin typeface="Aharoni" pitchFamily="2" charset="-79"/>
                <a:cs typeface="Aharoni" pitchFamily="2" charset="-79"/>
              </a:rPr>
              <a:t>Denise Crutchfield</a:t>
            </a:r>
            <a:endParaRPr lang="en-US" dirty="0">
              <a:solidFill>
                <a:srgbClr val="FF0000"/>
              </a:solidFill>
              <a:latin typeface="Aharoni" pitchFamily="2" charset="-79"/>
              <a:cs typeface="Aharoni" pitchFamily="2" charset="-79"/>
            </a:endParaRPr>
          </a:p>
        </p:txBody>
      </p:sp>
      <p:sp>
        <p:nvSpPr>
          <p:cNvPr id="12" name="Right Arrow 11"/>
          <p:cNvSpPr/>
          <p:nvPr/>
        </p:nvSpPr>
        <p:spPr>
          <a:xfrm rot="9458107">
            <a:off x="2036604" y="929917"/>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AutoShape 2" descr="Image result for rogers public schools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172" name="AutoShape 4" descr="Image result for rogers public schools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4" name="Picture 6" descr="https://secure.surveymonkey.com/_resources/28723/40588723/6172e799-edc7-4abf-a9ed-ef9804964d99.jpg">
            <a:hlinkClick r:id="rId8"/>
          </p:cNvPr>
          <p:cNvPicPr>
            <a:picLocks noChangeAspect="1" noChangeArrowheads="1"/>
          </p:cNvPicPr>
          <p:nvPr/>
        </p:nvPicPr>
        <p:blipFill>
          <a:blip r:embed="rId9" cstate="print"/>
          <a:srcRect/>
          <a:stretch>
            <a:fillRect/>
          </a:stretch>
        </p:blipFill>
        <p:spPr bwMode="auto">
          <a:xfrm>
            <a:off x="5105400" y="3124200"/>
            <a:ext cx="3352800" cy="2598420"/>
          </a:xfrm>
          <a:prstGeom prst="rect">
            <a:avLst/>
          </a:prstGeom>
          <a:noFill/>
        </p:spPr>
      </p:pic>
      <p:sp>
        <p:nvSpPr>
          <p:cNvPr id="14" name="Rectangle 13"/>
          <p:cNvSpPr/>
          <p:nvPr/>
        </p:nvSpPr>
        <p:spPr>
          <a:xfrm>
            <a:off x="4974751" y="3733800"/>
            <a:ext cx="3635849" cy="1661993"/>
          </a:xfrm>
          <a:prstGeom prst="rect">
            <a:avLst/>
          </a:prstGeom>
          <a:noFill/>
        </p:spPr>
        <p:txBody>
          <a:bodyPr wrap="square" lIns="91440" tIns="45720" rIns="91440" bIns="45720">
            <a:spAutoFit/>
          </a:bodyPr>
          <a:lstStyle/>
          <a:p>
            <a:pPr algn="ctr"/>
            <a:r>
              <a:rPr lang="en-US" sz="3400" b="1" dirty="0" smtClean="0">
                <a:ln w="17780" cmpd="sng">
                  <a:solidFill>
                    <a:srgbClr val="FFFFFF"/>
                  </a:solidFill>
                  <a:prstDash val="solid"/>
                  <a:miter lim="800000"/>
                </a:ln>
                <a:solidFill>
                  <a:srgbClr val="FF0000"/>
                </a:solidFill>
                <a:effectLst>
                  <a:outerShdw blurRad="50800" algn="tl" rotWithShape="0">
                    <a:srgbClr val="000000"/>
                  </a:outerShdw>
                </a:effectLst>
                <a:hlinkClick r:id="rId8"/>
              </a:rPr>
              <a:t>Click here to access Unit 3 games &amp; activities online</a:t>
            </a:r>
            <a:endParaRPr lang="en-US" sz="3400" b="1" cap="none" spc="0"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16" name="Rectangle 15"/>
          <p:cNvSpPr/>
          <p:nvPr/>
        </p:nvSpPr>
        <p:spPr>
          <a:xfrm>
            <a:off x="1543799" y="5791200"/>
            <a:ext cx="5923801" cy="923330"/>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hlinkClick r:id="rId10"/>
              </a:rPr>
              <a:t>Lesson resources</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7" name="Recorded Sound">
            <a:hlinkClick r:id="" action="ppaction://media"/>
          </p:cNvPr>
          <p:cNvPicPr>
            <a:picLocks noRot="1" noChangeAspect="1"/>
          </p:cNvPicPr>
          <p:nvPr>
            <a:wavAudioFile r:embed="rId1" name="Recorded Sound"/>
          </p:nvPr>
        </p:nvPicPr>
        <p:blipFill>
          <a:blip r:embed="rId11" cstate="print"/>
          <a:stretch>
            <a:fillRect/>
          </a:stretch>
        </p:blipFill>
        <p:spPr>
          <a:xfrm>
            <a:off x="8305800" y="5943600"/>
            <a:ext cx="533400" cy="533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623"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4" cstate="print"/>
          <a:srcRect/>
          <a:stretch>
            <a:fillRect/>
          </a:stretch>
        </p:blipFill>
        <p:spPr bwMode="auto">
          <a:xfrm>
            <a:off x="7239000" y="914400"/>
            <a:ext cx="1452171" cy="1076325"/>
          </a:xfrm>
          <a:prstGeom prst="rect">
            <a:avLst/>
          </a:prstGeom>
          <a:noFill/>
          <a:ln w="9525">
            <a:noFill/>
            <a:miter lim="800000"/>
            <a:headEnd/>
            <a:tailEnd/>
          </a:ln>
        </p:spPr>
      </p:pic>
      <p:sp>
        <p:nvSpPr>
          <p:cNvPr id="11" name="TextBox 10"/>
          <p:cNvSpPr txBox="1"/>
          <p:nvPr/>
        </p:nvSpPr>
        <p:spPr>
          <a:xfrm>
            <a:off x="0" y="152400"/>
            <a:ext cx="8001000" cy="523220"/>
          </a:xfrm>
          <a:prstGeom prst="rect">
            <a:avLst/>
          </a:prstGeom>
          <a:noFill/>
        </p:spPr>
        <p:txBody>
          <a:bodyPr wrap="square" rtlCol="0">
            <a:spAutoFit/>
          </a:bodyPr>
          <a:lstStyle/>
          <a:p>
            <a:r>
              <a:rPr lang="en-US" sz="2800" b="1" dirty="0" smtClean="0">
                <a:solidFill>
                  <a:srgbClr val="00B050"/>
                </a:solidFill>
              </a:rPr>
              <a:t>Options for Assessment – Available online for Unit 3</a:t>
            </a:r>
            <a:endParaRPr lang="en-US" sz="2800" b="1" dirty="0">
              <a:solidFill>
                <a:srgbClr val="00B050"/>
              </a:solidFill>
            </a:endParaRPr>
          </a:p>
        </p:txBody>
      </p:sp>
      <p:pic>
        <p:nvPicPr>
          <p:cNvPr id="13" name="Picture 4" descr="C:\Users\Kristy Brown\AppData\Local\Microsoft\Windows\Temporary Internet Files\Content.IE5\NL53MJJI\MC900441310[1].png"/>
          <p:cNvPicPr>
            <a:picLocks noChangeAspect="1" noChangeArrowheads="1"/>
          </p:cNvPicPr>
          <p:nvPr/>
        </p:nvPicPr>
        <p:blipFill>
          <a:blip r:embed="rId5" cstate="print"/>
          <a:srcRect/>
          <a:stretch>
            <a:fillRect/>
          </a:stretch>
        </p:blipFill>
        <p:spPr bwMode="auto">
          <a:xfrm>
            <a:off x="6019800" y="4419600"/>
            <a:ext cx="1676400" cy="1676400"/>
          </a:xfrm>
          <a:prstGeom prst="rect">
            <a:avLst/>
          </a:prstGeom>
          <a:noFill/>
        </p:spPr>
      </p:pic>
      <p:grpSp>
        <p:nvGrpSpPr>
          <p:cNvPr id="2" name="Group 5"/>
          <p:cNvGrpSpPr>
            <a:grpSpLocks/>
          </p:cNvGrpSpPr>
          <p:nvPr/>
        </p:nvGrpSpPr>
        <p:grpSpPr bwMode="auto">
          <a:xfrm>
            <a:off x="7010400" y="2057400"/>
            <a:ext cx="1905000" cy="1752600"/>
            <a:chOff x="4733" y="7120"/>
            <a:chExt cx="2486" cy="2674"/>
          </a:xfrm>
        </p:grpSpPr>
        <p:sp>
          <p:nvSpPr>
            <p:cNvPr id="15" name="Oval 6"/>
            <p:cNvSpPr>
              <a:spLocks noChangeArrowheads="1"/>
            </p:cNvSpPr>
            <p:nvPr/>
          </p:nvSpPr>
          <p:spPr bwMode="auto">
            <a:xfrm>
              <a:off x="4733" y="7120"/>
              <a:ext cx="2486" cy="2531"/>
            </a:xfrm>
            <a:prstGeom prst="ellipse">
              <a:avLst/>
            </a:prstGeom>
            <a:solidFill>
              <a:srgbClr val="DBE5F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Text Box 7"/>
            <p:cNvSpPr txBox="1">
              <a:spLocks noChangeArrowheads="1"/>
            </p:cNvSpPr>
            <p:nvPr/>
          </p:nvSpPr>
          <p:spPr bwMode="auto">
            <a:xfrm>
              <a:off x="4853" y="7446"/>
              <a:ext cx="2199" cy="23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Make</a:t>
              </a:r>
              <a:r>
                <a:rPr kumimoji="0" lang="en-US" sz="1400" b="1" i="0" u="none" strike="noStrike" cap="none" normalizeH="0" dirty="0" smtClean="0">
                  <a:ln>
                    <a:noFill/>
                  </a:ln>
                  <a:solidFill>
                    <a:schemeClr val="tx1"/>
                  </a:solidFill>
                  <a:effectLst/>
                  <a:latin typeface="Calibri" pitchFamily="34" charset="0"/>
                  <a:cs typeface="Arial" pitchFamily="34" charset="0"/>
                </a:rPr>
                <a:t> or locate</a:t>
              </a:r>
              <a:r>
                <a:rPr kumimoji="0" lang="en-US" sz="1200" b="1" i="0" u="none" strike="noStrike" cap="none" normalizeH="0" baseline="0" dirty="0" smtClean="0">
                  <a:ln>
                    <a:noFill/>
                  </a:ln>
                  <a:solidFill>
                    <a:schemeClr val="tx1"/>
                  </a:solidFill>
                  <a:effectLst/>
                  <a:latin typeface="Calibri" pitchFamily="34" charset="0"/>
                  <a:cs typeface="Arial" pitchFamily="34" charset="0"/>
                </a:rPr>
                <a:t>  </a:t>
              </a:r>
              <a:r>
                <a:rPr kumimoji="0" lang="en-US" sz="1600" b="1" i="0" u="none" strike="noStrike" cap="none" normalizeH="0" baseline="0" dirty="0" smtClean="0">
                  <a:ln>
                    <a:noFill/>
                  </a:ln>
                  <a:solidFill>
                    <a:schemeClr val="tx1"/>
                  </a:solidFill>
                  <a:effectLst/>
                  <a:latin typeface="Calibri" pitchFamily="34" charset="0"/>
                  <a:cs typeface="Arial" pitchFamily="34" charset="0"/>
                </a:rPr>
                <a:t>SUMMATIVE</a:t>
              </a:r>
            </a:p>
            <a:p>
              <a:pPr marL="0" marR="0" lvl="0" indent="0" algn="ctr" defTabSz="914400" rtl="0" eaLnBrk="1" fontAlgn="base" latinLnBrk="0" hangingPunct="1">
                <a:lnSpc>
                  <a:spcPct val="100000"/>
                </a:lnSpc>
                <a:spcBef>
                  <a:spcPct val="0"/>
                </a:spcBef>
                <a:buClrTx/>
                <a:buSzTx/>
                <a:buFontTx/>
                <a:buNone/>
                <a:tabLst/>
              </a:pPr>
              <a:r>
                <a:rPr lang="en-US" sz="1600" b="1" dirty="0" smtClean="0">
                  <a:latin typeface="Calibri" pitchFamily="34" charset="0"/>
                  <a:cs typeface="Arial" pitchFamily="34" charset="0"/>
                </a:rPr>
                <a:t>a</a:t>
              </a:r>
              <a:r>
                <a:rPr kumimoji="0" lang="en-US" sz="1600" b="1" i="0" u="none" strike="noStrike" cap="none" normalizeH="0" baseline="0" dirty="0" smtClean="0">
                  <a:ln>
                    <a:noFill/>
                  </a:ln>
                  <a:solidFill>
                    <a:schemeClr val="tx1"/>
                  </a:solidFill>
                  <a:effectLst/>
                  <a:latin typeface="Calibri" pitchFamily="34" charset="0"/>
                  <a:cs typeface="Arial" pitchFamily="34" charset="0"/>
                </a:rPr>
                <a:t>nd PERFORMANCE</a:t>
              </a:r>
            </a:p>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ASSESSMENTS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4" name="Rectangle 13"/>
          <p:cNvSpPr/>
          <p:nvPr/>
        </p:nvSpPr>
        <p:spPr>
          <a:xfrm>
            <a:off x="228600" y="685800"/>
            <a:ext cx="6125203"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K.OA.1, 2 Assessment Options</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8" name="Picture 17" descr="Story Problems to Help Children Understand Numbers to 100 - Jaslow and Jacobs.jpg"/>
          <p:cNvPicPr>
            <a:picLocks noChangeAspect="1"/>
          </p:cNvPicPr>
          <p:nvPr/>
        </p:nvPicPr>
        <p:blipFill>
          <a:blip r:embed="rId6" cstate="print"/>
          <a:srcRect t="9434"/>
          <a:stretch>
            <a:fillRect/>
          </a:stretch>
        </p:blipFill>
        <p:spPr>
          <a:xfrm>
            <a:off x="304801" y="1524000"/>
            <a:ext cx="2340552" cy="2743200"/>
          </a:xfrm>
          <a:prstGeom prst="rect">
            <a:avLst/>
          </a:prstGeom>
          <a:ln>
            <a:noFill/>
          </a:ln>
          <a:effectLst>
            <a:outerShdw blurRad="292100" dist="139700" dir="2700000" algn="tl" rotWithShape="0">
              <a:srgbClr val="333333">
                <a:alpha val="65000"/>
              </a:srgbClr>
            </a:outerShdw>
          </a:effectLst>
        </p:spPr>
      </p:pic>
      <p:pic>
        <p:nvPicPr>
          <p:cNvPr id="20" name="Picture 19" descr="K.NBT.1.jpg"/>
          <p:cNvPicPr>
            <a:picLocks noChangeAspect="1"/>
          </p:cNvPicPr>
          <p:nvPr/>
        </p:nvPicPr>
        <p:blipFill>
          <a:blip r:embed="rId7" cstate="print"/>
          <a:stretch>
            <a:fillRect/>
          </a:stretch>
        </p:blipFill>
        <p:spPr>
          <a:xfrm>
            <a:off x="3581400" y="1371600"/>
            <a:ext cx="2209800" cy="2857810"/>
          </a:xfrm>
          <a:prstGeom prst="rect">
            <a:avLst/>
          </a:prstGeom>
          <a:ln>
            <a:noFill/>
          </a:ln>
          <a:effectLst>
            <a:outerShdw blurRad="292100" dist="139700" dir="2700000" algn="tl" rotWithShape="0">
              <a:srgbClr val="333333">
                <a:alpha val="65000"/>
              </a:srgbClr>
            </a:outerShdw>
          </a:effectLst>
        </p:spPr>
      </p:pic>
      <p:pic>
        <p:nvPicPr>
          <p:cNvPr id="21" name="Picture 20" descr="K.NBT.1.jpg"/>
          <p:cNvPicPr>
            <a:picLocks noChangeAspect="1"/>
          </p:cNvPicPr>
          <p:nvPr/>
        </p:nvPicPr>
        <p:blipFill>
          <a:blip r:embed="rId8" cstate="print"/>
          <a:srcRect t="4965"/>
          <a:stretch>
            <a:fillRect/>
          </a:stretch>
        </p:blipFill>
        <p:spPr>
          <a:xfrm>
            <a:off x="2286802" y="3657600"/>
            <a:ext cx="2372095" cy="2917371"/>
          </a:xfrm>
          <a:prstGeom prst="rect">
            <a:avLst/>
          </a:prstGeom>
          <a:ln>
            <a:noFill/>
          </a:ln>
          <a:effectLst>
            <a:outerShdw blurRad="292100" dist="139700" dir="2700000" algn="tl" rotWithShape="0">
              <a:srgbClr val="333333">
                <a:alpha val="65000"/>
              </a:srgbClr>
            </a:outerShdw>
          </a:effectLst>
        </p:spPr>
      </p:pic>
      <p:pic>
        <p:nvPicPr>
          <p:cNvPr id="12" name="Recorded Sound">
            <a:hlinkClick r:id="" action="ppaction://media"/>
          </p:cNvPr>
          <p:cNvPicPr>
            <a:picLocks noRot="1" noChangeAspect="1"/>
          </p:cNvPicPr>
          <p:nvPr>
            <a:wavAudioFile r:embed="rId1" name="Recorded Sound"/>
          </p:nvPr>
        </p:nvPicPr>
        <p:blipFill>
          <a:blip r:embed="rId9" cstate="print"/>
          <a:stretch>
            <a:fillRect/>
          </a:stretch>
        </p:blipFill>
        <p:spPr>
          <a:xfrm>
            <a:off x="8153400" y="5867400"/>
            <a:ext cx="685800" cy="68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527"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4" cstate="print"/>
          <a:srcRect/>
          <a:stretch>
            <a:fillRect/>
          </a:stretch>
        </p:blipFill>
        <p:spPr bwMode="auto">
          <a:xfrm>
            <a:off x="7539429" y="457200"/>
            <a:ext cx="1452171" cy="1076325"/>
          </a:xfrm>
          <a:prstGeom prst="rect">
            <a:avLst/>
          </a:prstGeom>
          <a:noFill/>
          <a:ln w="9525">
            <a:noFill/>
            <a:miter lim="800000"/>
            <a:headEnd/>
            <a:tailEnd/>
          </a:ln>
        </p:spPr>
      </p:pic>
      <p:sp>
        <p:nvSpPr>
          <p:cNvPr id="11" name="TextBox 10"/>
          <p:cNvSpPr txBox="1"/>
          <p:nvPr/>
        </p:nvSpPr>
        <p:spPr>
          <a:xfrm>
            <a:off x="0" y="152400"/>
            <a:ext cx="8001000" cy="523220"/>
          </a:xfrm>
          <a:prstGeom prst="rect">
            <a:avLst/>
          </a:prstGeom>
          <a:noFill/>
        </p:spPr>
        <p:txBody>
          <a:bodyPr wrap="square" rtlCol="0">
            <a:spAutoFit/>
          </a:bodyPr>
          <a:lstStyle/>
          <a:p>
            <a:r>
              <a:rPr lang="en-US" sz="2800" b="1" dirty="0" smtClean="0">
                <a:solidFill>
                  <a:srgbClr val="00B050"/>
                </a:solidFill>
              </a:rPr>
              <a:t>Options for Assessment – Available online for Unit 3</a:t>
            </a:r>
            <a:endParaRPr lang="en-US" sz="2800" b="1" dirty="0">
              <a:solidFill>
                <a:srgbClr val="00B050"/>
              </a:solidFill>
            </a:endParaRPr>
          </a:p>
        </p:txBody>
      </p:sp>
      <p:pic>
        <p:nvPicPr>
          <p:cNvPr id="13" name="Picture 4" descr="C:\Users\Kristy Brown\AppData\Local\Microsoft\Windows\Temporary Internet Files\Content.IE5\NL53MJJI\MC900441310[1].png"/>
          <p:cNvPicPr>
            <a:picLocks noChangeAspect="1" noChangeArrowheads="1"/>
          </p:cNvPicPr>
          <p:nvPr/>
        </p:nvPicPr>
        <p:blipFill>
          <a:blip r:embed="rId5" cstate="print"/>
          <a:srcRect/>
          <a:stretch>
            <a:fillRect/>
          </a:stretch>
        </p:blipFill>
        <p:spPr bwMode="auto">
          <a:xfrm>
            <a:off x="5638800" y="381000"/>
            <a:ext cx="1676400" cy="1676400"/>
          </a:xfrm>
          <a:prstGeom prst="rect">
            <a:avLst/>
          </a:prstGeom>
          <a:noFill/>
        </p:spPr>
      </p:pic>
      <p:grpSp>
        <p:nvGrpSpPr>
          <p:cNvPr id="2" name="Group 5"/>
          <p:cNvGrpSpPr>
            <a:grpSpLocks/>
          </p:cNvGrpSpPr>
          <p:nvPr/>
        </p:nvGrpSpPr>
        <p:grpSpPr bwMode="auto">
          <a:xfrm>
            <a:off x="7162800" y="1676400"/>
            <a:ext cx="1905000" cy="1752600"/>
            <a:chOff x="4733" y="7120"/>
            <a:chExt cx="2486" cy="2674"/>
          </a:xfrm>
        </p:grpSpPr>
        <p:sp>
          <p:nvSpPr>
            <p:cNvPr id="15" name="Oval 6"/>
            <p:cNvSpPr>
              <a:spLocks noChangeArrowheads="1"/>
            </p:cNvSpPr>
            <p:nvPr/>
          </p:nvSpPr>
          <p:spPr bwMode="auto">
            <a:xfrm>
              <a:off x="4733" y="7120"/>
              <a:ext cx="2486" cy="2531"/>
            </a:xfrm>
            <a:prstGeom prst="ellipse">
              <a:avLst/>
            </a:prstGeom>
            <a:solidFill>
              <a:srgbClr val="DBE5F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Text Box 7"/>
            <p:cNvSpPr txBox="1">
              <a:spLocks noChangeArrowheads="1"/>
            </p:cNvSpPr>
            <p:nvPr/>
          </p:nvSpPr>
          <p:spPr bwMode="auto">
            <a:xfrm>
              <a:off x="4853" y="7446"/>
              <a:ext cx="2199" cy="23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buClrTx/>
                <a:buSzTx/>
                <a:buFontTx/>
                <a:buNone/>
                <a:tabLst/>
              </a:pPr>
              <a:r>
                <a:rPr kumimoji="0" lang="en-US" sz="1400" b="1" i="0" u="none" strike="noStrike" cap="none" normalizeH="0" baseline="0" dirty="0" smtClean="0">
                  <a:ln>
                    <a:noFill/>
                  </a:ln>
                  <a:solidFill>
                    <a:schemeClr val="tx1"/>
                  </a:solidFill>
                  <a:effectLst/>
                  <a:latin typeface="Calibri" pitchFamily="34" charset="0"/>
                  <a:cs typeface="Arial" pitchFamily="34" charset="0"/>
                </a:rPr>
                <a:t>Make</a:t>
              </a:r>
              <a:r>
                <a:rPr kumimoji="0" lang="en-US" sz="1400" b="1" i="0" u="none" strike="noStrike" cap="none" normalizeH="0" dirty="0" smtClean="0">
                  <a:ln>
                    <a:noFill/>
                  </a:ln>
                  <a:solidFill>
                    <a:schemeClr val="tx1"/>
                  </a:solidFill>
                  <a:effectLst/>
                  <a:latin typeface="Calibri" pitchFamily="34" charset="0"/>
                  <a:cs typeface="Arial" pitchFamily="34" charset="0"/>
                </a:rPr>
                <a:t> or locate</a:t>
              </a:r>
              <a:r>
                <a:rPr kumimoji="0" lang="en-US" sz="1200" b="1" i="0" u="none" strike="noStrike" cap="none" normalizeH="0" baseline="0" dirty="0" smtClean="0">
                  <a:ln>
                    <a:noFill/>
                  </a:ln>
                  <a:solidFill>
                    <a:schemeClr val="tx1"/>
                  </a:solidFill>
                  <a:effectLst/>
                  <a:latin typeface="Calibri" pitchFamily="34" charset="0"/>
                  <a:cs typeface="Arial" pitchFamily="34" charset="0"/>
                </a:rPr>
                <a:t>  </a:t>
              </a:r>
              <a:r>
                <a:rPr kumimoji="0" lang="en-US" sz="1600" b="1" i="0" u="none" strike="noStrike" cap="none" normalizeH="0" baseline="0" dirty="0" smtClean="0">
                  <a:ln>
                    <a:noFill/>
                  </a:ln>
                  <a:solidFill>
                    <a:schemeClr val="tx1"/>
                  </a:solidFill>
                  <a:effectLst/>
                  <a:latin typeface="Calibri" pitchFamily="34" charset="0"/>
                  <a:cs typeface="Arial" pitchFamily="34" charset="0"/>
                </a:rPr>
                <a:t>SUMMATIVE</a:t>
              </a:r>
            </a:p>
            <a:p>
              <a:pPr marL="0" marR="0" lvl="0" indent="0" algn="ctr" defTabSz="914400" rtl="0" eaLnBrk="1" fontAlgn="base" latinLnBrk="0" hangingPunct="1">
                <a:lnSpc>
                  <a:spcPct val="100000"/>
                </a:lnSpc>
                <a:spcBef>
                  <a:spcPct val="0"/>
                </a:spcBef>
                <a:buClrTx/>
                <a:buSzTx/>
                <a:buFontTx/>
                <a:buNone/>
                <a:tabLst/>
              </a:pPr>
              <a:r>
                <a:rPr lang="en-US" sz="1600" b="1" dirty="0" smtClean="0">
                  <a:latin typeface="Calibri" pitchFamily="34" charset="0"/>
                  <a:cs typeface="Arial" pitchFamily="34" charset="0"/>
                </a:rPr>
                <a:t>a</a:t>
              </a:r>
              <a:r>
                <a:rPr kumimoji="0" lang="en-US" sz="1600" b="1" i="0" u="none" strike="noStrike" cap="none" normalizeH="0" baseline="0" dirty="0" smtClean="0">
                  <a:ln>
                    <a:noFill/>
                  </a:ln>
                  <a:solidFill>
                    <a:schemeClr val="tx1"/>
                  </a:solidFill>
                  <a:effectLst/>
                  <a:latin typeface="Calibri" pitchFamily="34" charset="0"/>
                  <a:cs typeface="Arial" pitchFamily="34" charset="0"/>
                </a:rPr>
                <a:t>nd PERFORMANCE</a:t>
              </a:r>
            </a:p>
            <a:p>
              <a:pPr marL="0" marR="0" lvl="0" indent="0" algn="ctr" defTabSz="914400" rtl="0" eaLnBrk="1" fontAlgn="base" latinLnBrk="0" hangingPunct="1">
                <a:lnSpc>
                  <a:spcPct val="100000"/>
                </a:lnSpc>
                <a:spcBef>
                  <a:spcPct val="0"/>
                </a:spcBef>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ASSESSMENTS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14" name="Rectangle 13"/>
          <p:cNvSpPr/>
          <p:nvPr/>
        </p:nvSpPr>
        <p:spPr>
          <a:xfrm>
            <a:off x="0" y="685800"/>
            <a:ext cx="5814156"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K.NBT.1 Assessment Options</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Rectangle 16"/>
          <p:cNvSpPr/>
          <p:nvPr/>
        </p:nvSpPr>
        <p:spPr>
          <a:xfrm>
            <a:off x="0" y="5562600"/>
            <a:ext cx="4114800"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cap="none"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These problems are also listed in the Lesson resources for Unit 3 under </a:t>
            </a:r>
            <a:r>
              <a:rPr lang="en-US" i="1" cap="none"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Developing Base Ten Understanding</a:t>
            </a:r>
            <a:r>
              <a:rPr lang="en-US" cap="none" spc="50" dirty="0" smtClean="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rPr>
              <a:t>.</a:t>
            </a:r>
          </a:p>
        </p:txBody>
      </p:sp>
      <p:pic>
        <p:nvPicPr>
          <p:cNvPr id="18" name="Picture 17" descr="Story Problems to Help Children Understand Numbers to 100 - Jaslow and Jacobs.jpg"/>
          <p:cNvPicPr>
            <a:picLocks noChangeAspect="1"/>
          </p:cNvPicPr>
          <p:nvPr/>
        </p:nvPicPr>
        <p:blipFill>
          <a:blip r:embed="rId6" cstate="print"/>
          <a:srcRect l="12614" t="14444" r="12614" b="14444"/>
          <a:stretch>
            <a:fillRect/>
          </a:stretch>
        </p:blipFill>
        <p:spPr>
          <a:xfrm>
            <a:off x="376237" y="1371600"/>
            <a:ext cx="3281363" cy="4038600"/>
          </a:xfrm>
          <a:prstGeom prst="rect">
            <a:avLst/>
          </a:prstGeom>
          <a:ln>
            <a:noFill/>
          </a:ln>
          <a:effectLst>
            <a:outerShdw blurRad="292100" dist="139700" dir="2700000" algn="tl" rotWithShape="0">
              <a:srgbClr val="333333">
                <a:alpha val="65000"/>
              </a:srgbClr>
            </a:outerShdw>
          </a:effectLst>
        </p:spPr>
      </p:pic>
      <p:pic>
        <p:nvPicPr>
          <p:cNvPr id="20" name="Picture 19" descr="K.NBT.1.jpg"/>
          <p:cNvPicPr>
            <a:picLocks noChangeAspect="1"/>
          </p:cNvPicPr>
          <p:nvPr/>
        </p:nvPicPr>
        <p:blipFill>
          <a:blip r:embed="rId7" cstate="print"/>
          <a:stretch>
            <a:fillRect/>
          </a:stretch>
        </p:blipFill>
        <p:spPr>
          <a:xfrm>
            <a:off x="4114800" y="3559629"/>
            <a:ext cx="4029075" cy="3069771"/>
          </a:xfrm>
          <a:prstGeom prst="rect">
            <a:avLst/>
          </a:prstGeom>
          <a:ln>
            <a:noFill/>
          </a:ln>
          <a:effectLst>
            <a:outerShdw blurRad="292100" dist="139700" dir="2700000" algn="tl" rotWithShape="0">
              <a:srgbClr val="333333">
                <a:alpha val="65000"/>
              </a:srgbClr>
            </a:outerShdw>
          </a:effectLst>
        </p:spPr>
      </p:pic>
      <p:sp>
        <p:nvSpPr>
          <p:cNvPr id="12" name="Rectangle 11"/>
          <p:cNvSpPr/>
          <p:nvPr/>
        </p:nvSpPr>
        <p:spPr>
          <a:xfrm>
            <a:off x="3429000" y="1600200"/>
            <a:ext cx="4038600" cy="1754326"/>
          </a:xfrm>
          <a:prstGeom prst="rect">
            <a:avLst/>
          </a:prstGeom>
          <a:noFill/>
        </p:spPr>
        <p:txBody>
          <a:bodyPr wrap="square" lIns="91440" tIns="45720" rIns="91440" bIns="45720">
            <a:spAutoFit/>
          </a:bodyPr>
          <a:lstStyle/>
          <a:p>
            <a:pPr algn="ctr"/>
            <a:r>
              <a:rPr lang="en-US" sz="36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hlinkClick r:id="rId8"/>
              </a:rPr>
              <a:t>Link to Unit 3 Assessments online</a:t>
            </a:r>
            <a:endParaRPr lang="en-US" sz="36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19" name="Recorded Sound">
            <a:hlinkClick r:id="" action="ppaction://media"/>
          </p:cNvPr>
          <p:cNvPicPr>
            <a:picLocks noRot="1" noChangeAspect="1"/>
          </p:cNvPicPr>
          <p:nvPr>
            <a:wavAudioFile r:embed="rId1" name="Recorded Sound"/>
          </p:nvPr>
        </p:nvPicPr>
        <p:blipFill>
          <a:blip r:embed="rId9" cstate="print"/>
          <a:stretch>
            <a:fillRect/>
          </a:stretch>
        </p:blipFill>
        <p:spPr>
          <a:xfrm>
            <a:off x="8382000" y="5943600"/>
            <a:ext cx="685800" cy="68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059"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9"/>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781800" y="1447800"/>
            <a:ext cx="1960563" cy="3276600"/>
            <a:chOff x="6553200" y="1143000"/>
            <a:chExt cx="1655763" cy="2901950"/>
          </a:xfrm>
        </p:grpSpPr>
        <p:grpSp>
          <p:nvGrpSpPr>
            <p:cNvPr id="3" name="Group 7"/>
            <p:cNvGrpSpPr>
              <a:grpSpLocks/>
            </p:cNvGrpSpPr>
            <p:nvPr/>
          </p:nvGrpSpPr>
          <p:grpSpPr bwMode="auto">
            <a:xfrm>
              <a:off x="6553200" y="1143000"/>
              <a:ext cx="1579563" cy="1606550"/>
              <a:chOff x="4733" y="12628"/>
              <a:chExt cx="2486" cy="2531"/>
            </a:xfrm>
          </p:grpSpPr>
          <p:sp>
            <p:nvSpPr>
              <p:cNvPr id="7" name="Oval 8"/>
              <p:cNvSpPr>
                <a:spLocks noChangeArrowheads="1"/>
              </p:cNvSpPr>
              <p:nvPr/>
            </p:nvSpPr>
            <p:spPr bwMode="auto">
              <a:xfrm>
                <a:off x="4733" y="12628"/>
                <a:ext cx="2486" cy="2531"/>
              </a:xfrm>
              <a:prstGeom prst="ellipse">
                <a:avLst/>
              </a:prstGeom>
              <a:solidFill>
                <a:srgbClr val="B2A1C7"/>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Text Box 9"/>
              <p:cNvSpPr txBox="1">
                <a:spLocks noChangeArrowheads="1"/>
              </p:cNvSpPr>
              <p:nvPr/>
            </p:nvSpPr>
            <p:spPr bwMode="auto">
              <a:xfrm>
                <a:off x="4900" y="13060"/>
                <a:ext cx="2199" cy="1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Plan</a:t>
                </a:r>
                <a:r>
                  <a:rPr kumimoji="0" lang="en-US" sz="1600" b="1" i="0" u="none" strike="noStrike" cap="none" normalizeH="0" dirty="0" smtClean="0">
                    <a:ln>
                      <a:noFill/>
                    </a:ln>
                    <a:solidFill>
                      <a:schemeClr val="tx1"/>
                    </a:solidFill>
                    <a:effectLst/>
                    <a:latin typeface="Calibri" pitchFamily="34" charset="0"/>
                    <a:cs typeface="Arial" pitchFamily="34" charset="0"/>
                  </a:rPr>
                  <a:t>              </a:t>
                </a:r>
                <a:r>
                  <a:rPr kumimoji="0" lang="en-US" sz="2000" b="1" i="0" u="none" strike="noStrike" cap="none" normalizeH="0" baseline="0" dirty="0" smtClean="0">
                    <a:ln>
                      <a:noFill/>
                    </a:ln>
                    <a:solidFill>
                      <a:schemeClr val="tx1"/>
                    </a:solidFill>
                    <a:effectLst/>
                    <a:latin typeface="Calibri" pitchFamily="34" charset="0"/>
                    <a:cs typeface="Arial" pitchFamily="34" charset="0"/>
                  </a:rPr>
                  <a:t>DAILY LESSONS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4" name="Group 10"/>
            <p:cNvGrpSpPr>
              <a:grpSpLocks/>
            </p:cNvGrpSpPr>
            <p:nvPr/>
          </p:nvGrpSpPr>
          <p:grpSpPr bwMode="auto">
            <a:xfrm>
              <a:off x="6629400" y="2438400"/>
              <a:ext cx="1579563" cy="1606550"/>
              <a:chOff x="11416" y="7261"/>
              <a:chExt cx="2486" cy="2531"/>
            </a:xfrm>
          </p:grpSpPr>
          <p:sp>
            <p:nvSpPr>
              <p:cNvPr id="5" name="Oval 11">
                <a:hlinkClick r:id="rId4"/>
              </p:cNvPr>
              <p:cNvSpPr>
                <a:spLocks noChangeArrowheads="1"/>
              </p:cNvSpPr>
              <p:nvPr/>
            </p:nvSpPr>
            <p:spPr bwMode="auto">
              <a:xfrm>
                <a:off x="11416" y="7261"/>
                <a:ext cx="2486" cy="2531"/>
              </a:xfrm>
              <a:prstGeom prst="ellipse">
                <a:avLst/>
              </a:prstGeom>
              <a:solidFill>
                <a:srgbClr val="7F7F7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 name="Text Box 12"/>
              <p:cNvSpPr txBox="1">
                <a:spLocks noChangeArrowheads="1"/>
              </p:cNvSpPr>
              <p:nvPr/>
            </p:nvSpPr>
            <p:spPr bwMode="auto">
              <a:xfrm>
                <a:off x="11583" y="7422"/>
                <a:ext cx="2199" cy="1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2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Incorporate</a:t>
                </a:r>
                <a:r>
                  <a:rPr kumimoji="0" lang="en-US" sz="1600" b="1" i="0" u="none" strike="noStrike" cap="none" normalizeH="0" dirty="0" smtClean="0">
                    <a:ln>
                      <a:noFill/>
                    </a:ln>
                    <a:solidFill>
                      <a:schemeClr val="tx1"/>
                    </a:solidFill>
                    <a:effectLst/>
                    <a:latin typeface="Calibri" pitchFamily="34" charset="0"/>
                    <a:cs typeface="Arial" pitchFamily="34" charset="0"/>
                  </a:rPr>
                  <a:t> </a:t>
                </a:r>
                <a:r>
                  <a:rPr kumimoji="0" lang="en-US" sz="2000" b="1" i="0" u="none" strike="noStrike" cap="none" normalizeH="0" baseline="0" dirty="0" smtClean="0">
                    <a:ln>
                      <a:noFill/>
                    </a:ln>
                    <a:solidFill>
                      <a:schemeClr val="tx1"/>
                    </a:solidFill>
                    <a:effectLst/>
                    <a:latin typeface="Calibri" pitchFamily="34" charset="0"/>
                    <a:cs typeface="Arial" pitchFamily="34" charset="0"/>
                    <a:hlinkClick r:id="rId4"/>
                  </a:rPr>
                  <a:t>TECHNOLOGY</a:t>
                </a:r>
                <a:endParaRPr kumimoji="0" lang="en-US" sz="20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pic>
        <p:nvPicPr>
          <p:cNvPr id="9" name="Picture 8" descr="math learning.jpg"/>
          <p:cNvPicPr>
            <a:picLocks noChangeAspect="1"/>
          </p:cNvPicPr>
          <p:nvPr/>
        </p:nvPicPr>
        <p:blipFill>
          <a:blip r:embed="rId5" cstate="print"/>
          <a:stretch>
            <a:fillRect/>
          </a:stretch>
        </p:blipFill>
        <p:spPr>
          <a:xfrm>
            <a:off x="1905000" y="3505200"/>
            <a:ext cx="4067175" cy="2980525"/>
          </a:xfrm>
          <a:prstGeom prst="rect">
            <a:avLst/>
          </a:prstGeom>
        </p:spPr>
      </p:pic>
      <p:sp>
        <p:nvSpPr>
          <p:cNvPr id="10" name="TextBox 9"/>
          <p:cNvSpPr txBox="1"/>
          <p:nvPr/>
        </p:nvSpPr>
        <p:spPr>
          <a:xfrm>
            <a:off x="457200" y="381000"/>
            <a:ext cx="6172200" cy="2123658"/>
          </a:xfrm>
          <a:prstGeom prst="rect">
            <a:avLst/>
          </a:prstGeom>
          <a:noFill/>
        </p:spPr>
        <p:txBody>
          <a:bodyPr wrap="square" rtlCol="0">
            <a:spAutoFit/>
          </a:bodyPr>
          <a:lstStyle/>
          <a:p>
            <a:pPr algn="ctr"/>
            <a:r>
              <a:rPr lang="en-US"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Lessons and resources are available online.</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1" name="Recorded Sound">
            <a:hlinkClick r:id="" action="ppaction://media"/>
          </p:cNvPr>
          <p:cNvPicPr>
            <a:picLocks noRot="1" noChangeAspect="1"/>
          </p:cNvPicPr>
          <p:nvPr>
            <a:wavAudioFile r:embed="rId1" name="Recorded Sound"/>
          </p:nvPr>
        </p:nvPicPr>
        <p:blipFill>
          <a:blip r:embed="rId6" cstate="print"/>
          <a:stretch>
            <a:fillRect/>
          </a:stretch>
        </p:blipFill>
        <p:spPr>
          <a:xfrm>
            <a:off x="8153400" y="58674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042"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robot-kingdom.com/wp-content/uploads/2013/09/Share_Logo.jpg"/>
          <p:cNvPicPr>
            <a:picLocks noChangeAspect="1" noChangeArrowheads="1"/>
          </p:cNvPicPr>
          <p:nvPr/>
        </p:nvPicPr>
        <p:blipFill>
          <a:blip r:embed="rId4" cstate="print"/>
          <a:srcRect t="25373"/>
          <a:stretch>
            <a:fillRect/>
          </a:stretch>
        </p:blipFill>
        <p:spPr bwMode="auto">
          <a:xfrm>
            <a:off x="1981200" y="1524000"/>
            <a:ext cx="4991608" cy="2793810"/>
          </a:xfrm>
          <a:prstGeom prst="rect">
            <a:avLst/>
          </a:prstGeom>
          <a:noFill/>
        </p:spPr>
      </p:pic>
      <p:sp>
        <p:nvSpPr>
          <p:cNvPr id="4" name="TextBox 3"/>
          <p:cNvSpPr txBox="1"/>
          <p:nvPr/>
        </p:nvSpPr>
        <p:spPr>
          <a:xfrm>
            <a:off x="914400" y="3581400"/>
            <a:ext cx="7239000" cy="1015663"/>
          </a:xfrm>
          <a:prstGeom prst="rect">
            <a:avLst/>
          </a:prstGeom>
          <a:noFill/>
        </p:spPr>
        <p:txBody>
          <a:bodyPr wrap="square" rtlCol="0">
            <a:spAutoFit/>
          </a:bodyPr>
          <a:lstStyle/>
          <a:p>
            <a:pPr algn="ctr"/>
            <a:r>
              <a:rPr lang="en-US" sz="6000" b="1" dirty="0" smtClean="0">
                <a:solidFill>
                  <a:srgbClr val="0070C0"/>
                </a:solidFill>
                <a:effectLst>
                  <a:outerShdw blurRad="38100" dist="38100" dir="2700000" algn="tl">
                    <a:srgbClr val="000000">
                      <a:alpha val="43137"/>
                    </a:srgbClr>
                  </a:outerShdw>
                </a:effectLst>
                <a:latin typeface="Arial Black" pitchFamily="34" charset="0"/>
              </a:rPr>
              <a:t>RESOURCES</a:t>
            </a:r>
            <a:endParaRPr lang="en-US" sz="6000" b="1" dirty="0">
              <a:solidFill>
                <a:srgbClr val="0070C0"/>
              </a:solidFill>
              <a:effectLst>
                <a:outerShdw blurRad="38100" dist="38100" dir="2700000" algn="tl">
                  <a:srgbClr val="000000">
                    <a:alpha val="43137"/>
                  </a:srgbClr>
                </a:outerShdw>
              </a:effectLst>
              <a:latin typeface="Arial Black" pitchFamily="34" charset="0"/>
            </a:endParaRPr>
          </a:p>
        </p:txBody>
      </p:sp>
      <p:sp>
        <p:nvSpPr>
          <p:cNvPr id="6" name="TextBox 5"/>
          <p:cNvSpPr txBox="1"/>
          <p:nvPr/>
        </p:nvSpPr>
        <p:spPr>
          <a:xfrm>
            <a:off x="1905000" y="5486400"/>
            <a:ext cx="4038600" cy="861774"/>
          </a:xfrm>
          <a:prstGeom prst="rect">
            <a:avLst/>
          </a:prstGeom>
          <a:noFill/>
        </p:spPr>
        <p:txBody>
          <a:bodyPr wrap="square" rtlCol="0">
            <a:spAutoFit/>
          </a:bodyPr>
          <a:lstStyle/>
          <a:p>
            <a:r>
              <a:rPr lang="en-US" b="1" dirty="0" smtClean="0"/>
              <a:t>Beth </a:t>
            </a:r>
            <a:r>
              <a:rPr lang="en-US" b="1" dirty="0" err="1" smtClean="0"/>
              <a:t>Pesnell</a:t>
            </a:r>
            <a:endParaRPr lang="en-US" b="1" dirty="0" smtClean="0"/>
          </a:p>
          <a:p>
            <a:r>
              <a:rPr lang="en-US" sz="1400" dirty="0" smtClean="0"/>
              <a:t>Elementary Curriculum Specialist</a:t>
            </a:r>
          </a:p>
          <a:p>
            <a:r>
              <a:rPr lang="en-US" b="1" dirty="0" smtClean="0"/>
              <a:t>bpesnell@rps.k12.ar.us</a:t>
            </a:r>
            <a:endParaRPr lang="en-US" b="1" dirty="0"/>
          </a:p>
        </p:txBody>
      </p:sp>
      <p:pic>
        <p:nvPicPr>
          <p:cNvPr id="8" name="Picture 7" descr="RPS.JPG"/>
          <p:cNvPicPr>
            <a:picLocks noChangeAspect="1"/>
          </p:cNvPicPr>
          <p:nvPr/>
        </p:nvPicPr>
        <p:blipFill>
          <a:blip r:embed="rId5" cstate="print"/>
          <a:stretch>
            <a:fillRect/>
          </a:stretch>
        </p:blipFill>
        <p:spPr>
          <a:xfrm>
            <a:off x="4419600" y="5715000"/>
            <a:ext cx="809297" cy="609600"/>
          </a:xfrm>
          <a:prstGeom prst="rect">
            <a:avLst/>
          </a:prstGeom>
        </p:spPr>
      </p:pic>
      <p:pic>
        <p:nvPicPr>
          <p:cNvPr id="9" name="Picture 8" descr="2014-09-18 08-56-10.436.jpg"/>
          <p:cNvPicPr>
            <a:picLocks noChangeAspect="1"/>
          </p:cNvPicPr>
          <p:nvPr/>
        </p:nvPicPr>
        <p:blipFill>
          <a:blip r:embed="rId6" cstate="print"/>
          <a:stretch>
            <a:fillRect/>
          </a:stretch>
        </p:blipFill>
        <p:spPr>
          <a:xfrm>
            <a:off x="855772" y="5334000"/>
            <a:ext cx="787240" cy="106680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533400" y="381000"/>
            <a:ext cx="822960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NEW Teacher Created Resources pages!!!</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 name="Recorded Sound">
            <a:hlinkClick r:id="" action="ppaction://media"/>
          </p:cNvPr>
          <p:cNvPicPr>
            <a:picLocks noRot="1" noChangeAspect="1"/>
          </p:cNvPicPr>
          <p:nvPr>
            <a:wavAudioFile r:embed="rId1" name="Recorded Sound"/>
          </p:nvPr>
        </p:nvPicPr>
        <p:blipFill>
          <a:blip r:embed="rId7" cstate="print"/>
          <a:stretch>
            <a:fillRect/>
          </a:stretch>
        </p:blipFill>
        <p:spPr>
          <a:xfrm>
            <a:off x="8305800" y="5943600"/>
            <a:ext cx="685800" cy="68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962"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4" cstate="print"/>
          <a:srcRect/>
          <a:stretch>
            <a:fillRect/>
          </a:stretch>
        </p:blipFill>
        <p:spPr bwMode="auto">
          <a:xfrm>
            <a:off x="381000" y="304800"/>
            <a:ext cx="8237537" cy="6105525"/>
          </a:xfrm>
          <a:prstGeom prst="rect">
            <a:avLst/>
          </a:prstGeom>
          <a:noFill/>
          <a:ln w="9525">
            <a:noFill/>
            <a:miter lim="800000"/>
            <a:headEnd/>
            <a:tailEnd/>
          </a:ln>
        </p:spPr>
      </p:pic>
      <p:pic>
        <p:nvPicPr>
          <p:cNvPr id="4" name="Recorded Sound">
            <a:hlinkClick r:id="" action="ppaction://media"/>
          </p:cNvPr>
          <p:cNvPicPr>
            <a:picLocks noRot="1" noChangeAspect="1"/>
          </p:cNvPicPr>
          <p:nvPr>
            <a:wavAudioFile r:embed="rId1" name="Recorded Sound"/>
          </p:nvPr>
        </p:nvPicPr>
        <p:blipFill>
          <a:blip r:embed="rId5" cstate="print"/>
          <a:stretch>
            <a:fillRect/>
          </a:stretch>
        </p:blipFill>
        <p:spPr>
          <a:xfrm>
            <a:off x="8382000" y="59436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28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371600" y="152400"/>
            <a:ext cx="5715000" cy="1211263"/>
            <a:chOff x="609" y="1451"/>
            <a:chExt cx="13940" cy="2736"/>
          </a:xfrm>
        </p:grpSpPr>
        <p:sp>
          <p:nvSpPr>
            <p:cNvPr id="16390" name="AutoShape 6"/>
            <p:cNvSpPr>
              <a:spLocks noChangeArrowheads="1"/>
            </p:cNvSpPr>
            <p:nvPr/>
          </p:nvSpPr>
          <p:spPr bwMode="auto">
            <a:xfrm>
              <a:off x="609" y="1451"/>
              <a:ext cx="13940" cy="2736"/>
            </a:xfrm>
            <a:prstGeom prst="leftRightArrow">
              <a:avLst>
                <a:gd name="adj1" fmla="val 50000"/>
                <a:gd name="adj2" fmla="val 101901"/>
              </a:avLst>
            </a:prstGeom>
            <a:gradFill rotWithShape="0">
              <a:gsLst>
                <a:gs pos="0">
                  <a:srgbClr val="FFFFFF"/>
                </a:gs>
                <a:gs pos="100000">
                  <a:srgbClr val="D6E3BC"/>
                </a:gs>
              </a:gsLst>
              <a:lin ang="5400000" scaled="1"/>
            </a:gradFill>
            <a:ln w="12700">
              <a:solidFill>
                <a:srgbClr val="C2D69B"/>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16391" name="Text Box 7"/>
            <p:cNvSpPr txBox="1">
              <a:spLocks noChangeArrowheads="1"/>
            </p:cNvSpPr>
            <p:nvPr/>
          </p:nvSpPr>
          <p:spPr bwMode="auto">
            <a:xfrm>
              <a:off x="3244" y="2322"/>
              <a:ext cx="8441" cy="1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cs typeface="Arial" pitchFamily="34" charset="0"/>
                </a:rPr>
                <a:t>Essential Questions</a:t>
              </a:r>
              <a:endParaRPr kumimoji="0" lang="en-US" sz="5400" b="1" i="0" u="none" strike="noStrike" cap="none" normalizeH="0" baseline="0" dirty="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10" name="Picture 9"/>
          <p:cNvPicPr>
            <a:picLocks noChangeAspect="1" noChangeArrowheads="1"/>
          </p:cNvPicPr>
          <p:nvPr/>
        </p:nvPicPr>
        <p:blipFill>
          <a:blip r:embed="rId4" cstate="print"/>
          <a:srcRect/>
          <a:stretch>
            <a:fillRect/>
          </a:stretch>
        </p:blipFill>
        <p:spPr bwMode="auto">
          <a:xfrm>
            <a:off x="7391400" y="381000"/>
            <a:ext cx="1452171" cy="107632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tretch>
            <a:fillRect/>
          </a:stretch>
        </p:blipFill>
        <p:spPr bwMode="auto">
          <a:xfrm>
            <a:off x="381000" y="1600200"/>
            <a:ext cx="3949994" cy="5110318"/>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4648200" y="1981200"/>
            <a:ext cx="3886200" cy="415498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342900" indent="-342900" algn="ctr"/>
            <a:r>
              <a:rPr lang="en-US" sz="2400" b="1" i="1" dirty="0" smtClean="0"/>
              <a:t>Essential Questions</a:t>
            </a:r>
          </a:p>
          <a:p>
            <a:pPr algn="ctr"/>
            <a:endParaRPr lang="en-US" sz="2400" dirty="0" smtClean="0"/>
          </a:p>
          <a:p>
            <a:pPr marL="342900" indent="-342900" algn="ctr"/>
            <a:r>
              <a:rPr lang="en-US" sz="2400" b="1" i="1" dirty="0" smtClean="0"/>
              <a:t>How  can I show my thinking when solving story problems?</a:t>
            </a:r>
          </a:p>
          <a:p>
            <a:pPr marL="342900" indent="-342900" algn="ctr"/>
            <a:endParaRPr lang="en-US" sz="2400" b="1" i="1" dirty="0" smtClean="0"/>
          </a:p>
          <a:p>
            <a:pPr marL="342900" indent="-342900" algn="ctr"/>
            <a:r>
              <a:rPr lang="en-US" sz="2400" b="1" i="1" dirty="0" smtClean="0"/>
              <a:t>How can I build and break apart numbers ?</a:t>
            </a:r>
          </a:p>
          <a:p>
            <a:pPr marL="342900" indent="-342900" algn="ctr"/>
            <a:endParaRPr lang="en-US" sz="2400" b="1" i="1" dirty="0" smtClean="0"/>
          </a:p>
          <a:p>
            <a:pPr marL="342900" indent="-342900" algn="ctr"/>
            <a:r>
              <a:rPr lang="en-US" sz="2400" b="1" i="1" dirty="0" smtClean="0">
                <a:solidFill>
                  <a:srgbClr val="FF0000"/>
                </a:solidFill>
              </a:rPr>
              <a:t>Why is 10 an </a:t>
            </a:r>
          </a:p>
          <a:p>
            <a:pPr marL="342900" indent="-342900" algn="ctr"/>
            <a:r>
              <a:rPr lang="en-US" sz="2400" b="1" i="1" dirty="0" smtClean="0">
                <a:solidFill>
                  <a:srgbClr val="FF0000"/>
                </a:solidFill>
              </a:rPr>
              <a:t>important number?</a:t>
            </a:r>
          </a:p>
        </p:txBody>
      </p:sp>
      <p:pic>
        <p:nvPicPr>
          <p:cNvPr id="9" name="Recorded Sound">
            <a:hlinkClick r:id="" action="ppaction://media"/>
          </p:cNvPr>
          <p:cNvPicPr>
            <a:picLocks noRot="1" noChangeAspect="1"/>
          </p:cNvPicPr>
          <p:nvPr>
            <a:wavAudioFile r:embed="rId1" name="Recorded Sound"/>
          </p:nvPr>
        </p:nvPicPr>
        <p:blipFill>
          <a:blip r:embed="rId6" cstate="print"/>
          <a:stretch>
            <a:fillRect/>
          </a:stretch>
        </p:blipFill>
        <p:spPr>
          <a:xfrm>
            <a:off x="8534400" y="6172200"/>
            <a:ext cx="533400" cy="533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148"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Text Box 4"/>
          <p:cNvSpPr txBox="1">
            <a:spLocks noChangeArrowheads="1"/>
          </p:cNvSpPr>
          <p:nvPr/>
        </p:nvSpPr>
        <p:spPr bwMode="auto">
          <a:xfrm>
            <a:off x="7335481" y="2120785"/>
            <a:ext cx="1395803" cy="11171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7"/>
          <p:cNvPicPr>
            <a:picLocks noChangeAspect="1" noChangeArrowheads="1"/>
          </p:cNvPicPr>
          <p:nvPr/>
        </p:nvPicPr>
        <p:blipFill>
          <a:blip r:embed="rId4" cstate="print"/>
          <a:srcRect/>
          <a:stretch>
            <a:fillRect/>
          </a:stretch>
        </p:blipFill>
        <p:spPr bwMode="auto">
          <a:xfrm>
            <a:off x="5943600" y="304800"/>
            <a:ext cx="1452171" cy="1076325"/>
          </a:xfrm>
          <a:prstGeom prst="rect">
            <a:avLst/>
          </a:prstGeom>
          <a:noFill/>
          <a:ln w="9525">
            <a:noFill/>
            <a:miter lim="800000"/>
            <a:headEnd/>
            <a:tailEnd/>
          </a:ln>
        </p:spPr>
      </p:pic>
      <p:grpSp>
        <p:nvGrpSpPr>
          <p:cNvPr id="17" name="Group 16"/>
          <p:cNvGrpSpPr/>
          <p:nvPr/>
        </p:nvGrpSpPr>
        <p:grpSpPr>
          <a:xfrm>
            <a:off x="7543800" y="228600"/>
            <a:ext cx="1447800" cy="1447800"/>
            <a:chOff x="6172200" y="-228600"/>
            <a:chExt cx="1447800" cy="1447800"/>
          </a:xfrm>
        </p:grpSpPr>
        <p:sp>
          <p:nvSpPr>
            <p:cNvPr id="15" name="Oval 3"/>
            <p:cNvSpPr>
              <a:spLocks noChangeArrowheads="1"/>
            </p:cNvSpPr>
            <p:nvPr/>
          </p:nvSpPr>
          <p:spPr bwMode="auto">
            <a:xfrm>
              <a:off x="6172200" y="-228600"/>
              <a:ext cx="1447800" cy="1447800"/>
            </a:xfrm>
            <a:prstGeom prst="ellipse">
              <a:avLst/>
            </a:prstGeom>
            <a:solidFill>
              <a:srgbClr val="FF5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Text Box 4"/>
            <p:cNvSpPr txBox="1">
              <a:spLocks noChangeArrowheads="1"/>
            </p:cNvSpPr>
            <p:nvPr/>
          </p:nvSpPr>
          <p:spPr bwMode="auto">
            <a:xfrm>
              <a:off x="6248400" y="76200"/>
              <a:ext cx="1289975" cy="7573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Identify and </a:t>
              </a:r>
              <a:r>
                <a:rPr kumimoji="0" lang="en-US" sz="1600" b="1" i="0" u="none" strike="noStrike" cap="none" normalizeH="0" baseline="0" dirty="0" smtClean="0">
                  <a:ln>
                    <a:noFill/>
                  </a:ln>
                  <a:solidFill>
                    <a:schemeClr val="tx1"/>
                  </a:solidFill>
                  <a:effectLst/>
                  <a:latin typeface="Calibri" pitchFamily="34" charset="0"/>
                  <a:cs typeface="Arial" pitchFamily="34" charset="0"/>
                </a:rPr>
                <a:t>CLARIFY</a:t>
              </a:r>
              <a:r>
                <a:rPr kumimoji="0" lang="en-US" sz="1200" b="1" i="0" u="none" strike="noStrike" cap="none" normalizeH="0" baseline="0" dirty="0" smtClean="0">
                  <a:ln>
                    <a:noFill/>
                  </a:ln>
                  <a:solidFill>
                    <a:schemeClr val="tx1"/>
                  </a:solidFill>
                  <a:effectLst/>
                  <a:latin typeface="Calibri" pitchFamily="34" charset="0"/>
                  <a:cs typeface="Arial" pitchFamily="34" charset="0"/>
                </a:rPr>
                <a:t> the</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STANDARDS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1026" name="Picture 2" descr="C:\Users\daudlehe\AppData\Local\Microsoft\Windows\Temporary Internet Files\Content.IE5\QNP33TMC\Kinder3rdqtr.jpg"/>
          <p:cNvPicPr>
            <a:picLocks noChangeAspect="1" noChangeArrowheads="1"/>
          </p:cNvPicPr>
          <p:nvPr/>
        </p:nvPicPr>
        <p:blipFill>
          <a:blip r:embed="rId5" cstate="print"/>
          <a:srcRect/>
          <a:stretch>
            <a:fillRect/>
          </a:stretch>
        </p:blipFill>
        <p:spPr bwMode="auto">
          <a:xfrm>
            <a:off x="152400" y="609600"/>
            <a:ext cx="5638800" cy="5638800"/>
          </a:xfrm>
          <a:prstGeom prst="rect">
            <a:avLst/>
          </a:prstGeom>
          <a:noFill/>
        </p:spPr>
      </p:pic>
      <p:sp>
        <p:nvSpPr>
          <p:cNvPr id="11" name="Rectangle 10"/>
          <p:cNvSpPr/>
          <p:nvPr/>
        </p:nvSpPr>
        <p:spPr>
          <a:xfrm>
            <a:off x="5943600" y="2133600"/>
            <a:ext cx="2971800" cy="350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00"/>
                </a:solidFill>
              </a:rPr>
              <a:t>K.CC.7 </a:t>
            </a:r>
          </a:p>
          <a:p>
            <a:pPr algn="ctr"/>
            <a:r>
              <a:rPr lang="en-US" sz="2000" dirty="0" smtClean="0"/>
              <a:t>Before expecting students to be proficient with this standard they need to have ample experiences with sets of objects</a:t>
            </a:r>
            <a:r>
              <a:rPr lang="en-US" sz="2000" dirty="0" smtClean="0">
                <a:solidFill>
                  <a:srgbClr val="FFFF00"/>
                </a:solidFill>
              </a:rPr>
              <a:t>.  (K.CC.3 &amp; K.CC.5)</a:t>
            </a:r>
            <a:r>
              <a:rPr lang="en-US" sz="2000" dirty="0" smtClean="0"/>
              <a:t> Students should not be expected to be comfortable with this skill until the end of kindergarten.</a:t>
            </a:r>
            <a:endParaRPr lang="en-US" sz="2000" dirty="0"/>
          </a:p>
        </p:txBody>
      </p:sp>
      <p:pic>
        <p:nvPicPr>
          <p:cNvPr id="9" name="Recorded Sound">
            <a:hlinkClick r:id="" action="ppaction://media"/>
          </p:cNvPr>
          <p:cNvPicPr>
            <a:picLocks noRot="1" noChangeAspect="1"/>
          </p:cNvPicPr>
          <p:nvPr>
            <a:wavAudioFile r:embed="rId1" name="Recorded Sound"/>
          </p:nvPr>
        </p:nvPicPr>
        <p:blipFill>
          <a:blip r:embed="rId6" cstate="print"/>
          <a:stretch>
            <a:fillRect/>
          </a:stretch>
        </p:blipFill>
        <p:spPr>
          <a:xfrm>
            <a:off x="8305800" y="6096000"/>
            <a:ext cx="533400" cy="533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89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a:blip r:embed="rId4" cstate="print"/>
          <a:srcRect/>
          <a:stretch>
            <a:fillRect/>
          </a:stretch>
        </p:blipFill>
        <p:spPr bwMode="auto">
          <a:xfrm>
            <a:off x="5791200" y="5486400"/>
            <a:ext cx="1452171" cy="1076325"/>
          </a:xfrm>
          <a:prstGeom prst="rect">
            <a:avLst/>
          </a:prstGeom>
          <a:noFill/>
          <a:ln w="9525">
            <a:noFill/>
            <a:miter lim="800000"/>
            <a:headEnd/>
            <a:tailEnd/>
          </a:ln>
        </p:spPr>
      </p:pic>
      <p:grpSp>
        <p:nvGrpSpPr>
          <p:cNvPr id="2" name="Group 16"/>
          <p:cNvGrpSpPr/>
          <p:nvPr/>
        </p:nvGrpSpPr>
        <p:grpSpPr>
          <a:xfrm>
            <a:off x="7162800" y="4572000"/>
            <a:ext cx="1447800" cy="1447800"/>
            <a:chOff x="6172200" y="152400"/>
            <a:chExt cx="1447800" cy="1447800"/>
          </a:xfrm>
        </p:grpSpPr>
        <p:sp>
          <p:nvSpPr>
            <p:cNvPr id="15" name="Oval 3"/>
            <p:cNvSpPr>
              <a:spLocks noChangeArrowheads="1"/>
            </p:cNvSpPr>
            <p:nvPr/>
          </p:nvSpPr>
          <p:spPr bwMode="auto">
            <a:xfrm>
              <a:off x="6172200" y="152400"/>
              <a:ext cx="1447800" cy="1447800"/>
            </a:xfrm>
            <a:prstGeom prst="ellipse">
              <a:avLst/>
            </a:prstGeom>
            <a:solidFill>
              <a:srgbClr val="FF505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Text Box 4"/>
            <p:cNvSpPr txBox="1">
              <a:spLocks noChangeArrowheads="1"/>
            </p:cNvSpPr>
            <p:nvPr/>
          </p:nvSpPr>
          <p:spPr bwMode="auto">
            <a:xfrm>
              <a:off x="6257228" y="488180"/>
              <a:ext cx="1289975" cy="7573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cs typeface="Arial" pitchFamily="34" charset="0"/>
                </a:rPr>
                <a:t>Identify and </a:t>
              </a:r>
              <a:r>
                <a:rPr kumimoji="0" lang="en-US" sz="1600" b="1" i="0" u="none" strike="noStrike" cap="none" normalizeH="0" baseline="0" dirty="0" smtClean="0">
                  <a:ln>
                    <a:noFill/>
                  </a:ln>
                  <a:solidFill>
                    <a:schemeClr val="tx1"/>
                  </a:solidFill>
                  <a:effectLst/>
                  <a:latin typeface="Calibri" pitchFamily="34" charset="0"/>
                  <a:cs typeface="Arial" pitchFamily="34" charset="0"/>
                </a:rPr>
                <a:t>CLARIFY</a:t>
              </a:r>
              <a:r>
                <a:rPr kumimoji="0" lang="en-US" sz="1200" b="1" i="0" u="none" strike="noStrike" cap="none" normalizeH="0" baseline="0" dirty="0" smtClean="0">
                  <a:ln>
                    <a:noFill/>
                  </a:ln>
                  <a:solidFill>
                    <a:schemeClr val="tx1"/>
                  </a:solidFill>
                  <a:effectLst/>
                  <a:latin typeface="Calibri" pitchFamily="34" charset="0"/>
                  <a:cs typeface="Arial" pitchFamily="34" charset="0"/>
                </a:rPr>
                <a:t> the</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STANDARDS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2050" name="Picture 2" descr="C:\Users\daudlehe\AppData\Local\Microsoft\Windows\Temporary Internet Files\Content.IE5\QNP33TMC\kinder3rdqtr2.jpg"/>
          <p:cNvPicPr>
            <a:picLocks noChangeAspect="1" noChangeArrowheads="1"/>
          </p:cNvPicPr>
          <p:nvPr/>
        </p:nvPicPr>
        <p:blipFill>
          <a:blip r:embed="rId5" cstate="print"/>
          <a:srcRect/>
          <a:stretch>
            <a:fillRect/>
          </a:stretch>
        </p:blipFill>
        <p:spPr bwMode="auto">
          <a:xfrm>
            <a:off x="-105818" y="0"/>
            <a:ext cx="6811616" cy="5105400"/>
          </a:xfrm>
          <a:prstGeom prst="rect">
            <a:avLst/>
          </a:prstGeom>
          <a:noFill/>
        </p:spPr>
      </p:pic>
      <p:sp>
        <p:nvSpPr>
          <p:cNvPr id="9" name="Rectangle 8"/>
          <p:cNvSpPr/>
          <p:nvPr/>
        </p:nvSpPr>
        <p:spPr>
          <a:xfrm>
            <a:off x="6781800" y="609600"/>
            <a:ext cx="2057400" cy="388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K.OA.2, KOA.3, K.OA.4, K.NBT.1 </a:t>
            </a:r>
          </a:p>
          <a:p>
            <a:pPr algn="ctr"/>
            <a:r>
              <a:rPr lang="en-US" dirty="0" smtClean="0"/>
              <a:t>The big idea within these standards is the number 10. </a:t>
            </a:r>
          </a:p>
          <a:p>
            <a:pPr algn="ctr"/>
            <a:endParaRPr lang="en-US" dirty="0" smtClean="0"/>
          </a:p>
          <a:p>
            <a:pPr algn="ctr"/>
            <a:r>
              <a:rPr lang="en-US" dirty="0" smtClean="0"/>
              <a:t>This is what prompted us to add the new essential question—</a:t>
            </a:r>
          </a:p>
          <a:p>
            <a:pPr algn="ctr"/>
            <a:endParaRPr lang="en-US" dirty="0" smtClean="0"/>
          </a:p>
          <a:p>
            <a:pPr algn="ctr"/>
            <a:r>
              <a:rPr lang="en-US" b="1" dirty="0" smtClean="0">
                <a:solidFill>
                  <a:srgbClr val="FFFF00"/>
                </a:solidFill>
              </a:rPr>
              <a:t>Why is 10 an important number?</a:t>
            </a:r>
          </a:p>
          <a:p>
            <a:pPr algn="ctr"/>
            <a:r>
              <a:rPr lang="en-US" dirty="0" smtClean="0"/>
              <a:t> </a:t>
            </a:r>
            <a:endParaRPr lang="en-US" dirty="0"/>
          </a:p>
        </p:txBody>
      </p:sp>
      <p:sp>
        <p:nvSpPr>
          <p:cNvPr id="11" name="Rectangle 10"/>
          <p:cNvSpPr/>
          <p:nvPr/>
        </p:nvSpPr>
        <p:spPr>
          <a:xfrm>
            <a:off x="1219200" y="5334000"/>
            <a:ext cx="31242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00"/>
                </a:solidFill>
              </a:rPr>
              <a:t>K.OA.5</a:t>
            </a:r>
          </a:p>
          <a:p>
            <a:pPr algn="ctr"/>
            <a:r>
              <a:rPr lang="en-US" dirty="0" smtClean="0">
                <a:solidFill>
                  <a:schemeClr val="bg1"/>
                </a:solidFill>
              </a:rPr>
              <a:t>This standard is being assessed for the first time during 3</a:t>
            </a:r>
            <a:r>
              <a:rPr lang="en-US" baseline="30000" dirty="0" smtClean="0">
                <a:solidFill>
                  <a:schemeClr val="bg1"/>
                </a:solidFill>
              </a:rPr>
              <a:t>rd</a:t>
            </a:r>
            <a:r>
              <a:rPr lang="en-US" dirty="0" smtClean="0">
                <a:solidFill>
                  <a:schemeClr val="bg1"/>
                </a:solidFill>
              </a:rPr>
              <a:t> quarter.</a:t>
            </a:r>
          </a:p>
        </p:txBody>
      </p:sp>
      <p:pic>
        <p:nvPicPr>
          <p:cNvPr id="10" name="Recorded Sound">
            <a:hlinkClick r:id="" action="ppaction://media"/>
          </p:cNvPr>
          <p:cNvPicPr>
            <a:picLocks noRot="1" noChangeAspect="1"/>
          </p:cNvPicPr>
          <p:nvPr>
            <a:wavAudioFile r:embed="rId1" name="Recorded Sound"/>
          </p:nvPr>
        </p:nvPicPr>
        <p:blipFill>
          <a:blip r:embed="rId6" cstate="print"/>
          <a:stretch>
            <a:fillRect/>
          </a:stretch>
        </p:blipFill>
        <p:spPr>
          <a:xfrm>
            <a:off x="8305800" y="601980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79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315200" y="1289050"/>
            <a:ext cx="1577975" cy="1606550"/>
            <a:chOff x="4733" y="9880"/>
            <a:chExt cx="2486" cy="2531"/>
          </a:xfrm>
        </p:grpSpPr>
        <p:sp>
          <p:nvSpPr>
            <p:cNvPr id="23555" name="Oval 3"/>
            <p:cNvSpPr>
              <a:spLocks noChangeArrowheads="1"/>
            </p:cNvSpPr>
            <p:nvPr/>
          </p:nvSpPr>
          <p:spPr bwMode="auto">
            <a:xfrm>
              <a:off x="4733" y="9880"/>
              <a:ext cx="2486" cy="2531"/>
            </a:xfrm>
            <a:prstGeom prst="ellipse">
              <a:avLst/>
            </a:prstGeom>
            <a:solidFill>
              <a:srgbClr val="F7964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56" name="Text Box 4"/>
            <p:cNvSpPr txBox="1">
              <a:spLocks noChangeArrowheads="1"/>
            </p:cNvSpPr>
            <p:nvPr/>
          </p:nvSpPr>
          <p:spPr bwMode="auto">
            <a:xfrm>
              <a:off x="4885" y="10340"/>
              <a:ext cx="2199" cy="1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DIVIDE</a:t>
              </a:r>
              <a:r>
                <a:rPr kumimoji="0" lang="en-US" sz="1200" b="1" i="0" u="none" strike="noStrike" cap="none" normalizeH="0" baseline="0" dirty="0" smtClean="0">
                  <a:ln>
                    <a:noFill/>
                  </a:ln>
                  <a:solidFill>
                    <a:schemeClr val="tx1"/>
                  </a:solidFill>
                  <a:effectLst/>
                  <a:latin typeface="Calibri" pitchFamily="34" charset="0"/>
                  <a:cs typeface="Arial" pitchFamily="34" charset="0"/>
                </a:rPr>
                <a:t> the unit into weeks and </a:t>
              </a:r>
              <a:r>
                <a:rPr kumimoji="0" lang="en-US" sz="1600" b="1" i="0" u="none" strike="noStrike" cap="none" normalizeH="0" baseline="0" dirty="0" smtClean="0">
                  <a:ln>
                    <a:noFill/>
                  </a:ln>
                  <a:solidFill>
                    <a:schemeClr val="tx1"/>
                  </a:solidFill>
                  <a:effectLst/>
                  <a:latin typeface="Calibri" pitchFamily="34" charset="0"/>
                  <a:cs typeface="Arial" pitchFamily="34" charset="0"/>
                </a:rPr>
                <a:t>DISTRIBUTE </a:t>
              </a:r>
              <a:r>
                <a:rPr kumimoji="0" lang="en-US" sz="1200" b="1" i="0" u="none" strike="noStrike" cap="none" normalizeH="0" baseline="0" dirty="0" smtClean="0">
                  <a:ln>
                    <a:noFill/>
                  </a:ln>
                  <a:solidFill>
                    <a:schemeClr val="tx1"/>
                  </a:solidFill>
                  <a:effectLst/>
                  <a:latin typeface="Calibri" pitchFamily="34" charset="0"/>
                  <a:cs typeface="Arial" pitchFamily="34" charset="0"/>
                </a:rPr>
                <a:t>the standards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aphicFrame>
        <p:nvGraphicFramePr>
          <p:cNvPr id="6" name="Table 5"/>
          <p:cNvGraphicFramePr>
            <a:graphicFrameLocks noGrp="1"/>
          </p:cNvGraphicFramePr>
          <p:nvPr/>
        </p:nvGraphicFramePr>
        <p:xfrm>
          <a:off x="0" y="1"/>
          <a:ext cx="6858001" cy="6361631"/>
        </p:xfrm>
        <a:graphic>
          <a:graphicData uri="http://schemas.openxmlformats.org/drawingml/2006/table">
            <a:tbl>
              <a:tblPr firstRow="1" bandRow="1">
                <a:tableStyleId>{5C22544A-7EE6-4342-B048-85BDC9FD1C3A}</a:tableStyleId>
              </a:tblPr>
              <a:tblGrid>
                <a:gridCol w="869324"/>
                <a:gridCol w="2607972"/>
                <a:gridCol w="3380705"/>
              </a:tblGrid>
              <a:tr h="600911">
                <a:tc>
                  <a:txBody>
                    <a:bodyPr/>
                    <a:lstStyle/>
                    <a:p>
                      <a:pPr algn="ctr"/>
                      <a:r>
                        <a:rPr lang="en-US" sz="1400" dirty="0" smtClean="0"/>
                        <a:t>Week</a:t>
                      </a:r>
                      <a:endParaRPr lang="en-US" sz="1400" dirty="0"/>
                    </a:p>
                  </a:txBody>
                  <a:tcPr anchor="ctr"/>
                </a:tc>
                <a:tc>
                  <a:txBody>
                    <a:bodyPr/>
                    <a:lstStyle/>
                    <a:p>
                      <a:pPr algn="ctr"/>
                      <a:r>
                        <a:rPr lang="en-US" dirty="0" smtClean="0"/>
                        <a:t>Standards</a:t>
                      </a:r>
                      <a:endParaRPr lang="en-US" dirty="0"/>
                    </a:p>
                  </a:txBody>
                  <a:tcPr anchor="ctr"/>
                </a:tc>
                <a:tc>
                  <a:txBody>
                    <a:bodyPr/>
                    <a:lstStyle/>
                    <a:p>
                      <a:pPr algn="ctr"/>
                      <a:r>
                        <a:rPr lang="en-US" dirty="0" smtClean="0"/>
                        <a:t>Structure/Resources</a:t>
                      </a:r>
                      <a:endParaRPr lang="en-US" dirty="0"/>
                    </a:p>
                  </a:txBody>
                  <a:tcPr anchor="ctr"/>
                </a:tc>
              </a:tr>
              <a:tr h="1802788">
                <a:tc>
                  <a:txBody>
                    <a:bodyPr/>
                    <a:lstStyle/>
                    <a:p>
                      <a:pPr algn="ctr"/>
                      <a:endParaRPr lang="en-US" sz="2400" b="1" dirty="0" smtClean="0"/>
                    </a:p>
                    <a:p>
                      <a:pPr algn="ctr"/>
                      <a:r>
                        <a:rPr lang="en-US" sz="2400" b="1" dirty="0" smtClean="0"/>
                        <a:t>1</a:t>
                      </a:r>
                      <a:endParaRPr lang="en-US" sz="2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1" baseline="0" dirty="0" smtClean="0">
                          <a:solidFill>
                            <a:schemeClr val="tx1"/>
                          </a:solidFill>
                        </a:rPr>
                        <a:t>K.CC.1, K.CC.3, K.CC.4, </a:t>
                      </a:r>
                    </a:p>
                    <a:p>
                      <a:r>
                        <a:rPr lang="en-US" sz="1200" b="1" kern="1200" dirty="0" smtClean="0">
                          <a:solidFill>
                            <a:schemeClr val="accent3">
                              <a:lumMod val="75000"/>
                            </a:schemeClr>
                          </a:solidFill>
                          <a:latin typeface="+mn-lt"/>
                          <a:ea typeface="+mn-ea"/>
                          <a:cs typeface="+mn-cs"/>
                        </a:rPr>
                        <a:t>K.CC.2</a:t>
                      </a:r>
                    </a:p>
                    <a:p>
                      <a:r>
                        <a:rPr lang="en-US" sz="1200" b="1" kern="1200" dirty="0" smtClean="0">
                          <a:solidFill>
                            <a:srgbClr val="C00000"/>
                          </a:solidFill>
                          <a:latin typeface="+mn-lt"/>
                          <a:ea typeface="+mn-ea"/>
                          <a:cs typeface="+mn-cs"/>
                        </a:rPr>
                        <a:t>K.OA.1</a:t>
                      </a:r>
                      <a:r>
                        <a:rPr lang="en-US" sz="1200" b="1" kern="1200" baseline="0" dirty="0" smtClean="0">
                          <a:solidFill>
                            <a:srgbClr val="C00000"/>
                          </a:solidFill>
                          <a:latin typeface="+mn-lt"/>
                          <a:ea typeface="+mn-ea"/>
                          <a:cs typeface="+mn-cs"/>
                        </a:rPr>
                        <a:t>/</a:t>
                      </a:r>
                      <a:r>
                        <a:rPr lang="en-US" sz="1200" b="1" kern="1200" dirty="0" smtClean="0">
                          <a:solidFill>
                            <a:srgbClr val="C00000"/>
                          </a:solidFill>
                          <a:latin typeface="+mn-lt"/>
                          <a:ea typeface="+mn-ea"/>
                          <a:cs typeface="+mn-cs"/>
                        </a:rPr>
                        <a:t>K.OA.2</a:t>
                      </a:r>
                    </a:p>
                    <a:p>
                      <a:r>
                        <a:rPr lang="en-US" sz="1200" b="1" kern="1200" dirty="0" smtClean="0">
                          <a:solidFill>
                            <a:srgbClr val="C00000"/>
                          </a:solidFill>
                          <a:latin typeface="+mn-lt"/>
                          <a:ea typeface="+mn-ea"/>
                          <a:cs typeface="+mn-cs"/>
                        </a:rPr>
                        <a:t>K.OA.3/K.OA.4 </a:t>
                      </a:r>
                      <a:r>
                        <a:rPr lang="en-US" sz="1200" b="1" u="none" kern="1200" dirty="0" smtClean="0">
                          <a:solidFill>
                            <a:srgbClr val="C00000"/>
                          </a:solidFill>
                          <a:latin typeface="+mn-lt"/>
                          <a:ea typeface="+mn-ea"/>
                          <a:cs typeface="+mn-cs"/>
                        </a:rPr>
                        <a:t>K.OA.5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rgbClr val="0070C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0070C0"/>
                          </a:solidFill>
                          <a:latin typeface="+mn-lt"/>
                          <a:ea typeface="+mn-ea"/>
                          <a:cs typeface="+mn-cs"/>
                        </a:rPr>
                        <a:t>K.CC.5</a:t>
                      </a:r>
                      <a:endParaRPr lang="en-US" sz="1200" b="1" kern="1200" dirty="0" smtClean="0">
                        <a:solidFill>
                          <a:srgbClr val="00206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002060"/>
                          </a:solidFill>
                          <a:latin typeface="+mn-lt"/>
                          <a:ea typeface="+mn-ea"/>
                          <a:cs typeface="+mn-cs"/>
                        </a:rPr>
                        <a:t>K.CC.6</a:t>
                      </a:r>
                      <a:r>
                        <a:rPr lang="en-US" sz="1200" b="1" kern="1200" baseline="0" dirty="0" smtClean="0">
                          <a:solidFill>
                            <a:srgbClr val="002060"/>
                          </a:solidFill>
                          <a:latin typeface="+mn-lt"/>
                          <a:ea typeface="+mn-ea"/>
                          <a:cs typeface="+mn-cs"/>
                        </a:rPr>
                        <a:t>/K.CC.7</a:t>
                      </a:r>
                      <a:endParaRPr lang="en-US" sz="1200" b="1" kern="1200" dirty="0" smtClean="0">
                        <a:solidFill>
                          <a:srgbClr val="00206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rgbClr val="7030A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smtClean="0">
                          <a:solidFill>
                            <a:srgbClr val="7030A0"/>
                          </a:solidFill>
                          <a:latin typeface="+mn-lt"/>
                          <a:ea typeface="+mn-ea"/>
                          <a:cs typeface="+mn-cs"/>
                        </a:rPr>
                        <a:t>K.NBT.1</a:t>
                      </a:r>
                      <a:endParaRPr lang="en-US" sz="1200" b="1" baseline="0" dirty="0" smtClean="0">
                        <a:solidFill>
                          <a:srgbClr val="7030A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chemeClr val="tx1"/>
                          </a:solidFill>
                        </a:rPr>
                        <a:t>Counting Collections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chemeClr val="accent3">
                              <a:lumMod val="75000"/>
                            </a:schemeClr>
                          </a:solidFill>
                        </a:rPr>
                        <a:t>Games for early number sense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C00000"/>
                          </a:solidFill>
                        </a:rPr>
                        <a:t>Ten frames-It Makes Sense!</a:t>
                      </a:r>
                      <a:endParaRPr lang="en-US" sz="1200" b="0" baseline="0" dirty="0" smtClean="0">
                        <a:solidFill>
                          <a:schemeClr val="accent3">
                            <a:lumMod val="75000"/>
                          </a:schemeClr>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C00000"/>
                          </a:solidFill>
                        </a:rPr>
                        <a:t>CGI – JCU, SRU, PPW-WU, PPW-Both Parts unknown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0070C0"/>
                          </a:solidFill>
                        </a:rPr>
                        <a:t>Dot images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002060"/>
                          </a:solidFill>
                        </a:rPr>
                        <a:t>Comparing sets of objects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002060"/>
                          </a:solidFill>
                        </a:rPr>
                        <a:t>CGI-Compare problem types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7030A0"/>
                          </a:solidFill>
                        </a:rPr>
                        <a:t>It Makes Sense!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7030A0"/>
                          </a:solidFill>
                        </a:rPr>
                        <a:t>CGI-Multiplication and measurement division</a:t>
                      </a:r>
                      <a:endParaRPr lang="en-US" sz="1200" b="0" baseline="0" dirty="0" smtClean="0">
                        <a:solidFill>
                          <a:srgbClr val="C00000"/>
                        </a:solidFill>
                      </a:endParaRPr>
                    </a:p>
                  </a:txBody>
                  <a:tcPr/>
                </a:tc>
              </a:tr>
              <a:tr h="1631094">
                <a:tc>
                  <a:txBody>
                    <a:bodyPr/>
                    <a:lstStyle/>
                    <a:p>
                      <a:pPr algn="ctr"/>
                      <a:endParaRPr lang="en-US" sz="2400" b="1" dirty="0" smtClean="0"/>
                    </a:p>
                    <a:p>
                      <a:pPr algn="ctr"/>
                      <a:r>
                        <a:rPr lang="en-US" sz="2400" b="1" dirty="0" smtClean="0"/>
                        <a:t>2</a:t>
                      </a:r>
                      <a:endParaRPr lang="en-US" sz="2400" b="1" dirty="0"/>
                    </a:p>
                  </a:txBody>
                  <a:tcPr/>
                </a:tc>
                <a:tc>
                  <a:txBody>
                    <a:bodyPr/>
                    <a:lstStyle/>
                    <a:p>
                      <a:pPr>
                        <a:buFont typeface="Arial" pitchFamily="34" charset="0"/>
                        <a:buNone/>
                      </a:pPr>
                      <a:r>
                        <a:rPr lang="en-US" sz="1200" b="1" baseline="0" dirty="0" smtClean="0"/>
                        <a:t>K.CC.1, K.CC.3, K.CC.4</a:t>
                      </a:r>
                    </a:p>
                    <a:p>
                      <a:r>
                        <a:rPr lang="en-US" sz="1200" b="1" kern="1200" dirty="0" smtClean="0">
                          <a:solidFill>
                            <a:schemeClr val="accent3">
                              <a:lumMod val="75000"/>
                            </a:schemeClr>
                          </a:solidFill>
                          <a:latin typeface="+mn-lt"/>
                          <a:ea typeface="+mn-ea"/>
                          <a:cs typeface="+mn-cs"/>
                        </a:rPr>
                        <a:t>K.CC.2</a:t>
                      </a:r>
                    </a:p>
                    <a:p>
                      <a:r>
                        <a:rPr lang="en-US" sz="1200" b="1" kern="1200" dirty="0" smtClean="0">
                          <a:solidFill>
                            <a:srgbClr val="C00000"/>
                          </a:solidFill>
                          <a:latin typeface="+mn-lt"/>
                          <a:ea typeface="+mn-ea"/>
                          <a:cs typeface="+mn-cs"/>
                        </a:rPr>
                        <a:t>K.OA.1</a:t>
                      </a:r>
                      <a:r>
                        <a:rPr lang="en-US" sz="1200" b="1" kern="1200" baseline="0" dirty="0" smtClean="0">
                          <a:solidFill>
                            <a:srgbClr val="C00000"/>
                          </a:solidFill>
                          <a:latin typeface="+mn-lt"/>
                          <a:ea typeface="+mn-ea"/>
                          <a:cs typeface="+mn-cs"/>
                        </a:rPr>
                        <a:t>/</a:t>
                      </a:r>
                      <a:r>
                        <a:rPr lang="en-US" sz="1200" b="1" kern="1200" dirty="0" smtClean="0">
                          <a:solidFill>
                            <a:srgbClr val="C00000"/>
                          </a:solidFill>
                          <a:latin typeface="+mn-lt"/>
                          <a:ea typeface="+mn-ea"/>
                          <a:cs typeface="+mn-cs"/>
                        </a:rPr>
                        <a:t>K.OA.2</a:t>
                      </a:r>
                    </a:p>
                    <a:p>
                      <a:r>
                        <a:rPr lang="en-US" sz="1200" b="1" kern="1200" dirty="0" smtClean="0">
                          <a:solidFill>
                            <a:srgbClr val="C00000"/>
                          </a:solidFill>
                          <a:latin typeface="+mn-lt"/>
                          <a:ea typeface="+mn-ea"/>
                          <a:cs typeface="+mn-cs"/>
                        </a:rPr>
                        <a:t>K.OA.3/K.OA.4 </a:t>
                      </a:r>
                      <a:r>
                        <a:rPr lang="en-US" sz="1200" b="1" u="none" kern="1200" dirty="0" smtClean="0">
                          <a:solidFill>
                            <a:srgbClr val="C00000"/>
                          </a:solidFill>
                          <a:latin typeface="+mn-lt"/>
                          <a:ea typeface="+mn-ea"/>
                          <a:cs typeface="+mn-cs"/>
                        </a:rPr>
                        <a:t>K.OA.5</a:t>
                      </a:r>
                    </a:p>
                    <a:p>
                      <a:endParaRPr lang="en-US" sz="1200" b="1" kern="1200" dirty="0" smtClean="0">
                        <a:solidFill>
                          <a:srgbClr val="0070C0"/>
                        </a:solidFill>
                        <a:latin typeface="+mn-lt"/>
                        <a:ea typeface="+mn-ea"/>
                        <a:cs typeface="+mn-cs"/>
                      </a:endParaRPr>
                    </a:p>
                    <a:p>
                      <a:endParaRPr lang="en-US" sz="1200" b="1" kern="1200" dirty="0" smtClean="0">
                        <a:solidFill>
                          <a:srgbClr val="0070C0"/>
                        </a:solidFill>
                        <a:latin typeface="+mn-lt"/>
                        <a:ea typeface="+mn-ea"/>
                        <a:cs typeface="+mn-cs"/>
                      </a:endParaRPr>
                    </a:p>
                    <a:p>
                      <a:r>
                        <a:rPr lang="en-US" sz="1200" b="1" kern="1200" dirty="0" smtClean="0">
                          <a:solidFill>
                            <a:srgbClr val="0070C0"/>
                          </a:solidFill>
                          <a:latin typeface="+mn-lt"/>
                          <a:ea typeface="+mn-ea"/>
                          <a:cs typeface="+mn-cs"/>
                        </a:rPr>
                        <a:t>K.CC.5</a:t>
                      </a:r>
                      <a:endParaRPr lang="en-US" sz="1200" b="1" baseline="0" dirty="0" smtClean="0">
                        <a:solidFill>
                          <a:srgbClr val="0070C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7030A0"/>
                          </a:solidFill>
                          <a:latin typeface="+mn-lt"/>
                          <a:ea typeface="+mn-ea"/>
                          <a:cs typeface="+mn-cs"/>
                        </a:rPr>
                        <a:t>K.NBT.1</a:t>
                      </a:r>
                    </a:p>
                    <a:p>
                      <a:pPr>
                        <a:buFont typeface="Arial" pitchFamily="34" charset="0"/>
                        <a:buNone/>
                      </a:pPr>
                      <a:endParaRPr lang="en-US" sz="1200" b="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chemeClr val="tx1"/>
                          </a:solidFill>
                        </a:rPr>
                        <a:t>Counting Collections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chemeClr val="accent3">
                              <a:lumMod val="75000"/>
                            </a:schemeClr>
                          </a:solidFill>
                        </a:rPr>
                        <a:t>Games for early number sense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C00000"/>
                          </a:solidFill>
                        </a:rPr>
                        <a:t>Ten frames-It Makes Sense!-Games using Ten Frames</a:t>
                      </a:r>
                      <a:endParaRPr lang="en-US" sz="1200" b="0" baseline="0" dirty="0" smtClean="0">
                        <a:solidFill>
                          <a:schemeClr val="accent3">
                            <a:lumMod val="75000"/>
                          </a:schemeClr>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C00000"/>
                          </a:solidFill>
                        </a:rPr>
                        <a:t>CGI – JCU, SRU, PPW-WU, PPW-Both Parts unknown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0070C0"/>
                          </a:solidFill>
                        </a:rPr>
                        <a:t>Dot images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7030A0"/>
                          </a:solidFill>
                        </a:rPr>
                        <a:t>It Makes Sense!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7030A0"/>
                          </a:solidFill>
                        </a:rPr>
                        <a:t>CGI-Multiplication and measurement division</a:t>
                      </a:r>
                      <a:endParaRPr lang="en-US" sz="1200" b="0" baseline="0" dirty="0" smtClean="0">
                        <a:solidFill>
                          <a:srgbClr val="C00000"/>
                        </a:solidFill>
                      </a:endParaRPr>
                    </a:p>
                  </a:txBody>
                  <a:tcPr/>
                </a:tc>
              </a:tr>
              <a:tr h="1908806">
                <a:tc>
                  <a:txBody>
                    <a:bodyPr/>
                    <a:lstStyle/>
                    <a:p>
                      <a:pPr algn="ctr"/>
                      <a:endParaRPr lang="en-US" sz="2400" b="1" dirty="0" smtClean="0"/>
                    </a:p>
                    <a:p>
                      <a:pPr algn="ctr"/>
                      <a:r>
                        <a:rPr lang="en-US" sz="2400" b="1" dirty="0" smtClean="0"/>
                        <a:t>3</a:t>
                      </a:r>
                      <a:endParaRPr lang="en-US" sz="2400" b="1" dirty="0"/>
                    </a:p>
                  </a:txBody>
                  <a:tcPr/>
                </a:tc>
                <a:tc>
                  <a:txBody>
                    <a:bodyPr/>
                    <a:lstStyle/>
                    <a:p>
                      <a:pPr>
                        <a:buFont typeface="Arial" pitchFamily="34" charset="0"/>
                        <a:buNone/>
                      </a:pPr>
                      <a:r>
                        <a:rPr lang="en-US" sz="1200" b="1" baseline="0" dirty="0" smtClean="0"/>
                        <a:t>K.CC.1, K.CC.3, K.CC.4</a:t>
                      </a:r>
                    </a:p>
                    <a:p>
                      <a:r>
                        <a:rPr lang="en-US" sz="1200" b="1" kern="1200" dirty="0" smtClean="0">
                          <a:solidFill>
                            <a:schemeClr val="accent3">
                              <a:lumMod val="75000"/>
                            </a:schemeClr>
                          </a:solidFill>
                          <a:latin typeface="+mn-lt"/>
                          <a:ea typeface="+mn-ea"/>
                          <a:cs typeface="+mn-cs"/>
                        </a:rPr>
                        <a:t>K.CC.2</a:t>
                      </a:r>
                    </a:p>
                    <a:p>
                      <a:r>
                        <a:rPr lang="en-US" sz="1200" b="1" kern="1200" dirty="0" smtClean="0">
                          <a:solidFill>
                            <a:srgbClr val="C00000"/>
                          </a:solidFill>
                          <a:latin typeface="+mn-lt"/>
                          <a:ea typeface="+mn-ea"/>
                          <a:cs typeface="+mn-cs"/>
                        </a:rPr>
                        <a:t>K.OA.1</a:t>
                      </a:r>
                      <a:r>
                        <a:rPr lang="en-US" sz="1200" b="1" kern="1200" baseline="0" dirty="0" smtClean="0">
                          <a:solidFill>
                            <a:srgbClr val="C00000"/>
                          </a:solidFill>
                          <a:latin typeface="+mn-lt"/>
                          <a:ea typeface="+mn-ea"/>
                          <a:cs typeface="+mn-cs"/>
                        </a:rPr>
                        <a:t>/</a:t>
                      </a:r>
                      <a:r>
                        <a:rPr lang="en-US" sz="1200" b="1" kern="1200" dirty="0" smtClean="0">
                          <a:solidFill>
                            <a:srgbClr val="C00000"/>
                          </a:solidFill>
                          <a:latin typeface="+mn-lt"/>
                          <a:ea typeface="+mn-ea"/>
                          <a:cs typeface="+mn-cs"/>
                        </a:rPr>
                        <a:t>K.OA.2</a:t>
                      </a:r>
                    </a:p>
                    <a:p>
                      <a:r>
                        <a:rPr lang="en-US" sz="1200" b="1" kern="1200" dirty="0" smtClean="0">
                          <a:solidFill>
                            <a:srgbClr val="C00000"/>
                          </a:solidFill>
                          <a:latin typeface="+mn-lt"/>
                          <a:ea typeface="+mn-ea"/>
                          <a:cs typeface="+mn-cs"/>
                        </a:rPr>
                        <a:t>K.OA.3/K.OA.4 </a:t>
                      </a:r>
                      <a:r>
                        <a:rPr lang="en-US" sz="1200" b="1" u="none" kern="1200" dirty="0" smtClean="0">
                          <a:solidFill>
                            <a:srgbClr val="C00000"/>
                          </a:solidFill>
                          <a:latin typeface="+mn-lt"/>
                          <a:ea typeface="+mn-ea"/>
                          <a:cs typeface="+mn-cs"/>
                        </a:rPr>
                        <a:t>K.OA.5</a:t>
                      </a:r>
                    </a:p>
                    <a:p>
                      <a:endParaRPr lang="en-US" sz="1200" b="1" kern="1200" dirty="0" smtClean="0">
                        <a:solidFill>
                          <a:srgbClr val="0070C0"/>
                        </a:solidFill>
                        <a:latin typeface="+mn-lt"/>
                        <a:ea typeface="+mn-ea"/>
                        <a:cs typeface="+mn-cs"/>
                      </a:endParaRPr>
                    </a:p>
                    <a:p>
                      <a:endParaRPr lang="en-US" sz="1200" b="1" kern="1200" dirty="0" smtClean="0">
                        <a:solidFill>
                          <a:srgbClr val="0070C0"/>
                        </a:solidFill>
                        <a:latin typeface="+mn-lt"/>
                        <a:ea typeface="+mn-ea"/>
                        <a:cs typeface="+mn-cs"/>
                      </a:endParaRPr>
                    </a:p>
                    <a:p>
                      <a:r>
                        <a:rPr lang="en-US" sz="1200" b="1" kern="1200" dirty="0" smtClean="0">
                          <a:solidFill>
                            <a:srgbClr val="0070C0"/>
                          </a:solidFill>
                          <a:latin typeface="+mn-lt"/>
                          <a:ea typeface="+mn-ea"/>
                          <a:cs typeface="+mn-cs"/>
                        </a:rPr>
                        <a:t>K.CC.5</a:t>
                      </a:r>
                      <a:endParaRPr lang="en-US" sz="1200" b="1" kern="1200" dirty="0" smtClean="0">
                        <a:solidFill>
                          <a:srgbClr val="7030A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002060"/>
                          </a:solidFill>
                          <a:latin typeface="+mn-lt"/>
                          <a:ea typeface="+mn-ea"/>
                          <a:cs typeface="+mn-cs"/>
                        </a:rPr>
                        <a:t>K.CC.6/K.CC.7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2"/>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accent4"/>
                          </a:solidFill>
                          <a:latin typeface="+mn-lt"/>
                          <a:ea typeface="+mn-ea"/>
                          <a:cs typeface="+mn-cs"/>
                        </a:rPr>
                        <a:t>K.NBT.1</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chemeClr val="tx1"/>
                          </a:solidFill>
                        </a:rPr>
                        <a:t>Counting Collections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chemeClr val="accent3">
                              <a:lumMod val="75000"/>
                            </a:schemeClr>
                          </a:solidFill>
                        </a:rPr>
                        <a:t>Games for early number sense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C00000"/>
                          </a:solidFill>
                        </a:rPr>
                        <a:t>Ten frames-It Makes Sense!-Games using Ten Frames</a:t>
                      </a:r>
                      <a:endParaRPr lang="en-US" sz="1200" b="0" baseline="0" dirty="0" smtClean="0">
                        <a:solidFill>
                          <a:schemeClr val="accent3">
                            <a:lumMod val="75000"/>
                          </a:schemeClr>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C00000"/>
                          </a:solidFill>
                        </a:rPr>
                        <a:t>CGI – JCU, SRU, PPW-WU, PPW-Both Parts unknown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0070C0"/>
                          </a:solidFill>
                        </a:rPr>
                        <a:t>Dot images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002060"/>
                          </a:solidFill>
                        </a:rPr>
                        <a:t>Comparing sets of objects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002060"/>
                          </a:solidFill>
                        </a:rPr>
                        <a:t>CGI-Compare problem types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7030A0"/>
                          </a:solidFill>
                        </a:rPr>
                        <a:t>It Makes Sense!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7030A0"/>
                          </a:solidFill>
                        </a:rPr>
                        <a:t>CGI-Multiplication and measurement division</a:t>
                      </a:r>
                      <a:endParaRPr lang="en-US" sz="1200" b="0" baseline="0" dirty="0" smtClean="0">
                        <a:solidFill>
                          <a:srgbClr val="C00000"/>
                        </a:solidFill>
                      </a:endParaRPr>
                    </a:p>
                  </a:txBody>
                  <a:tcPr/>
                </a:tc>
              </a:tr>
            </a:tbl>
          </a:graphicData>
        </a:graphic>
      </p:graphicFrame>
      <p:pic>
        <p:nvPicPr>
          <p:cNvPr id="8" name="Picture 7"/>
          <p:cNvPicPr>
            <a:picLocks noChangeAspect="1" noChangeArrowheads="1"/>
          </p:cNvPicPr>
          <p:nvPr/>
        </p:nvPicPr>
        <p:blipFill>
          <a:blip r:embed="rId4" cstate="print"/>
          <a:srcRect/>
          <a:stretch>
            <a:fillRect/>
          </a:stretch>
        </p:blipFill>
        <p:spPr bwMode="auto">
          <a:xfrm>
            <a:off x="7162800" y="0"/>
            <a:ext cx="1747746" cy="1295400"/>
          </a:xfrm>
          <a:prstGeom prst="rect">
            <a:avLst/>
          </a:prstGeom>
          <a:noFill/>
          <a:ln w="9525">
            <a:noFill/>
            <a:miter lim="800000"/>
            <a:headEnd/>
            <a:tailEnd/>
          </a:ln>
        </p:spPr>
      </p:pic>
      <p:sp>
        <p:nvSpPr>
          <p:cNvPr id="9" name="Rectangle 8"/>
          <p:cNvSpPr/>
          <p:nvPr/>
        </p:nvSpPr>
        <p:spPr>
          <a:xfrm>
            <a:off x="7162800" y="2971800"/>
            <a:ext cx="18288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Assessed for first time during </a:t>
            </a:r>
          </a:p>
          <a:p>
            <a:pPr algn="ctr"/>
            <a:r>
              <a:rPr lang="en-US" sz="2000" b="1" dirty="0" smtClean="0">
                <a:solidFill>
                  <a:srgbClr val="FFFF00"/>
                </a:solidFill>
              </a:rPr>
              <a:t>3</a:t>
            </a:r>
            <a:r>
              <a:rPr lang="en-US" sz="2000" b="1" baseline="30000" dirty="0" smtClean="0">
                <a:solidFill>
                  <a:srgbClr val="FFFF00"/>
                </a:solidFill>
              </a:rPr>
              <a:t>rd</a:t>
            </a:r>
            <a:r>
              <a:rPr lang="en-US" sz="2000" b="1" dirty="0" smtClean="0">
                <a:solidFill>
                  <a:srgbClr val="FFFF00"/>
                </a:solidFill>
              </a:rPr>
              <a:t> Quarter</a:t>
            </a:r>
          </a:p>
          <a:p>
            <a:pPr algn="ctr"/>
            <a:r>
              <a:rPr lang="en-US" sz="2000" b="1" dirty="0" smtClean="0">
                <a:solidFill>
                  <a:srgbClr val="FFFF00"/>
                </a:solidFill>
              </a:rPr>
              <a:t>K.OA.5-</a:t>
            </a:r>
          </a:p>
          <a:p>
            <a:pPr algn="ctr"/>
            <a:r>
              <a:rPr lang="en-US" sz="2000" dirty="0" smtClean="0"/>
              <a:t>Fluently add and subtract within 5</a:t>
            </a:r>
          </a:p>
        </p:txBody>
      </p:sp>
      <p:pic>
        <p:nvPicPr>
          <p:cNvPr id="10" name="Recorded Sound">
            <a:hlinkClick r:id="" action="ppaction://media"/>
          </p:cNvPr>
          <p:cNvPicPr>
            <a:picLocks noRot="1" noChangeAspect="1"/>
          </p:cNvPicPr>
          <p:nvPr>
            <a:wavAudioFile r:embed="rId1" name="Recorded Sound"/>
          </p:nvPr>
        </p:nvPicPr>
        <p:blipFill>
          <a:blip r:embed="rId5" cstate="print"/>
          <a:stretch>
            <a:fillRect/>
          </a:stretch>
        </p:blipFill>
        <p:spPr>
          <a:xfrm>
            <a:off x="8305800" y="6096000"/>
            <a:ext cx="533400" cy="533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654"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315200" y="1066800"/>
            <a:ext cx="1577975" cy="1606550"/>
            <a:chOff x="4733" y="9880"/>
            <a:chExt cx="2486" cy="2531"/>
          </a:xfrm>
        </p:grpSpPr>
        <p:sp>
          <p:nvSpPr>
            <p:cNvPr id="23555" name="Oval 3"/>
            <p:cNvSpPr>
              <a:spLocks noChangeArrowheads="1"/>
            </p:cNvSpPr>
            <p:nvPr/>
          </p:nvSpPr>
          <p:spPr bwMode="auto">
            <a:xfrm>
              <a:off x="4733" y="9880"/>
              <a:ext cx="2486" cy="2531"/>
            </a:xfrm>
            <a:prstGeom prst="ellipse">
              <a:avLst/>
            </a:prstGeom>
            <a:solidFill>
              <a:srgbClr val="F7964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56" name="Text Box 4"/>
            <p:cNvSpPr txBox="1">
              <a:spLocks noChangeArrowheads="1"/>
            </p:cNvSpPr>
            <p:nvPr/>
          </p:nvSpPr>
          <p:spPr bwMode="auto">
            <a:xfrm>
              <a:off x="4885" y="10340"/>
              <a:ext cx="2199" cy="1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DIVIDE</a:t>
              </a:r>
              <a:r>
                <a:rPr kumimoji="0" lang="en-US" sz="1200" b="1" i="0" u="none" strike="noStrike" cap="none" normalizeH="0" baseline="0" dirty="0" smtClean="0">
                  <a:ln>
                    <a:noFill/>
                  </a:ln>
                  <a:solidFill>
                    <a:schemeClr val="tx1"/>
                  </a:solidFill>
                  <a:effectLst/>
                  <a:latin typeface="Calibri" pitchFamily="34" charset="0"/>
                  <a:cs typeface="Arial" pitchFamily="34" charset="0"/>
                </a:rPr>
                <a:t> the unit into weeks and </a:t>
              </a:r>
              <a:r>
                <a:rPr kumimoji="0" lang="en-US" sz="1600" b="1" i="0" u="none" strike="noStrike" cap="none" normalizeH="0" baseline="0" dirty="0" smtClean="0">
                  <a:ln>
                    <a:noFill/>
                  </a:ln>
                  <a:solidFill>
                    <a:schemeClr val="tx1"/>
                  </a:solidFill>
                  <a:effectLst/>
                  <a:latin typeface="Calibri" pitchFamily="34" charset="0"/>
                  <a:cs typeface="Arial" pitchFamily="34" charset="0"/>
                </a:rPr>
                <a:t>DISTRIBUTE </a:t>
              </a:r>
              <a:r>
                <a:rPr kumimoji="0" lang="en-US" sz="1200" b="1" i="0" u="none" strike="noStrike" cap="none" normalizeH="0" baseline="0" dirty="0" smtClean="0">
                  <a:ln>
                    <a:noFill/>
                  </a:ln>
                  <a:solidFill>
                    <a:schemeClr val="tx1"/>
                  </a:solidFill>
                  <a:effectLst/>
                  <a:latin typeface="Calibri" pitchFamily="34" charset="0"/>
                  <a:cs typeface="Arial" pitchFamily="34" charset="0"/>
                </a:rPr>
                <a:t>the standards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aphicFrame>
        <p:nvGraphicFramePr>
          <p:cNvPr id="6" name="Table 5"/>
          <p:cNvGraphicFramePr>
            <a:graphicFrameLocks noGrp="1"/>
          </p:cNvGraphicFramePr>
          <p:nvPr/>
        </p:nvGraphicFramePr>
        <p:xfrm>
          <a:off x="0" y="0"/>
          <a:ext cx="7010399" cy="6367181"/>
        </p:xfrm>
        <a:graphic>
          <a:graphicData uri="http://schemas.openxmlformats.org/drawingml/2006/table">
            <a:tbl>
              <a:tblPr firstRow="1" bandRow="1">
                <a:tableStyleId>{5C22544A-7EE6-4342-B048-85BDC9FD1C3A}</a:tableStyleId>
              </a:tblPr>
              <a:tblGrid>
                <a:gridCol w="888641"/>
                <a:gridCol w="2665927"/>
                <a:gridCol w="3455831"/>
              </a:tblGrid>
              <a:tr h="637115">
                <a:tc>
                  <a:txBody>
                    <a:bodyPr/>
                    <a:lstStyle/>
                    <a:p>
                      <a:pPr algn="ctr"/>
                      <a:r>
                        <a:rPr lang="en-US" sz="1400" dirty="0" smtClean="0"/>
                        <a:t>Week</a:t>
                      </a:r>
                      <a:endParaRPr lang="en-US" sz="1400" dirty="0"/>
                    </a:p>
                  </a:txBody>
                  <a:tcPr anchor="ctr"/>
                </a:tc>
                <a:tc>
                  <a:txBody>
                    <a:bodyPr/>
                    <a:lstStyle/>
                    <a:p>
                      <a:pPr algn="ctr"/>
                      <a:r>
                        <a:rPr lang="en-US" dirty="0" smtClean="0"/>
                        <a:t>Standards</a:t>
                      </a:r>
                      <a:endParaRPr lang="en-US" dirty="0"/>
                    </a:p>
                  </a:txBody>
                  <a:tcPr anchor="ctr"/>
                </a:tc>
                <a:tc>
                  <a:txBody>
                    <a:bodyPr/>
                    <a:lstStyle/>
                    <a:p>
                      <a:pPr algn="ctr"/>
                      <a:r>
                        <a:rPr lang="en-US" dirty="0" smtClean="0"/>
                        <a:t>Structure/Resources</a:t>
                      </a:r>
                      <a:endParaRPr lang="en-US" dirty="0"/>
                    </a:p>
                  </a:txBody>
                  <a:tcPr anchor="ctr"/>
                </a:tc>
              </a:tr>
              <a:tr h="19688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4</a:t>
                      </a:r>
                    </a:p>
                    <a:p>
                      <a:pPr algn="ctr"/>
                      <a:endParaRPr lang="en-US" sz="14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K.CC.1, K.CC.3, K.CC.4</a:t>
                      </a:r>
                    </a:p>
                    <a:p>
                      <a:r>
                        <a:rPr lang="en-US" sz="1200" b="1" kern="1200" dirty="0" smtClean="0">
                          <a:solidFill>
                            <a:schemeClr val="accent3">
                              <a:lumMod val="75000"/>
                            </a:schemeClr>
                          </a:solidFill>
                          <a:latin typeface="+mn-lt"/>
                          <a:ea typeface="+mn-ea"/>
                          <a:cs typeface="+mn-cs"/>
                        </a:rPr>
                        <a:t>K.CC.2</a:t>
                      </a:r>
                    </a:p>
                    <a:p>
                      <a:r>
                        <a:rPr lang="en-US" sz="1200" b="1" kern="1200" dirty="0" smtClean="0">
                          <a:solidFill>
                            <a:srgbClr val="C00000"/>
                          </a:solidFill>
                          <a:latin typeface="+mn-lt"/>
                          <a:ea typeface="+mn-ea"/>
                          <a:cs typeface="+mn-cs"/>
                        </a:rPr>
                        <a:t>K.OA.1</a:t>
                      </a:r>
                      <a:r>
                        <a:rPr lang="en-US" sz="1200" b="1" kern="1200" baseline="0" dirty="0" smtClean="0">
                          <a:solidFill>
                            <a:srgbClr val="C00000"/>
                          </a:solidFill>
                          <a:latin typeface="+mn-lt"/>
                          <a:ea typeface="+mn-ea"/>
                          <a:cs typeface="+mn-cs"/>
                        </a:rPr>
                        <a:t>/</a:t>
                      </a:r>
                      <a:r>
                        <a:rPr lang="en-US" sz="1200" b="1" kern="1200" dirty="0" smtClean="0">
                          <a:solidFill>
                            <a:srgbClr val="C00000"/>
                          </a:solidFill>
                          <a:latin typeface="+mn-lt"/>
                          <a:ea typeface="+mn-ea"/>
                          <a:cs typeface="+mn-cs"/>
                        </a:rPr>
                        <a:t>K.OA.2</a:t>
                      </a:r>
                    </a:p>
                    <a:p>
                      <a:r>
                        <a:rPr lang="en-US" sz="1200" b="1" kern="1200" dirty="0" smtClean="0">
                          <a:solidFill>
                            <a:srgbClr val="C00000"/>
                          </a:solidFill>
                          <a:latin typeface="+mn-lt"/>
                          <a:ea typeface="+mn-ea"/>
                          <a:cs typeface="+mn-cs"/>
                        </a:rPr>
                        <a:t>K.OA.3/K.OA.4 </a:t>
                      </a:r>
                      <a:r>
                        <a:rPr lang="en-US" sz="1200" b="1" u="none" kern="1200" dirty="0" smtClean="0">
                          <a:solidFill>
                            <a:srgbClr val="C00000"/>
                          </a:solidFill>
                          <a:latin typeface="+mn-lt"/>
                          <a:ea typeface="+mn-ea"/>
                          <a:cs typeface="+mn-cs"/>
                        </a:rPr>
                        <a:t>K.OA.5</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0070C0"/>
                          </a:solidFill>
                          <a:latin typeface="+mn-lt"/>
                          <a:ea typeface="+mn-ea"/>
                          <a:cs typeface="+mn-cs"/>
                        </a:rPr>
                        <a:t>K.CC.5</a:t>
                      </a:r>
                      <a:endParaRPr lang="en-US" sz="1200" b="1" kern="1200" dirty="0" smtClean="0">
                        <a:solidFill>
                          <a:srgbClr val="7030A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7030A0"/>
                          </a:solidFill>
                          <a:latin typeface="+mn-lt"/>
                          <a:ea typeface="+mn-ea"/>
                          <a:cs typeface="+mn-cs"/>
                        </a:rPr>
                        <a:t>K.NBT.1</a:t>
                      </a:r>
                    </a:p>
                    <a:p>
                      <a:endParaRPr lang="en-US" sz="1200" b="0" kern="1200" dirty="0" smtClean="0">
                        <a:solidFill>
                          <a:srgbClr val="7030A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chemeClr val="tx1"/>
                          </a:solidFill>
                        </a:rPr>
                        <a:t>Counting Collections</a:t>
                      </a:r>
                      <a:endParaRPr lang="en-US" sz="1200" b="0" baseline="0" dirty="0" smtClean="0">
                        <a:solidFill>
                          <a:schemeClr val="accent3">
                            <a:lumMod val="75000"/>
                          </a:schemeClr>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chemeClr val="accent3">
                              <a:lumMod val="75000"/>
                            </a:schemeClr>
                          </a:solidFill>
                        </a:rPr>
                        <a:t>Games for early number sense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C00000"/>
                          </a:solidFill>
                        </a:rPr>
                        <a:t>Ten frames-It Makes Sense!-Games using Ten Frames</a:t>
                      </a:r>
                      <a:endParaRPr lang="en-US" sz="1200" b="0" baseline="0" dirty="0" smtClean="0">
                        <a:solidFill>
                          <a:schemeClr val="accent3">
                            <a:lumMod val="75000"/>
                          </a:schemeClr>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C00000"/>
                          </a:solidFill>
                        </a:rPr>
                        <a:t>CGI – JCU, SRU, PPW-WU, PPW-Both Parts unknown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0070C0"/>
                          </a:solidFill>
                        </a:rPr>
                        <a:t>Dot images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7030A0"/>
                          </a:solidFill>
                        </a:rPr>
                        <a:t>It Makes Sense!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7030A0"/>
                          </a:solidFill>
                        </a:rPr>
                        <a:t>CGI- </a:t>
                      </a:r>
                      <a:r>
                        <a:rPr lang="en-US" sz="1200" b="0" baseline="0" dirty="0" err="1" smtClean="0">
                          <a:solidFill>
                            <a:srgbClr val="7030A0"/>
                          </a:solidFill>
                        </a:rPr>
                        <a:t>Mutiplication</a:t>
                      </a:r>
                      <a:r>
                        <a:rPr lang="en-US" sz="1200" b="0" baseline="0" dirty="0" smtClean="0">
                          <a:solidFill>
                            <a:srgbClr val="7030A0"/>
                          </a:solidFill>
                        </a:rPr>
                        <a:t> and measurement division</a:t>
                      </a:r>
                      <a:endParaRPr lang="en-US" sz="1200" b="0" baseline="0" dirty="0" smtClean="0">
                        <a:solidFill>
                          <a:srgbClr val="C00000"/>
                        </a:solidFill>
                      </a:endParaRPr>
                    </a:p>
                  </a:txBody>
                  <a:tcPr/>
                </a:tc>
              </a:tr>
              <a:tr h="1389778">
                <a:tc>
                  <a:txBody>
                    <a:bodyPr/>
                    <a:lstStyle/>
                    <a:p>
                      <a:pPr algn="ctr"/>
                      <a:endParaRPr lang="en-US" sz="2400" b="1" dirty="0" smtClean="0"/>
                    </a:p>
                    <a:p>
                      <a:pPr algn="ctr"/>
                      <a:r>
                        <a:rPr lang="en-US" sz="2400" b="1" dirty="0" smtClean="0"/>
                        <a:t>5</a:t>
                      </a:r>
                      <a:endParaRPr lang="en-US" sz="2400" b="1" dirty="0"/>
                    </a:p>
                  </a:txBody>
                  <a:tcPr/>
                </a:tc>
                <a:tc>
                  <a:txBody>
                    <a:bodyPr/>
                    <a:lstStyle/>
                    <a:p>
                      <a:pPr>
                        <a:buFont typeface="Arial" pitchFamily="34" charset="0"/>
                        <a:buNone/>
                      </a:pPr>
                      <a:r>
                        <a:rPr lang="en-US" sz="1200" b="1" baseline="0" dirty="0" smtClean="0"/>
                        <a:t>K.CC.1, K.CC.3, K.CC.4</a:t>
                      </a:r>
                    </a:p>
                    <a:p>
                      <a:r>
                        <a:rPr lang="en-US" sz="1200" b="1" kern="1200" dirty="0" smtClean="0">
                          <a:solidFill>
                            <a:schemeClr val="accent3">
                              <a:lumMod val="75000"/>
                            </a:schemeClr>
                          </a:solidFill>
                          <a:latin typeface="+mn-lt"/>
                          <a:ea typeface="+mn-ea"/>
                          <a:cs typeface="+mn-cs"/>
                        </a:rPr>
                        <a:t>K.CC.2</a:t>
                      </a:r>
                    </a:p>
                    <a:p>
                      <a:r>
                        <a:rPr lang="en-US" sz="1200" b="1" kern="1200" dirty="0" smtClean="0">
                          <a:solidFill>
                            <a:srgbClr val="C00000"/>
                          </a:solidFill>
                          <a:latin typeface="+mn-lt"/>
                          <a:ea typeface="+mn-ea"/>
                          <a:cs typeface="+mn-cs"/>
                        </a:rPr>
                        <a:t>K.OA.1</a:t>
                      </a:r>
                      <a:r>
                        <a:rPr lang="en-US" sz="1200" b="1" kern="1200" baseline="0" dirty="0" smtClean="0">
                          <a:solidFill>
                            <a:srgbClr val="C00000"/>
                          </a:solidFill>
                          <a:latin typeface="+mn-lt"/>
                          <a:ea typeface="+mn-ea"/>
                          <a:cs typeface="+mn-cs"/>
                        </a:rPr>
                        <a:t>/</a:t>
                      </a:r>
                      <a:r>
                        <a:rPr lang="en-US" sz="1200" b="1" kern="1200" dirty="0" smtClean="0">
                          <a:solidFill>
                            <a:srgbClr val="C00000"/>
                          </a:solidFill>
                          <a:latin typeface="+mn-lt"/>
                          <a:ea typeface="+mn-ea"/>
                          <a:cs typeface="+mn-cs"/>
                        </a:rPr>
                        <a:t>K.OA.2</a:t>
                      </a:r>
                    </a:p>
                    <a:p>
                      <a:r>
                        <a:rPr lang="en-US" sz="1200" b="1" kern="1200" dirty="0" smtClean="0">
                          <a:solidFill>
                            <a:srgbClr val="C00000"/>
                          </a:solidFill>
                          <a:latin typeface="+mn-lt"/>
                          <a:ea typeface="+mn-ea"/>
                          <a:cs typeface="+mn-cs"/>
                        </a:rPr>
                        <a:t>K.OA.3/K.OA.4 </a:t>
                      </a:r>
                      <a:r>
                        <a:rPr lang="en-US" sz="1200" b="1" u="none" kern="1200" dirty="0" smtClean="0">
                          <a:solidFill>
                            <a:srgbClr val="C00000"/>
                          </a:solidFill>
                          <a:latin typeface="+mn-lt"/>
                          <a:ea typeface="+mn-ea"/>
                          <a:cs typeface="+mn-cs"/>
                        </a:rPr>
                        <a:t>K.OA.5</a:t>
                      </a:r>
                    </a:p>
                    <a:p>
                      <a:r>
                        <a:rPr lang="en-US" sz="1200" b="1" kern="1200" dirty="0" smtClean="0">
                          <a:solidFill>
                            <a:srgbClr val="0070C0"/>
                          </a:solidFill>
                          <a:latin typeface="+mn-lt"/>
                          <a:ea typeface="+mn-ea"/>
                          <a:cs typeface="+mn-cs"/>
                        </a:rPr>
                        <a:t>K.CC.5</a:t>
                      </a:r>
                      <a:endParaRPr lang="en-US" sz="1200" b="1" baseline="0" dirty="0" smtClean="0">
                        <a:solidFill>
                          <a:srgbClr val="0070C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002060"/>
                          </a:solidFill>
                          <a:latin typeface="+mn-lt"/>
                          <a:ea typeface="+mn-ea"/>
                          <a:cs typeface="+mn-cs"/>
                        </a:rPr>
                        <a:t>K.CC.6</a:t>
                      </a:r>
                      <a:r>
                        <a:rPr lang="en-US" sz="1200" b="1" kern="1200" baseline="0" dirty="0" smtClean="0">
                          <a:solidFill>
                            <a:srgbClr val="002060"/>
                          </a:solidFill>
                          <a:latin typeface="+mn-lt"/>
                          <a:ea typeface="+mn-ea"/>
                          <a:cs typeface="+mn-cs"/>
                        </a:rPr>
                        <a:t>/K.CC.7</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accent6">
                            <a:lumMod val="75000"/>
                          </a:schemeClr>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7030A0"/>
                          </a:solidFill>
                          <a:latin typeface="+mn-lt"/>
                          <a:ea typeface="+mn-ea"/>
                          <a:cs typeface="+mn-cs"/>
                        </a:rPr>
                        <a:t>K.NBT.1</a:t>
                      </a:r>
                    </a:p>
                    <a:p>
                      <a:endParaRPr lang="en-US" sz="1200" b="0" kern="1200" dirty="0" smtClean="0">
                        <a:solidFill>
                          <a:srgbClr val="7030A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chemeClr val="tx1"/>
                          </a:solidFill>
                        </a:rPr>
                        <a:t>Counting Collections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chemeClr val="accent3">
                              <a:lumMod val="75000"/>
                            </a:schemeClr>
                          </a:solidFill>
                        </a:rPr>
                        <a:t>Games for early number sense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C00000"/>
                          </a:solidFill>
                        </a:rPr>
                        <a:t>Ten frames-It Makes Sense!-Games using Ten Frames</a:t>
                      </a:r>
                      <a:endParaRPr lang="en-US" sz="1200" b="0" baseline="0" dirty="0" smtClean="0">
                        <a:solidFill>
                          <a:schemeClr val="accent3">
                            <a:lumMod val="75000"/>
                          </a:schemeClr>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C00000"/>
                          </a:solidFill>
                        </a:rPr>
                        <a:t>CGI – JCU, SRU, PPW-WU, PPW-Both Parts unknown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0070C0"/>
                          </a:solidFill>
                        </a:rPr>
                        <a:t>Dot images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002060"/>
                          </a:solidFill>
                        </a:rPr>
                        <a:t>Comparing sets of objects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002060"/>
                          </a:solidFill>
                        </a:rPr>
                        <a:t>CGI-Compare problem types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7030A0"/>
                          </a:solidFill>
                        </a:rPr>
                        <a:t>It Makes Sense!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7030A0"/>
                          </a:solidFill>
                        </a:rPr>
                        <a:t>CGI- Multiplication and measurement division</a:t>
                      </a:r>
                      <a:endParaRPr lang="en-US" sz="1200" b="0" baseline="0" dirty="0" smtClean="0">
                        <a:solidFill>
                          <a:srgbClr val="C00000"/>
                        </a:solidFill>
                      </a:endParaRPr>
                    </a:p>
                  </a:txBody>
                  <a:tcPr/>
                </a:tc>
              </a:tr>
              <a:tr h="2023808">
                <a:tc>
                  <a:txBody>
                    <a:bodyPr/>
                    <a:lstStyle/>
                    <a:p>
                      <a:pPr algn="ctr"/>
                      <a:endParaRPr lang="en-US" sz="2400" b="1" dirty="0" smtClean="0"/>
                    </a:p>
                    <a:p>
                      <a:pPr algn="ctr"/>
                      <a:r>
                        <a:rPr lang="en-US" sz="2400" b="1" dirty="0" smtClean="0"/>
                        <a:t>6</a:t>
                      </a:r>
                      <a:endParaRPr lang="en-US" sz="2400" b="1"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smtClean="0"/>
                        <a:t>K.CC.1, K.CC.3, K.CC.4</a:t>
                      </a:r>
                    </a:p>
                    <a:p>
                      <a:r>
                        <a:rPr lang="en-US" sz="1200" b="1" kern="1200" dirty="0" smtClean="0">
                          <a:solidFill>
                            <a:schemeClr val="accent3">
                              <a:lumMod val="75000"/>
                            </a:schemeClr>
                          </a:solidFill>
                          <a:latin typeface="+mn-lt"/>
                          <a:ea typeface="+mn-ea"/>
                          <a:cs typeface="+mn-cs"/>
                        </a:rPr>
                        <a:t>K.CC.2</a:t>
                      </a:r>
                    </a:p>
                    <a:p>
                      <a:r>
                        <a:rPr lang="en-US" sz="1200" b="1" kern="1200" dirty="0" smtClean="0">
                          <a:solidFill>
                            <a:srgbClr val="C00000"/>
                          </a:solidFill>
                          <a:latin typeface="+mn-lt"/>
                          <a:ea typeface="+mn-ea"/>
                          <a:cs typeface="+mn-cs"/>
                        </a:rPr>
                        <a:t>K.OA.1</a:t>
                      </a:r>
                      <a:r>
                        <a:rPr lang="en-US" sz="1200" b="1" kern="1200" baseline="0" dirty="0" smtClean="0">
                          <a:solidFill>
                            <a:srgbClr val="C00000"/>
                          </a:solidFill>
                          <a:latin typeface="+mn-lt"/>
                          <a:ea typeface="+mn-ea"/>
                          <a:cs typeface="+mn-cs"/>
                        </a:rPr>
                        <a:t>/</a:t>
                      </a:r>
                      <a:r>
                        <a:rPr lang="en-US" sz="1200" b="1" kern="1200" dirty="0" smtClean="0">
                          <a:solidFill>
                            <a:srgbClr val="C00000"/>
                          </a:solidFill>
                          <a:latin typeface="+mn-lt"/>
                          <a:ea typeface="+mn-ea"/>
                          <a:cs typeface="+mn-cs"/>
                        </a:rPr>
                        <a:t>K.OA.2</a:t>
                      </a:r>
                    </a:p>
                    <a:p>
                      <a:r>
                        <a:rPr lang="en-US" sz="1200" b="1" kern="1200" dirty="0" smtClean="0">
                          <a:solidFill>
                            <a:srgbClr val="C00000"/>
                          </a:solidFill>
                          <a:latin typeface="+mn-lt"/>
                          <a:ea typeface="+mn-ea"/>
                          <a:cs typeface="+mn-cs"/>
                        </a:rPr>
                        <a:t>K.OA.3/K.OA.4 </a:t>
                      </a:r>
                      <a:r>
                        <a:rPr lang="en-US" sz="1200" b="1" u="none" kern="1200" dirty="0" smtClean="0">
                          <a:solidFill>
                            <a:srgbClr val="C00000"/>
                          </a:solidFill>
                          <a:latin typeface="+mn-lt"/>
                          <a:ea typeface="+mn-ea"/>
                          <a:cs typeface="+mn-cs"/>
                        </a:rPr>
                        <a:t>K.OA.5</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0070C0"/>
                          </a:solidFill>
                          <a:latin typeface="+mn-lt"/>
                          <a:ea typeface="+mn-ea"/>
                          <a:cs typeface="+mn-cs"/>
                        </a:rPr>
                        <a:t>K.CC.5</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7030A0"/>
                          </a:solidFill>
                          <a:latin typeface="+mn-lt"/>
                          <a:ea typeface="+mn-ea"/>
                          <a:cs typeface="+mn-cs"/>
                        </a:rPr>
                        <a:t>K.NBT.1</a:t>
                      </a: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chemeClr val="tx1"/>
                          </a:solidFill>
                        </a:rPr>
                        <a:t>Counting Collections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chemeClr val="accent3">
                              <a:lumMod val="75000"/>
                            </a:schemeClr>
                          </a:solidFill>
                        </a:rPr>
                        <a:t>Games for early number sense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C00000"/>
                          </a:solidFill>
                        </a:rPr>
                        <a:t>Ten frames-It Makes Sense!-Games using Ten Frames</a:t>
                      </a:r>
                      <a:endParaRPr lang="en-US" sz="1200" b="0" baseline="0" dirty="0" smtClean="0">
                        <a:solidFill>
                          <a:schemeClr val="accent3">
                            <a:lumMod val="75000"/>
                          </a:schemeClr>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C00000"/>
                          </a:solidFill>
                        </a:rPr>
                        <a:t>CGI – JCU, SRU, PPW-WU, PPW-Both Parts unknown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0070C0"/>
                          </a:solidFill>
                        </a:rPr>
                        <a:t>Dot images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7030A0"/>
                          </a:solidFill>
                        </a:rPr>
                        <a:t>It Makes Sense!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0" baseline="0" dirty="0" smtClean="0">
                          <a:solidFill>
                            <a:srgbClr val="7030A0"/>
                          </a:solidFill>
                        </a:rPr>
                        <a:t>CGI- Multiplication and measurement division</a:t>
                      </a:r>
                      <a:endParaRPr lang="en-US" sz="1200" b="0" baseline="0" dirty="0" smtClean="0">
                        <a:solidFill>
                          <a:srgbClr val="C00000"/>
                        </a:solidFill>
                      </a:endParaRPr>
                    </a:p>
                    <a:p>
                      <a:pPr lvl="0"/>
                      <a:endParaRPr lang="en-US" sz="1200" b="0" kern="1200" dirty="0" smtClean="0">
                        <a:solidFill>
                          <a:srgbClr val="7030A0"/>
                        </a:solidFill>
                        <a:latin typeface="+mn-lt"/>
                        <a:ea typeface="+mn-ea"/>
                        <a:cs typeface="+mn-cs"/>
                      </a:endParaRPr>
                    </a:p>
                  </a:txBody>
                  <a:tcPr/>
                </a:tc>
              </a:tr>
            </a:tbl>
          </a:graphicData>
        </a:graphic>
      </p:graphicFrame>
      <p:pic>
        <p:nvPicPr>
          <p:cNvPr id="8" name="Picture 7"/>
          <p:cNvPicPr>
            <a:picLocks noChangeAspect="1" noChangeArrowheads="1"/>
          </p:cNvPicPr>
          <p:nvPr/>
        </p:nvPicPr>
        <p:blipFill>
          <a:blip r:embed="rId4" cstate="print"/>
          <a:srcRect/>
          <a:stretch>
            <a:fillRect/>
          </a:stretch>
        </p:blipFill>
        <p:spPr bwMode="auto">
          <a:xfrm>
            <a:off x="7387029" y="0"/>
            <a:ext cx="1452171" cy="1076325"/>
          </a:xfrm>
          <a:prstGeom prst="rect">
            <a:avLst/>
          </a:prstGeom>
          <a:noFill/>
          <a:ln w="9525">
            <a:noFill/>
            <a:miter lim="800000"/>
            <a:headEnd/>
            <a:tailEnd/>
          </a:ln>
        </p:spPr>
      </p:pic>
      <p:sp>
        <p:nvSpPr>
          <p:cNvPr id="7" name="Rectangle 6"/>
          <p:cNvSpPr/>
          <p:nvPr/>
        </p:nvSpPr>
        <p:spPr>
          <a:xfrm>
            <a:off x="7162800" y="2743200"/>
            <a:ext cx="1828800"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You will notice that most weekly plans are the same.  </a:t>
            </a:r>
          </a:p>
          <a:p>
            <a:pPr algn="ctr"/>
            <a:r>
              <a:rPr lang="en-US" sz="1600" b="1" dirty="0" smtClean="0">
                <a:solidFill>
                  <a:srgbClr val="FFFF00"/>
                </a:solidFill>
              </a:rPr>
              <a:t>Keep doing the great things you are already doing! </a:t>
            </a:r>
            <a:r>
              <a:rPr lang="en-US" sz="1600" b="1" dirty="0" smtClean="0">
                <a:solidFill>
                  <a:srgbClr val="FFFF00"/>
                </a:solidFill>
                <a:sym typeface="Wingdings" pitchFamily="2" charset="2"/>
              </a:rPr>
              <a:t> </a:t>
            </a:r>
            <a:r>
              <a:rPr lang="en-US" sz="1600" dirty="0" smtClean="0"/>
              <a:t>The main difference is that we think focusing on comparing numbers every other week is sufficient.</a:t>
            </a:r>
            <a:endParaRPr lang="en-US" sz="1600" dirty="0"/>
          </a:p>
        </p:txBody>
      </p:sp>
      <p:pic>
        <p:nvPicPr>
          <p:cNvPr id="9" name="Recorded Sound">
            <a:hlinkClick r:id="" action="ppaction://media"/>
          </p:cNvPr>
          <p:cNvPicPr>
            <a:picLocks noRot="1" noChangeAspect="1"/>
          </p:cNvPicPr>
          <p:nvPr>
            <a:wavAudioFile r:embed="rId1" name="Recorded Sound"/>
          </p:nvPr>
        </p:nvPicPr>
        <p:blipFill>
          <a:blip r:embed="rId5" cstate="print"/>
          <a:stretch>
            <a:fillRect/>
          </a:stretch>
        </p:blipFill>
        <p:spPr>
          <a:xfrm>
            <a:off x="8305800" y="6096000"/>
            <a:ext cx="533400" cy="533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913"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0" y="0"/>
          <a:ext cx="7010399" cy="6353946"/>
        </p:xfrm>
        <a:graphic>
          <a:graphicData uri="http://schemas.openxmlformats.org/drawingml/2006/table">
            <a:tbl>
              <a:tblPr firstRow="1" bandRow="1">
                <a:tableStyleId>{5C22544A-7EE6-4342-B048-85BDC9FD1C3A}</a:tableStyleId>
              </a:tblPr>
              <a:tblGrid>
                <a:gridCol w="888641"/>
                <a:gridCol w="2665927"/>
                <a:gridCol w="3455831"/>
              </a:tblGrid>
              <a:tr h="588271">
                <a:tc>
                  <a:txBody>
                    <a:bodyPr/>
                    <a:lstStyle/>
                    <a:p>
                      <a:pPr algn="ctr"/>
                      <a:r>
                        <a:rPr lang="en-US" sz="1400" dirty="0" smtClean="0"/>
                        <a:t>Week</a:t>
                      </a:r>
                      <a:endParaRPr lang="en-US" sz="1400" dirty="0"/>
                    </a:p>
                  </a:txBody>
                  <a:tcPr anchor="ctr"/>
                </a:tc>
                <a:tc>
                  <a:txBody>
                    <a:bodyPr/>
                    <a:lstStyle/>
                    <a:p>
                      <a:pPr algn="ctr"/>
                      <a:r>
                        <a:rPr lang="en-US" dirty="0" smtClean="0"/>
                        <a:t>Standards</a:t>
                      </a:r>
                      <a:endParaRPr lang="en-US" dirty="0"/>
                    </a:p>
                  </a:txBody>
                  <a:tcPr anchor="ctr"/>
                </a:tc>
                <a:tc>
                  <a:txBody>
                    <a:bodyPr/>
                    <a:lstStyle/>
                    <a:p>
                      <a:pPr algn="ctr"/>
                      <a:r>
                        <a:rPr lang="en-US" dirty="0" smtClean="0"/>
                        <a:t>Structure/Resources</a:t>
                      </a:r>
                      <a:endParaRPr lang="en-US" dirty="0"/>
                    </a:p>
                  </a:txBody>
                  <a:tcPr anchor="ctr"/>
                </a:tc>
              </a:tr>
              <a:tr h="1891040">
                <a:tc>
                  <a:txBody>
                    <a:bodyPr/>
                    <a:lstStyle/>
                    <a:p>
                      <a:pPr algn="ctr"/>
                      <a:endParaRPr lang="en-US" sz="2400" b="1" dirty="0" smtClean="0"/>
                    </a:p>
                    <a:p>
                      <a:pPr algn="ctr"/>
                      <a:r>
                        <a:rPr lang="en-US" sz="2400" b="1" dirty="0" smtClean="0"/>
                        <a:t>7</a:t>
                      </a:r>
                      <a:endParaRPr lang="en-US" sz="2400" b="1" dirty="0"/>
                    </a:p>
                  </a:txBody>
                  <a:tcPr/>
                </a:tc>
                <a:tc>
                  <a:txBody>
                    <a:bodyPr/>
                    <a:lstStyle/>
                    <a:p>
                      <a:pPr>
                        <a:buFont typeface="Arial" pitchFamily="34" charset="0"/>
                        <a:buNone/>
                      </a:pPr>
                      <a:r>
                        <a:rPr lang="en-US" sz="1200" b="1" baseline="0" dirty="0" smtClean="0"/>
                        <a:t>K.CC.1, K.CC.3, K.CC.4</a:t>
                      </a:r>
                    </a:p>
                    <a:p>
                      <a:r>
                        <a:rPr lang="en-US" sz="1200" b="1" kern="1200" dirty="0" smtClean="0">
                          <a:solidFill>
                            <a:schemeClr val="accent3">
                              <a:lumMod val="75000"/>
                            </a:schemeClr>
                          </a:solidFill>
                          <a:latin typeface="+mn-lt"/>
                          <a:ea typeface="+mn-ea"/>
                          <a:cs typeface="+mn-cs"/>
                        </a:rPr>
                        <a:t>K.CC.2</a:t>
                      </a:r>
                    </a:p>
                    <a:p>
                      <a:r>
                        <a:rPr lang="en-US" sz="1200" b="1" kern="1200" dirty="0" smtClean="0">
                          <a:solidFill>
                            <a:srgbClr val="C00000"/>
                          </a:solidFill>
                          <a:latin typeface="+mn-lt"/>
                          <a:ea typeface="+mn-ea"/>
                          <a:cs typeface="+mn-cs"/>
                        </a:rPr>
                        <a:t>K.OA.1</a:t>
                      </a:r>
                      <a:r>
                        <a:rPr lang="en-US" sz="1200" b="1" kern="1200" baseline="0" dirty="0" smtClean="0">
                          <a:solidFill>
                            <a:srgbClr val="C00000"/>
                          </a:solidFill>
                          <a:latin typeface="+mn-lt"/>
                          <a:ea typeface="+mn-ea"/>
                          <a:cs typeface="+mn-cs"/>
                        </a:rPr>
                        <a:t>/</a:t>
                      </a:r>
                      <a:r>
                        <a:rPr lang="en-US" sz="1200" b="1" kern="1200" dirty="0" smtClean="0">
                          <a:solidFill>
                            <a:srgbClr val="C00000"/>
                          </a:solidFill>
                          <a:latin typeface="+mn-lt"/>
                          <a:ea typeface="+mn-ea"/>
                          <a:cs typeface="+mn-cs"/>
                        </a:rPr>
                        <a:t>K.OA.2</a:t>
                      </a:r>
                    </a:p>
                    <a:p>
                      <a:r>
                        <a:rPr lang="en-US" sz="1200" b="1" kern="1200" dirty="0" smtClean="0">
                          <a:solidFill>
                            <a:srgbClr val="C00000"/>
                          </a:solidFill>
                          <a:latin typeface="+mn-lt"/>
                          <a:ea typeface="+mn-ea"/>
                          <a:cs typeface="+mn-cs"/>
                        </a:rPr>
                        <a:t>K.OA.3/K.OA.4 K.OA.5</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002060"/>
                          </a:solidFill>
                          <a:latin typeface="+mn-lt"/>
                          <a:ea typeface="+mn-ea"/>
                          <a:cs typeface="+mn-cs"/>
                        </a:rPr>
                        <a:t>K.CC.6</a:t>
                      </a:r>
                      <a:r>
                        <a:rPr lang="en-US" sz="1200" b="1" kern="1200" baseline="0" dirty="0" smtClean="0">
                          <a:solidFill>
                            <a:srgbClr val="002060"/>
                          </a:solidFill>
                          <a:latin typeface="+mn-lt"/>
                          <a:ea typeface="+mn-ea"/>
                          <a:cs typeface="+mn-cs"/>
                        </a:rPr>
                        <a:t>/K.CC.7</a:t>
                      </a:r>
                      <a:endParaRPr lang="en-US" sz="1200" b="1" kern="1200" dirty="0" smtClean="0">
                        <a:solidFill>
                          <a:schemeClr val="accent6">
                            <a:lumMod val="75000"/>
                          </a:schemeClr>
                        </a:solidFill>
                        <a:latin typeface="+mn-lt"/>
                        <a:ea typeface="+mn-ea"/>
                        <a:cs typeface="+mn-cs"/>
                      </a:endParaRPr>
                    </a:p>
                    <a:p>
                      <a:endParaRPr lang="en-US" sz="1200" b="1" kern="1200" dirty="0" smtClean="0">
                        <a:solidFill>
                          <a:srgbClr val="0070C0"/>
                        </a:solidFill>
                        <a:latin typeface="+mn-lt"/>
                        <a:ea typeface="+mn-ea"/>
                        <a:cs typeface="+mn-cs"/>
                      </a:endParaRPr>
                    </a:p>
                    <a:p>
                      <a:r>
                        <a:rPr lang="en-US" sz="1200" b="1" kern="1200" dirty="0" smtClean="0">
                          <a:solidFill>
                            <a:srgbClr val="0070C0"/>
                          </a:solidFill>
                          <a:latin typeface="+mn-lt"/>
                          <a:ea typeface="+mn-ea"/>
                          <a:cs typeface="+mn-cs"/>
                        </a:rPr>
                        <a:t>K.CC.5</a:t>
                      </a:r>
                      <a:endParaRPr lang="en-US" sz="1200" b="1" baseline="0" dirty="0" smtClean="0">
                        <a:solidFill>
                          <a:srgbClr val="0070C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7030A0"/>
                          </a:solidFill>
                          <a:latin typeface="+mn-lt"/>
                          <a:ea typeface="+mn-ea"/>
                          <a:cs typeface="+mn-cs"/>
                        </a:rPr>
                        <a:t>K.NBT.1</a:t>
                      </a:r>
                    </a:p>
                    <a:p>
                      <a:endParaRPr lang="en-US" sz="1200" b="0" kern="1200" dirty="0" smtClean="0">
                        <a:solidFill>
                          <a:srgbClr val="7030A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chemeClr val="tx1"/>
                          </a:solidFill>
                        </a:rPr>
                        <a:t>Counting Collections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chemeClr val="accent3">
                              <a:lumMod val="75000"/>
                            </a:schemeClr>
                          </a:solidFill>
                        </a:rPr>
                        <a:t>Games for early number sense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rgbClr val="C00000"/>
                          </a:solidFill>
                        </a:rPr>
                        <a:t>Ten frames-It Makes Sense!-Games using Ten Frames</a:t>
                      </a:r>
                      <a:endParaRPr lang="en-US" sz="1200" baseline="0" dirty="0" smtClean="0">
                        <a:solidFill>
                          <a:schemeClr val="accent3">
                            <a:lumMod val="75000"/>
                          </a:schemeClr>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rgbClr val="C00000"/>
                          </a:solidFill>
                        </a:rPr>
                        <a:t>CGI – JCU, SRU, PPW-WU, PPW-Both Parts unknown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rgbClr val="002060"/>
                          </a:solidFill>
                        </a:rPr>
                        <a:t>Comparing sets of objects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rgbClr val="002060"/>
                          </a:solidFill>
                        </a:rPr>
                        <a:t>CGI-Compare problem types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rgbClr val="0070C0"/>
                          </a:solidFill>
                        </a:rPr>
                        <a:t>Dot images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rgbClr val="7030A0"/>
                          </a:solidFill>
                        </a:rPr>
                        <a:t>It Makes Sense!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rgbClr val="7030A0"/>
                          </a:solidFill>
                        </a:rPr>
                        <a:t>CGI- Multiplication and measurement division</a:t>
                      </a:r>
                      <a:endParaRPr lang="en-US" sz="1200" baseline="0" dirty="0" smtClean="0">
                        <a:solidFill>
                          <a:srgbClr val="C00000"/>
                        </a:solidFill>
                      </a:endParaRPr>
                    </a:p>
                    <a:p>
                      <a:pPr lvl="0"/>
                      <a:endParaRPr lang="en-US" sz="1400" b="1" kern="1200" dirty="0" smtClean="0">
                        <a:solidFill>
                          <a:srgbClr val="7030A0"/>
                        </a:solidFill>
                        <a:latin typeface="+mn-lt"/>
                        <a:ea typeface="+mn-ea"/>
                        <a:cs typeface="+mn-cs"/>
                      </a:endParaRPr>
                    </a:p>
                  </a:txBody>
                  <a:tcPr/>
                </a:tc>
              </a:tr>
              <a:tr h="1627284">
                <a:tc>
                  <a:txBody>
                    <a:bodyPr/>
                    <a:lstStyle/>
                    <a:p>
                      <a:pPr algn="ctr"/>
                      <a:endParaRPr lang="en-US" sz="2400" b="1" dirty="0" smtClean="0"/>
                    </a:p>
                    <a:p>
                      <a:pPr algn="ctr"/>
                      <a:r>
                        <a:rPr lang="en-US" sz="2400" b="1" dirty="0" smtClean="0"/>
                        <a:t>8</a:t>
                      </a:r>
                      <a:endParaRPr lang="en-US" sz="2400" b="1" dirty="0"/>
                    </a:p>
                  </a:txBody>
                  <a:tcPr/>
                </a:tc>
                <a:tc>
                  <a:txBody>
                    <a:bodyPr/>
                    <a:lstStyle/>
                    <a:p>
                      <a:pPr>
                        <a:buFont typeface="Arial" pitchFamily="34" charset="0"/>
                        <a:buNone/>
                      </a:pPr>
                      <a:r>
                        <a:rPr lang="en-US" sz="1200" b="1" baseline="0" dirty="0" smtClean="0"/>
                        <a:t>K.CC.1, K.CC.3, K.CC.4</a:t>
                      </a:r>
                    </a:p>
                    <a:p>
                      <a:r>
                        <a:rPr lang="en-US" sz="1200" b="1" kern="1200" dirty="0" smtClean="0">
                          <a:solidFill>
                            <a:schemeClr val="accent3">
                              <a:lumMod val="75000"/>
                            </a:schemeClr>
                          </a:solidFill>
                          <a:latin typeface="+mn-lt"/>
                          <a:ea typeface="+mn-ea"/>
                          <a:cs typeface="+mn-cs"/>
                        </a:rPr>
                        <a:t>K.CC.2</a:t>
                      </a:r>
                    </a:p>
                    <a:p>
                      <a:r>
                        <a:rPr lang="en-US" sz="1200" b="1" kern="1200" dirty="0" smtClean="0">
                          <a:solidFill>
                            <a:srgbClr val="C00000"/>
                          </a:solidFill>
                          <a:latin typeface="+mn-lt"/>
                          <a:ea typeface="+mn-ea"/>
                          <a:cs typeface="+mn-cs"/>
                        </a:rPr>
                        <a:t>K.OA.1</a:t>
                      </a:r>
                      <a:r>
                        <a:rPr lang="en-US" sz="1200" b="1" kern="1200" baseline="0" dirty="0" smtClean="0">
                          <a:solidFill>
                            <a:srgbClr val="C00000"/>
                          </a:solidFill>
                          <a:latin typeface="+mn-lt"/>
                          <a:ea typeface="+mn-ea"/>
                          <a:cs typeface="+mn-cs"/>
                        </a:rPr>
                        <a:t>/</a:t>
                      </a:r>
                      <a:r>
                        <a:rPr lang="en-US" sz="1200" b="1" kern="1200" dirty="0" smtClean="0">
                          <a:solidFill>
                            <a:srgbClr val="C00000"/>
                          </a:solidFill>
                          <a:latin typeface="+mn-lt"/>
                          <a:ea typeface="+mn-ea"/>
                          <a:cs typeface="+mn-cs"/>
                        </a:rPr>
                        <a:t>K.OA.2</a:t>
                      </a:r>
                    </a:p>
                    <a:p>
                      <a:r>
                        <a:rPr lang="en-US" sz="1200" b="1" kern="1200" dirty="0" smtClean="0">
                          <a:solidFill>
                            <a:srgbClr val="C00000"/>
                          </a:solidFill>
                          <a:latin typeface="+mn-lt"/>
                          <a:ea typeface="+mn-ea"/>
                          <a:cs typeface="+mn-cs"/>
                        </a:rPr>
                        <a:t>K.OA.3/K.OA.4 K.OA.5</a:t>
                      </a:r>
                    </a:p>
                    <a:p>
                      <a:r>
                        <a:rPr lang="en-US" sz="1200" b="1" kern="1200" dirty="0" smtClean="0">
                          <a:solidFill>
                            <a:srgbClr val="0070C0"/>
                          </a:solidFill>
                          <a:latin typeface="+mn-lt"/>
                          <a:ea typeface="+mn-ea"/>
                          <a:cs typeface="+mn-cs"/>
                        </a:rPr>
                        <a:t>K.CC.5</a:t>
                      </a:r>
                      <a:endParaRPr lang="en-US" sz="1200" b="1" baseline="0" dirty="0" smtClean="0">
                        <a:solidFill>
                          <a:srgbClr val="0070C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7030A0"/>
                          </a:solidFill>
                          <a:latin typeface="+mn-lt"/>
                          <a:ea typeface="+mn-ea"/>
                          <a:cs typeface="+mn-cs"/>
                        </a:rPr>
                        <a:t>K.NBT.1</a:t>
                      </a:r>
                    </a:p>
                    <a:p>
                      <a:endParaRPr lang="en-US" sz="1200" b="0" kern="1200" dirty="0" smtClean="0">
                        <a:solidFill>
                          <a:srgbClr val="7030A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chemeClr val="tx1"/>
                          </a:solidFill>
                        </a:rPr>
                        <a:t>Counting Collections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chemeClr val="accent3">
                              <a:lumMod val="75000"/>
                            </a:schemeClr>
                          </a:solidFill>
                        </a:rPr>
                        <a:t>Games for early number sense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rgbClr val="C00000"/>
                          </a:solidFill>
                        </a:rPr>
                        <a:t>Ten frames-It Makes Sense!-Games using Ten Frames</a:t>
                      </a:r>
                      <a:endParaRPr lang="en-US" sz="1200" baseline="0" dirty="0" smtClean="0">
                        <a:solidFill>
                          <a:schemeClr val="accent3">
                            <a:lumMod val="75000"/>
                          </a:schemeClr>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rgbClr val="C00000"/>
                          </a:solidFill>
                        </a:rPr>
                        <a:t>CGI – JCU, SRU, PPW-WU, PPW-Both Parts unknown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rgbClr val="0070C0"/>
                          </a:solidFill>
                        </a:rPr>
                        <a:t>Dot images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rgbClr val="7030A0"/>
                          </a:solidFill>
                        </a:rPr>
                        <a:t>It Makes Sense!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rgbClr val="7030A0"/>
                          </a:solidFill>
                        </a:rPr>
                        <a:t>CGI- Multiplication and measurement division</a:t>
                      </a:r>
                      <a:endParaRPr lang="en-US" sz="1200" baseline="0" dirty="0" smtClean="0">
                        <a:solidFill>
                          <a:srgbClr val="C00000"/>
                        </a:solidFill>
                      </a:endParaRPr>
                    </a:p>
                    <a:p>
                      <a:pPr lvl="0"/>
                      <a:endParaRPr lang="en-US" sz="1200" b="1" kern="1200" dirty="0" smtClean="0">
                        <a:solidFill>
                          <a:srgbClr val="7030A0"/>
                        </a:solidFill>
                        <a:latin typeface="+mn-lt"/>
                        <a:ea typeface="+mn-ea"/>
                        <a:cs typeface="+mn-cs"/>
                      </a:endParaRPr>
                    </a:p>
                  </a:txBody>
                  <a:tcPr/>
                </a:tc>
              </a:tr>
              <a:tr h="2187671">
                <a:tc>
                  <a:txBody>
                    <a:bodyPr/>
                    <a:lstStyle/>
                    <a:p>
                      <a:pPr algn="ctr"/>
                      <a:endParaRPr lang="en-US" sz="2400" b="1" dirty="0" smtClean="0"/>
                    </a:p>
                    <a:p>
                      <a:pPr algn="ctr"/>
                      <a:r>
                        <a:rPr lang="en-US" sz="2400" b="1" dirty="0" smtClean="0"/>
                        <a:t>9</a:t>
                      </a:r>
                      <a:endParaRPr lang="en-US" sz="2400" b="1" dirty="0"/>
                    </a:p>
                  </a:txBody>
                  <a:tcPr/>
                </a:tc>
                <a:tc>
                  <a:txBody>
                    <a:bodyPr/>
                    <a:lstStyle/>
                    <a:p>
                      <a:pPr>
                        <a:buFont typeface="Arial" pitchFamily="34" charset="0"/>
                        <a:buNone/>
                      </a:pPr>
                      <a:r>
                        <a:rPr lang="en-US" sz="1200" b="1" baseline="0" dirty="0" smtClean="0"/>
                        <a:t>K.CC.1, K.CC.3, K.CC.4</a:t>
                      </a:r>
                    </a:p>
                    <a:p>
                      <a:r>
                        <a:rPr lang="en-US" sz="1200" b="1" kern="1200" dirty="0" smtClean="0">
                          <a:solidFill>
                            <a:schemeClr val="accent3">
                              <a:lumMod val="75000"/>
                            </a:schemeClr>
                          </a:solidFill>
                          <a:latin typeface="+mn-lt"/>
                          <a:ea typeface="+mn-ea"/>
                          <a:cs typeface="+mn-cs"/>
                        </a:rPr>
                        <a:t>K.CC.2</a:t>
                      </a:r>
                    </a:p>
                    <a:p>
                      <a:r>
                        <a:rPr lang="en-US" sz="1200" b="1" kern="1200" dirty="0" smtClean="0">
                          <a:solidFill>
                            <a:srgbClr val="C00000"/>
                          </a:solidFill>
                          <a:latin typeface="+mn-lt"/>
                          <a:ea typeface="+mn-ea"/>
                          <a:cs typeface="+mn-cs"/>
                        </a:rPr>
                        <a:t>K.OA.1</a:t>
                      </a:r>
                      <a:r>
                        <a:rPr lang="en-US" sz="1200" b="1" kern="1200" baseline="0" dirty="0" smtClean="0">
                          <a:solidFill>
                            <a:srgbClr val="C00000"/>
                          </a:solidFill>
                          <a:latin typeface="+mn-lt"/>
                          <a:ea typeface="+mn-ea"/>
                          <a:cs typeface="+mn-cs"/>
                        </a:rPr>
                        <a:t>/</a:t>
                      </a:r>
                      <a:r>
                        <a:rPr lang="en-US" sz="1200" b="1" kern="1200" dirty="0" smtClean="0">
                          <a:solidFill>
                            <a:srgbClr val="C00000"/>
                          </a:solidFill>
                          <a:latin typeface="+mn-lt"/>
                          <a:ea typeface="+mn-ea"/>
                          <a:cs typeface="+mn-cs"/>
                        </a:rPr>
                        <a:t>K.OA.2</a:t>
                      </a:r>
                    </a:p>
                    <a:p>
                      <a:r>
                        <a:rPr lang="en-US" sz="1200" b="1" kern="1200" dirty="0" smtClean="0">
                          <a:solidFill>
                            <a:srgbClr val="C00000"/>
                          </a:solidFill>
                          <a:latin typeface="+mn-lt"/>
                          <a:ea typeface="+mn-ea"/>
                          <a:cs typeface="+mn-cs"/>
                        </a:rPr>
                        <a:t>K.OA.3/K.OA.4 K.OA.5</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0070C0"/>
                          </a:solidFill>
                          <a:latin typeface="+mn-lt"/>
                          <a:ea typeface="+mn-ea"/>
                          <a:cs typeface="+mn-cs"/>
                        </a:rPr>
                        <a:t>K.CC.5</a:t>
                      </a:r>
                      <a:endParaRPr lang="en-US" sz="1200" b="1" baseline="0" dirty="0" smtClean="0">
                        <a:solidFill>
                          <a:srgbClr val="0070C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002060"/>
                          </a:solidFill>
                          <a:latin typeface="+mn-lt"/>
                          <a:ea typeface="+mn-ea"/>
                          <a:cs typeface="+mn-cs"/>
                        </a:rPr>
                        <a:t>K.CC.6</a:t>
                      </a:r>
                      <a:r>
                        <a:rPr lang="en-US" sz="1200" b="1" kern="1200" baseline="0" dirty="0" smtClean="0">
                          <a:solidFill>
                            <a:srgbClr val="002060"/>
                          </a:solidFill>
                          <a:latin typeface="+mn-lt"/>
                          <a:ea typeface="+mn-ea"/>
                          <a:cs typeface="+mn-cs"/>
                        </a:rPr>
                        <a:t>/K.CC.7</a:t>
                      </a:r>
                      <a:endParaRPr lang="en-US" sz="1200" b="1" kern="1200" dirty="0" smtClean="0">
                        <a:solidFill>
                          <a:schemeClr val="accent6">
                            <a:lumMod val="75000"/>
                          </a:schemeClr>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rgbClr val="7030A0"/>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rgbClr val="7030A0"/>
                          </a:solidFill>
                          <a:latin typeface="+mn-lt"/>
                          <a:ea typeface="+mn-ea"/>
                          <a:cs typeface="+mn-cs"/>
                        </a:rPr>
                        <a:t>K.NBT.1</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0" kern="1200" dirty="0" smtClean="0">
                        <a:solidFill>
                          <a:srgbClr val="7030A0"/>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chemeClr val="tx1"/>
                          </a:solidFill>
                        </a:rPr>
                        <a:t>Counting Collections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chemeClr val="accent3">
                              <a:lumMod val="75000"/>
                            </a:schemeClr>
                          </a:solidFill>
                        </a:rPr>
                        <a:t>Games for early number sense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rgbClr val="C00000"/>
                          </a:solidFill>
                        </a:rPr>
                        <a:t>Ten frames-It Makes Sense!-Games using Ten Frames</a:t>
                      </a:r>
                      <a:endParaRPr lang="en-US" sz="1200" baseline="0" dirty="0" smtClean="0">
                        <a:solidFill>
                          <a:schemeClr val="accent3">
                            <a:lumMod val="75000"/>
                          </a:schemeClr>
                        </a:solidFill>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rgbClr val="C00000"/>
                          </a:solidFill>
                        </a:rPr>
                        <a:t>CGI – JCU, SRU, PPW-WU, PPW-Both Parts unknown</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rgbClr val="0070C0"/>
                          </a:solidFill>
                        </a:rPr>
                        <a:t>Dot images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rgbClr val="002060"/>
                          </a:solidFill>
                        </a:rPr>
                        <a:t>Comparing sets of objects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rgbClr val="002060"/>
                          </a:solidFill>
                        </a:rPr>
                        <a:t>CGI-Compare problem types</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rgbClr val="7030A0"/>
                          </a:solidFill>
                        </a:rPr>
                        <a:t>It Makes Sense!</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200" baseline="0" dirty="0" smtClean="0">
                          <a:solidFill>
                            <a:srgbClr val="7030A0"/>
                          </a:solidFill>
                        </a:rPr>
                        <a:t>CGI- Multiplication and measurement division</a:t>
                      </a:r>
                      <a:endParaRPr lang="en-US" sz="1200" baseline="0" dirty="0" smtClean="0">
                        <a:solidFill>
                          <a:srgbClr val="C00000"/>
                        </a:solidFill>
                      </a:endParaRPr>
                    </a:p>
                    <a:p>
                      <a:pPr lvl="0"/>
                      <a:endParaRPr lang="en-US" sz="1200" b="1" kern="1200" dirty="0" smtClean="0">
                        <a:solidFill>
                          <a:schemeClr val="tx1">
                            <a:lumMod val="95000"/>
                            <a:lumOff val="5000"/>
                          </a:schemeClr>
                        </a:solidFill>
                        <a:latin typeface="+mn-lt"/>
                        <a:ea typeface="+mn-ea"/>
                        <a:cs typeface="+mn-cs"/>
                      </a:endParaRPr>
                    </a:p>
                  </a:txBody>
                  <a:tcPr/>
                </a:tc>
              </a:tr>
            </a:tbl>
          </a:graphicData>
        </a:graphic>
      </p:graphicFrame>
      <p:pic>
        <p:nvPicPr>
          <p:cNvPr id="8" name="Picture 7"/>
          <p:cNvPicPr>
            <a:picLocks noChangeAspect="1" noChangeArrowheads="1"/>
          </p:cNvPicPr>
          <p:nvPr/>
        </p:nvPicPr>
        <p:blipFill>
          <a:blip r:embed="rId4" cstate="print"/>
          <a:srcRect/>
          <a:stretch>
            <a:fillRect/>
          </a:stretch>
        </p:blipFill>
        <p:spPr bwMode="auto">
          <a:xfrm>
            <a:off x="7467601" y="0"/>
            <a:ext cx="1295400" cy="960129"/>
          </a:xfrm>
          <a:prstGeom prst="rect">
            <a:avLst/>
          </a:prstGeom>
          <a:noFill/>
          <a:ln w="9525">
            <a:noFill/>
            <a:miter lim="800000"/>
            <a:headEnd/>
            <a:tailEnd/>
          </a:ln>
        </p:spPr>
      </p:pic>
      <p:sp>
        <p:nvSpPr>
          <p:cNvPr id="7" name="Rectangle 6"/>
          <p:cNvSpPr/>
          <p:nvPr/>
        </p:nvSpPr>
        <p:spPr>
          <a:xfrm>
            <a:off x="7162800" y="2209800"/>
            <a:ext cx="1905000" cy="37856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b" anchorCtr="0">
            <a:spAutoFit/>
          </a:bodyPr>
          <a:lstStyle/>
          <a:p>
            <a:pPr algn="ctr"/>
            <a:r>
              <a:rPr lang="en-US" sz="1600" dirty="0" smtClean="0"/>
              <a:t>During 3</a:t>
            </a:r>
            <a:r>
              <a:rPr lang="en-US" sz="1600" baseline="30000" dirty="0" smtClean="0"/>
              <a:t>rd</a:t>
            </a:r>
            <a:r>
              <a:rPr lang="en-US" sz="1600" dirty="0" smtClean="0"/>
              <a:t> Quarter  we want to </a:t>
            </a:r>
            <a:r>
              <a:rPr lang="en-US" sz="1600" u="sng" dirty="0" smtClean="0"/>
              <a:t>consistently</a:t>
            </a:r>
            <a:r>
              <a:rPr lang="en-US" sz="1600" dirty="0" smtClean="0"/>
              <a:t> pose problems that </a:t>
            </a:r>
            <a:r>
              <a:rPr lang="en-US" sz="1600" b="1" dirty="0" smtClean="0">
                <a:solidFill>
                  <a:srgbClr val="FFFF00"/>
                </a:solidFill>
              </a:rPr>
              <a:t>promote base ten</a:t>
            </a:r>
            <a:r>
              <a:rPr lang="en-US" sz="1600" dirty="0" smtClean="0"/>
              <a:t>.  (Ex: multiplication and measurement division)</a:t>
            </a:r>
          </a:p>
          <a:p>
            <a:pPr algn="ctr"/>
            <a:endParaRPr lang="en-US" sz="1600" dirty="0" smtClean="0"/>
          </a:p>
          <a:p>
            <a:pPr algn="ctr"/>
            <a:r>
              <a:rPr lang="en-US" sz="1600" dirty="0" smtClean="0">
                <a:hlinkClick r:id="rId5"/>
              </a:rPr>
              <a:t>Click here for table of problem types</a:t>
            </a:r>
            <a:endParaRPr lang="en-US" sz="1600" dirty="0" smtClean="0"/>
          </a:p>
          <a:p>
            <a:pPr algn="ctr"/>
            <a:endParaRPr lang="en-US" sz="1600" dirty="0" smtClean="0"/>
          </a:p>
          <a:p>
            <a:pPr algn="ctr"/>
            <a:r>
              <a:rPr lang="en-US" sz="1600" dirty="0" smtClean="0">
                <a:hlinkClick r:id="rId6"/>
              </a:rPr>
              <a:t>Click here for example problems to pose</a:t>
            </a:r>
            <a:endParaRPr lang="en-US" sz="1600" dirty="0" smtClean="0"/>
          </a:p>
        </p:txBody>
      </p:sp>
      <p:pic>
        <p:nvPicPr>
          <p:cNvPr id="9" name="Recorded Sound">
            <a:hlinkClick r:id="" action="ppaction://media"/>
          </p:cNvPr>
          <p:cNvPicPr>
            <a:picLocks noRot="1" noChangeAspect="1"/>
          </p:cNvPicPr>
          <p:nvPr>
            <a:wavAudioFile r:embed="rId1" name="Recorded Sound"/>
          </p:nvPr>
        </p:nvPicPr>
        <p:blipFill>
          <a:blip r:embed="rId7" cstate="print"/>
          <a:stretch>
            <a:fillRect/>
          </a:stretch>
        </p:blipFill>
        <p:spPr>
          <a:xfrm>
            <a:off x="8382000" y="6172200"/>
            <a:ext cx="609600" cy="609600"/>
          </a:xfrm>
          <a:prstGeom prst="rect">
            <a:avLst/>
          </a:prstGeom>
        </p:spPr>
      </p:pic>
      <p:grpSp>
        <p:nvGrpSpPr>
          <p:cNvPr id="2" name="Group 2"/>
          <p:cNvGrpSpPr>
            <a:grpSpLocks/>
          </p:cNvGrpSpPr>
          <p:nvPr/>
        </p:nvGrpSpPr>
        <p:grpSpPr bwMode="auto">
          <a:xfrm>
            <a:off x="7391401" y="914400"/>
            <a:ext cx="1371600" cy="1219200"/>
            <a:chOff x="4733" y="9880"/>
            <a:chExt cx="2486" cy="2531"/>
          </a:xfrm>
        </p:grpSpPr>
        <p:sp>
          <p:nvSpPr>
            <p:cNvPr id="23555" name="Oval 3"/>
            <p:cNvSpPr>
              <a:spLocks noChangeArrowheads="1"/>
            </p:cNvSpPr>
            <p:nvPr/>
          </p:nvSpPr>
          <p:spPr bwMode="auto">
            <a:xfrm>
              <a:off x="4733" y="9880"/>
              <a:ext cx="2486" cy="2531"/>
            </a:xfrm>
            <a:prstGeom prst="ellipse">
              <a:avLst/>
            </a:prstGeom>
            <a:solidFill>
              <a:srgbClr val="F79646"/>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56" name="Text Box 4"/>
            <p:cNvSpPr txBox="1">
              <a:spLocks noChangeArrowheads="1"/>
            </p:cNvSpPr>
            <p:nvPr/>
          </p:nvSpPr>
          <p:spPr bwMode="auto">
            <a:xfrm>
              <a:off x="4885" y="10018"/>
              <a:ext cx="2199" cy="17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600" b="1" i="0" u="none" strike="noStrike" cap="none" normalizeH="0" baseline="0" dirty="0" smtClean="0">
                  <a:ln>
                    <a:noFill/>
                  </a:ln>
                  <a:solidFill>
                    <a:schemeClr val="tx1"/>
                  </a:solidFill>
                  <a:effectLst/>
                  <a:latin typeface="Calibri" pitchFamily="34" charset="0"/>
                  <a:cs typeface="Arial" pitchFamily="34" charset="0"/>
                </a:rPr>
                <a:t>DIVIDE</a:t>
              </a:r>
              <a:r>
                <a:rPr kumimoji="0" lang="en-US" sz="1200" b="1" i="0" u="none" strike="noStrike" cap="none" normalizeH="0" baseline="0" dirty="0" smtClean="0">
                  <a:ln>
                    <a:noFill/>
                  </a:ln>
                  <a:solidFill>
                    <a:schemeClr val="tx1"/>
                  </a:solidFill>
                  <a:effectLst/>
                  <a:latin typeface="Calibri" pitchFamily="34" charset="0"/>
                  <a:cs typeface="Arial" pitchFamily="34" charset="0"/>
                </a:rPr>
                <a:t> the unit into weeks and </a:t>
              </a:r>
              <a:r>
                <a:rPr kumimoji="0" lang="en-US" sz="1600" b="1" i="0" u="none" strike="noStrike" cap="none" normalizeH="0" baseline="0" dirty="0" smtClean="0">
                  <a:ln>
                    <a:noFill/>
                  </a:ln>
                  <a:solidFill>
                    <a:schemeClr val="tx1"/>
                  </a:solidFill>
                  <a:effectLst/>
                  <a:latin typeface="Calibri" pitchFamily="34" charset="0"/>
                  <a:cs typeface="Arial" pitchFamily="34" charset="0"/>
                </a:rPr>
                <a:t>DISTRIBUTE </a:t>
              </a:r>
              <a:r>
                <a:rPr kumimoji="0" lang="en-US" sz="1200" b="1" i="0" u="none" strike="noStrike" cap="none" normalizeH="0" baseline="0" dirty="0" smtClean="0">
                  <a:ln>
                    <a:noFill/>
                  </a:ln>
                  <a:solidFill>
                    <a:schemeClr val="tx1"/>
                  </a:solidFill>
                  <a:effectLst/>
                  <a:latin typeface="Calibri" pitchFamily="34" charset="0"/>
                  <a:cs typeface="Arial" pitchFamily="34" charset="0"/>
                </a:rPr>
                <a:t>the standards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332"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Pages from 11_Jaslow_Jacobs.jpg"/>
          <p:cNvPicPr>
            <a:picLocks noChangeAspect="1"/>
          </p:cNvPicPr>
          <p:nvPr/>
        </p:nvPicPr>
        <p:blipFill>
          <a:blip r:embed="rId4" cstate="print"/>
          <a:stretch>
            <a:fillRect/>
          </a:stretch>
        </p:blipFill>
        <p:spPr>
          <a:xfrm>
            <a:off x="6019800" y="1676400"/>
            <a:ext cx="2362200" cy="3056964"/>
          </a:xfrm>
          <a:prstGeom prst="rect">
            <a:avLst/>
          </a:prstGeom>
          <a:ln>
            <a:noFill/>
          </a:ln>
          <a:effectLst>
            <a:outerShdw blurRad="292100" dist="139700" dir="2700000" algn="tl" rotWithShape="0">
              <a:srgbClr val="333333">
                <a:alpha val="65000"/>
              </a:srgbClr>
            </a:outerShdw>
          </a:effectLst>
        </p:spPr>
      </p:pic>
      <p:grpSp>
        <p:nvGrpSpPr>
          <p:cNvPr id="2" name="Group 2"/>
          <p:cNvGrpSpPr>
            <a:grpSpLocks/>
          </p:cNvGrpSpPr>
          <p:nvPr/>
        </p:nvGrpSpPr>
        <p:grpSpPr bwMode="auto">
          <a:xfrm>
            <a:off x="5029200" y="228600"/>
            <a:ext cx="1981200" cy="1828800"/>
            <a:chOff x="4598" y="1976"/>
            <a:chExt cx="2486" cy="2531"/>
          </a:xfrm>
        </p:grpSpPr>
        <p:sp>
          <p:nvSpPr>
            <p:cNvPr id="18435" name="Oval 3"/>
            <p:cNvSpPr>
              <a:spLocks noChangeArrowheads="1"/>
            </p:cNvSpPr>
            <p:nvPr/>
          </p:nvSpPr>
          <p:spPr bwMode="auto">
            <a:xfrm>
              <a:off x="4598" y="1976"/>
              <a:ext cx="2486" cy="2531"/>
            </a:xfrm>
            <a:prstGeom prst="ellipse">
              <a:avLst/>
            </a:prstGeom>
            <a:solidFill>
              <a:srgbClr val="FFC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36" name="Text Box 4"/>
            <p:cNvSpPr txBox="1">
              <a:spLocks noChangeArrowheads="1"/>
            </p:cNvSpPr>
            <p:nvPr/>
          </p:nvSpPr>
          <p:spPr bwMode="auto">
            <a:xfrm>
              <a:off x="4885" y="2609"/>
              <a:ext cx="2110" cy="11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000" b="1" i="0" u="none" strike="noStrike" cap="none" normalizeH="0" baseline="0" dirty="0" smtClean="0">
                  <a:ln>
                    <a:noFill/>
                  </a:ln>
                  <a:solidFill>
                    <a:schemeClr val="tx1"/>
                  </a:solidFill>
                  <a:effectLst/>
                  <a:latin typeface="Calibri" pitchFamily="34" charset="0"/>
                  <a:cs typeface="Arial" pitchFamily="34" charset="0"/>
                </a:rPr>
                <a:t>Gather and study the</a:t>
              </a:r>
              <a:r>
                <a:rPr lang="en-US" sz="2000" b="1" dirty="0" smtClean="0">
                  <a:latin typeface="Calibri" pitchFamily="34" charset="0"/>
                  <a:cs typeface="Arial" pitchFamily="34" charset="0"/>
                </a:rPr>
                <a:t> </a:t>
              </a:r>
              <a:r>
                <a:rPr kumimoji="0" lang="en-US" sz="2400" b="1" i="0" u="none" strike="noStrike" cap="none" normalizeH="0" baseline="0" dirty="0" smtClean="0">
                  <a:ln>
                    <a:noFill/>
                  </a:ln>
                  <a:solidFill>
                    <a:schemeClr val="tx1"/>
                  </a:solidFill>
                  <a:effectLst/>
                  <a:latin typeface="Calibri" pitchFamily="34" charset="0"/>
                  <a:cs typeface="Arial" pitchFamily="34" charset="0"/>
                </a:rPr>
                <a:t>RESOURCES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grpSp>
      <p:pic>
        <p:nvPicPr>
          <p:cNvPr id="5125" name="Picture 5"/>
          <p:cNvPicPr>
            <a:picLocks noChangeAspect="1" noChangeArrowheads="1"/>
          </p:cNvPicPr>
          <p:nvPr/>
        </p:nvPicPr>
        <p:blipFill>
          <a:blip r:embed="rId5" cstate="print"/>
          <a:srcRect/>
          <a:stretch>
            <a:fillRect/>
          </a:stretch>
        </p:blipFill>
        <p:spPr bwMode="auto">
          <a:xfrm>
            <a:off x="228600" y="5181600"/>
            <a:ext cx="1143000" cy="1477819"/>
          </a:xfrm>
          <a:prstGeom prst="rect">
            <a:avLst/>
          </a:prstGeom>
          <a:noFill/>
          <a:ln w="9525">
            <a:noFill/>
            <a:miter lim="800000"/>
            <a:headEnd/>
            <a:tailEnd/>
          </a:ln>
        </p:spPr>
      </p:pic>
      <p:pic>
        <p:nvPicPr>
          <p:cNvPr id="5131" name="Picture 11"/>
          <p:cNvPicPr>
            <a:picLocks noChangeAspect="1" noChangeArrowheads="1"/>
          </p:cNvPicPr>
          <p:nvPr/>
        </p:nvPicPr>
        <p:blipFill>
          <a:blip r:embed="rId6" cstate="print"/>
          <a:srcRect/>
          <a:stretch>
            <a:fillRect/>
          </a:stretch>
        </p:blipFill>
        <p:spPr bwMode="auto">
          <a:xfrm>
            <a:off x="3048000" y="3429000"/>
            <a:ext cx="1295400" cy="1607076"/>
          </a:xfrm>
          <a:prstGeom prst="rect">
            <a:avLst/>
          </a:prstGeom>
          <a:noFill/>
          <a:ln w="9525">
            <a:noFill/>
            <a:miter lim="800000"/>
            <a:headEnd/>
            <a:tailEnd/>
          </a:ln>
        </p:spPr>
      </p:pic>
      <p:pic>
        <p:nvPicPr>
          <p:cNvPr id="5132" name="Picture 12"/>
          <p:cNvPicPr>
            <a:picLocks noChangeAspect="1" noChangeArrowheads="1"/>
          </p:cNvPicPr>
          <p:nvPr/>
        </p:nvPicPr>
        <p:blipFill>
          <a:blip r:embed="rId7" cstate="print"/>
          <a:srcRect/>
          <a:stretch>
            <a:fillRect/>
          </a:stretch>
        </p:blipFill>
        <p:spPr bwMode="auto">
          <a:xfrm>
            <a:off x="6352258" y="4800600"/>
            <a:ext cx="2563142" cy="1981200"/>
          </a:xfrm>
          <a:prstGeom prst="rect">
            <a:avLst/>
          </a:prstGeom>
          <a:noFill/>
          <a:ln w="9525">
            <a:solidFill>
              <a:schemeClr val="tx1"/>
            </a:solidFill>
            <a:miter lim="800000"/>
            <a:headEnd/>
            <a:tailEnd/>
          </a:ln>
        </p:spPr>
      </p:pic>
      <p:pic>
        <p:nvPicPr>
          <p:cNvPr id="16" name="Picture 15"/>
          <p:cNvPicPr>
            <a:picLocks noChangeAspect="1" noChangeArrowheads="1"/>
          </p:cNvPicPr>
          <p:nvPr/>
        </p:nvPicPr>
        <p:blipFill>
          <a:blip r:embed="rId8" cstate="print"/>
          <a:srcRect/>
          <a:stretch>
            <a:fillRect/>
          </a:stretch>
        </p:blipFill>
        <p:spPr bwMode="auto">
          <a:xfrm>
            <a:off x="7543800" y="152400"/>
            <a:ext cx="1452171" cy="1076325"/>
          </a:xfrm>
          <a:prstGeom prst="rect">
            <a:avLst/>
          </a:prstGeom>
          <a:noFill/>
          <a:ln w="9525">
            <a:noFill/>
            <a:miter lim="800000"/>
            <a:headEnd/>
            <a:tailEnd/>
          </a:ln>
        </p:spPr>
      </p:pic>
      <p:pic>
        <p:nvPicPr>
          <p:cNvPr id="6146" name="Picture 2"/>
          <p:cNvPicPr>
            <a:picLocks noChangeAspect="1" noChangeArrowheads="1"/>
          </p:cNvPicPr>
          <p:nvPr/>
        </p:nvPicPr>
        <p:blipFill>
          <a:blip r:embed="rId9" cstate="print"/>
          <a:stretch>
            <a:fillRect/>
          </a:stretch>
        </p:blipFill>
        <p:spPr bwMode="auto">
          <a:xfrm>
            <a:off x="1676400" y="5184077"/>
            <a:ext cx="1172308" cy="1519046"/>
          </a:xfrm>
          <a:prstGeom prst="rect">
            <a:avLst/>
          </a:prstGeom>
          <a:noFill/>
          <a:ln w="9525">
            <a:noFill/>
            <a:miter lim="800000"/>
            <a:headEnd/>
            <a:tailEnd/>
          </a:ln>
        </p:spPr>
      </p:pic>
      <p:pic>
        <p:nvPicPr>
          <p:cNvPr id="6147" name="Picture 3"/>
          <p:cNvPicPr>
            <a:picLocks noChangeAspect="1" noChangeArrowheads="1"/>
          </p:cNvPicPr>
          <p:nvPr/>
        </p:nvPicPr>
        <p:blipFill>
          <a:blip r:embed="rId10" cstate="print"/>
          <a:stretch>
            <a:fillRect/>
          </a:stretch>
        </p:blipFill>
        <p:spPr bwMode="auto">
          <a:xfrm>
            <a:off x="3145135" y="5181600"/>
            <a:ext cx="1133681" cy="1513523"/>
          </a:xfrm>
          <a:prstGeom prst="rect">
            <a:avLst/>
          </a:prstGeom>
          <a:noFill/>
          <a:ln w="9525">
            <a:noFill/>
            <a:miter lim="800000"/>
            <a:headEnd/>
            <a:tailEnd/>
          </a:ln>
        </p:spPr>
      </p:pic>
      <p:pic>
        <p:nvPicPr>
          <p:cNvPr id="6148" name="Picture 4"/>
          <p:cNvPicPr>
            <a:picLocks noChangeAspect="1" noChangeArrowheads="1"/>
          </p:cNvPicPr>
          <p:nvPr/>
        </p:nvPicPr>
        <p:blipFill>
          <a:blip r:embed="rId11" cstate="print"/>
          <a:stretch>
            <a:fillRect/>
          </a:stretch>
        </p:blipFill>
        <p:spPr bwMode="auto">
          <a:xfrm>
            <a:off x="4497653" y="5181600"/>
            <a:ext cx="1215493" cy="1511808"/>
          </a:xfrm>
          <a:prstGeom prst="rect">
            <a:avLst/>
          </a:prstGeom>
          <a:noFill/>
          <a:ln w="9525">
            <a:noFill/>
            <a:miter lim="800000"/>
            <a:headEnd/>
            <a:tailEnd/>
          </a:ln>
        </p:spPr>
      </p:pic>
      <p:pic>
        <p:nvPicPr>
          <p:cNvPr id="6149" name="Picture 5"/>
          <p:cNvPicPr>
            <a:picLocks noChangeAspect="1" noChangeArrowheads="1"/>
          </p:cNvPicPr>
          <p:nvPr/>
        </p:nvPicPr>
        <p:blipFill>
          <a:blip r:embed="rId12" cstate="print"/>
          <a:srcRect/>
          <a:stretch>
            <a:fillRect/>
          </a:stretch>
        </p:blipFill>
        <p:spPr bwMode="auto">
          <a:xfrm>
            <a:off x="152400" y="3524000"/>
            <a:ext cx="1362075" cy="1362075"/>
          </a:xfrm>
          <a:prstGeom prst="rect">
            <a:avLst/>
          </a:prstGeom>
          <a:noFill/>
          <a:ln w="9525">
            <a:noFill/>
            <a:miter lim="800000"/>
            <a:headEnd/>
            <a:tailEnd/>
          </a:ln>
        </p:spPr>
      </p:pic>
      <p:pic>
        <p:nvPicPr>
          <p:cNvPr id="1026" name="Picture 2"/>
          <p:cNvPicPr>
            <a:picLocks noChangeAspect="1" noChangeArrowheads="1"/>
          </p:cNvPicPr>
          <p:nvPr/>
        </p:nvPicPr>
        <p:blipFill>
          <a:blip r:embed="rId13" cstate="print"/>
          <a:srcRect l="53125" t="12500" r="3438" b="5469"/>
          <a:stretch>
            <a:fillRect/>
          </a:stretch>
        </p:blipFill>
        <p:spPr bwMode="auto">
          <a:xfrm>
            <a:off x="685800" y="228600"/>
            <a:ext cx="3833223" cy="2895600"/>
          </a:xfrm>
          <a:prstGeom prst="rect">
            <a:avLst/>
          </a:prstGeom>
          <a:noFill/>
          <a:ln w="9525">
            <a:noFill/>
            <a:miter lim="800000"/>
            <a:headEnd/>
            <a:tailEnd/>
          </a:ln>
        </p:spPr>
      </p:pic>
      <p:pic>
        <p:nvPicPr>
          <p:cNvPr id="15" name="Picture 14" descr="bunk beds and apple boxes.jpg"/>
          <p:cNvPicPr>
            <a:picLocks noChangeAspect="1"/>
          </p:cNvPicPr>
          <p:nvPr/>
        </p:nvPicPr>
        <p:blipFill>
          <a:blip r:embed="rId14" cstate="print"/>
          <a:stretch>
            <a:fillRect/>
          </a:stretch>
        </p:blipFill>
        <p:spPr>
          <a:xfrm>
            <a:off x="1613129" y="3429000"/>
            <a:ext cx="1193341" cy="1546302"/>
          </a:xfrm>
          <a:prstGeom prst="rect">
            <a:avLst/>
          </a:prstGeom>
        </p:spPr>
      </p:pic>
      <p:pic>
        <p:nvPicPr>
          <p:cNvPr id="17" name="Picture 16" descr="bluebasicmathfacts.jpg"/>
          <p:cNvPicPr>
            <a:picLocks noChangeAspect="1"/>
          </p:cNvPicPr>
          <p:nvPr/>
        </p:nvPicPr>
        <p:blipFill>
          <a:blip r:embed="rId15" cstate="print"/>
          <a:stretch>
            <a:fillRect/>
          </a:stretch>
        </p:blipFill>
        <p:spPr>
          <a:xfrm>
            <a:off x="4495800" y="3476500"/>
            <a:ext cx="1120471" cy="1447800"/>
          </a:xfrm>
          <a:prstGeom prst="rect">
            <a:avLst/>
          </a:prstGeom>
        </p:spPr>
      </p:pic>
      <p:pic>
        <p:nvPicPr>
          <p:cNvPr id="18" name="Recorded Sound">
            <a:hlinkClick r:id="" action="ppaction://media"/>
          </p:cNvPr>
          <p:cNvPicPr>
            <a:picLocks noRot="1" noChangeAspect="1"/>
          </p:cNvPicPr>
          <p:nvPr>
            <a:wavAudioFile r:embed="rId1" name="Recorded Sound"/>
          </p:nvPr>
        </p:nvPicPr>
        <p:blipFill>
          <a:blip r:embed="rId16" cstate="print"/>
          <a:stretch>
            <a:fillRect/>
          </a:stretch>
        </p:blipFill>
        <p:spPr>
          <a:xfrm>
            <a:off x="5791200" y="6096000"/>
            <a:ext cx="762000" cy="76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887"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4046</TotalTime>
  <Words>2254</Words>
  <Application>Microsoft Office PowerPoint</Application>
  <PresentationFormat>On-screen Show (4:3)</PresentationFormat>
  <Paragraphs>327</Paragraphs>
  <Slides>16</Slides>
  <Notes>15</Notes>
  <HiddenSlides>0</HiddenSlides>
  <MMClips>16</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dc:creator>
  <cp:lastModifiedBy>ST User</cp:lastModifiedBy>
  <cp:revision>387</cp:revision>
  <dcterms:created xsi:type="dcterms:W3CDTF">2014-04-27T12:11:11Z</dcterms:created>
  <dcterms:modified xsi:type="dcterms:W3CDTF">2015-01-07T19:38:13Z</dcterms:modified>
</cp:coreProperties>
</file>