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0" r:id="rId2"/>
    <p:sldId id="323" r:id="rId3"/>
    <p:sldId id="295" r:id="rId4"/>
    <p:sldId id="263" r:id="rId5"/>
    <p:sldId id="309" r:id="rId6"/>
    <p:sldId id="341" r:id="rId7"/>
    <p:sldId id="285" r:id="rId8"/>
    <p:sldId id="311" r:id="rId9"/>
    <p:sldId id="312" r:id="rId10"/>
    <p:sldId id="342" r:id="rId11"/>
    <p:sldId id="325" r:id="rId12"/>
    <p:sldId id="337" r:id="rId13"/>
    <p:sldId id="339" r:id="rId14"/>
    <p:sldId id="340" r:id="rId15"/>
    <p:sldId id="33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6DE04"/>
    <a:srgbClr val="FFFF66"/>
    <a:srgbClr val="C0FC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4154" autoAdjust="0"/>
  </p:normalViewPr>
  <p:slideViewPr>
    <p:cSldViewPr>
      <p:cViewPr>
        <p:scale>
          <a:sx n="90" d="100"/>
          <a:sy n="90" d="100"/>
        </p:scale>
        <p:origin x="-73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65E34-3E93-4BEB-958F-C7D0BDBA2767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C26EC-F8EE-487B-BAA5-E74B51D66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A515-E9AA-41D4-A239-590818F638BE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1532-9BBA-4582-81D6-6E4C460E1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66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Hi, My name is _________________________________ and I worked with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(insert unit planning team teachers’ names)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plan unit 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17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86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Lessons and resources are available online for Unit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NEW Teacher Created Resources pages in Math!  Please share any resources you create with your math facilitator or Beth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Pesnell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hope these resources will help you in your unit planning journey this quarter.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followed this unit planning process…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92115-2419-4893-A8FF-04D8E3F1B1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we identified and clarified the standards….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highlighted standards are reoccurring from previous quarters.  Our clarifications of how those standards have changed from previous quarters are in the blue table.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B4160-F992-456B-A5C7-D2A0E18B6F8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292-9169-4331-8826-AADEB5BCDF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hyperlink" Target="http://www.illustrativemathematics.org/illustrations/182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hyperlink" Target="http://cloud.rpsar.net/edocs/Math/4thGrade/CIResources/Q4/4NF5-7%20possible%20assessment%20items.pdf" TargetMode="External"/><Relationship Id="rId5" Type="http://schemas.openxmlformats.org/officeDocument/2006/relationships/hyperlink" Target="http://cloud.rpsar.net/edocs/Math/4thGrade/CIResources/Q4/4th_Grade_Assessment_4_6_DecMoney.pdf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7" Type="http://schemas.openxmlformats.org/officeDocument/2006/relationships/hyperlink" Target="http://parcc.pearson.com/practice-tests/math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rogersstaff.ss5.sharpschool.com/UserFiles/Servers/Server_3107337/File/4/Math/Geometric/4.MD.56&amp;7%20Unit%20Angles%20TCM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hyperlink" Target="http://cloud.rpsar.net/edocs/Math/4thGrade/CIResources/Q4/4.G.2%20A%20Look%20at%20Triangles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hyperlink" Target="http://cloud.rpsar.net/edocs/Math/4thGrade/CIResources/Q4/Geometry_Town.pdf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cloud.rpsar.net/edocs/Math/4thGrade/CIResources/Q4/4.G.2%20A%20Look%20at%20Triangle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5532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Connecting Geometric Measurement &amp; Decimals to Fractions and Whole Number Operations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943600"/>
            <a:ext cx="4572000" cy="914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Unit Planning Team: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Rea Smith (RG),  Deborah Hales (RJ), Wes Faith (JM),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Rachel Watterson (ES), Megan </a:t>
            </a:r>
            <a:r>
              <a:rPr lang="en-US" sz="1400" dirty="0" err="1" smtClean="0">
                <a:solidFill>
                  <a:schemeClr val="tx1"/>
                </a:solidFill>
              </a:rPr>
              <a:t>Fawley</a:t>
            </a:r>
            <a:r>
              <a:rPr lang="en-US" sz="1400" dirty="0" smtClean="0">
                <a:solidFill>
                  <a:schemeClr val="tx1"/>
                </a:solidFill>
              </a:rPr>
              <a:t> (GH)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Unit 4</a:t>
            </a:r>
            <a:endParaRPr lang="en-US" sz="1600" dirty="0"/>
          </a:p>
        </p:txBody>
      </p:sp>
      <p:pic>
        <p:nvPicPr>
          <p:cNvPr id="8" name="Picture 7" descr="Kinder Unit 2 13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638785"/>
            <a:ext cx="1317609" cy="1148015"/>
          </a:xfrm>
          <a:prstGeom prst="rect">
            <a:avLst/>
          </a:prstGeom>
        </p:spPr>
      </p:pic>
      <p:pic>
        <p:nvPicPr>
          <p:cNvPr id="6" name="Picture 5" descr="IMG_5776.JPG"/>
          <p:cNvPicPr>
            <a:picLocks noChangeAspect="1"/>
          </p:cNvPicPr>
          <p:nvPr/>
        </p:nvPicPr>
        <p:blipFill>
          <a:blip r:embed="rId5" cstate="print"/>
          <a:srcRect t="25556" b="11111"/>
          <a:stretch>
            <a:fillRect/>
          </a:stretch>
        </p:blipFill>
        <p:spPr>
          <a:xfrm>
            <a:off x="838200" y="2209800"/>
            <a:ext cx="7162800" cy="340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432705"/>
          <a:ext cx="6934200" cy="612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981"/>
                <a:gridCol w="2321418"/>
                <a:gridCol w="3733801"/>
              </a:tblGrid>
              <a:tr h="3497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Explanation/Clarification</a:t>
                      </a:r>
                      <a:endParaRPr lang="en-US" dirty="0"/>
                    </a:p>
                  </a:txBody>
                  <a:tcPr anchor="ctr"/>
                </a:tc>
              </a:tr>
              <a:tr h="30115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  <a:p>
                      <a:pPr algn="l"/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As you come to the end of the year, please begin to consider the standards that would best prepare your students for the beginning of 5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grade. </a:t>
                      </a:r>
                    </a:p>
                    <a:p>
                      <a:pPr lvl="0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-Any multi digit multiplication or division multi-step problems.</a:t>
                      </a:r>
                    </a:p>
                    <a:p>
                      <a:pPr lvl="0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-bring in 4.MD.2 (distance, time, money, liquid </a:t>
                      </a:r>
                      <a:r>
                        <a:rPr lang="en-US" sz="1200" b="0" u="none" baseline="0" dirty="0" smtClean="0">
                          <a:solidFill>
                            <a:schemeClr val="tx1"/>
                          </a:solidFill>
                        </a:rPr>
                        <a:t>volume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, etc.) though problems relating to decimals and fractions.</a:t>
                      </a:r>
                    </a:p>
                    <a:p>
                      <a:pPr lvl="0"/>
                      <a:endParaRPr lang="en-US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Continue to consider the standards that would best prepare your students for the beginning of 5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grade. </a:t>
                      </a:r>
                    </a:p>
                    <a:p>
                      <a:pPr lvl="0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-Any multi digit multiplication or division multi-step problems.</a:t>
                      </a:r>
                    </a:p>
                    <a:p>
                      <a:pPr lvl="0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-bring in 4.MD.2 (distance, time, money, liquid </a:t>
                      </a:r>
                      <a:r>
                        <a:rPr lang="en-US" sz="1200" b="0" u="none" baseline="0" dirty="0" smtClean="0">
                          <a:solidFill>
                            <a:schemeClr val="tx1"/>
                          </a:solidFill>
                        </a:rPr>
                        <a:t>volume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, etc.) though problems relating to decimals and fractions.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62700" y="18288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38800" y="152400"/>
            <a:ext cx="1676400" cy="1524000"/>
            <a:chOff x="4598" y="1976"/>
            <a:chExt cx="2486" cy="2531"/>
          </a:xfrm>
        </p:grpSpPr>
        <p:sp>
          <p:nvSpPr>
            <p:cNvPr id="18435" name="Oval 3"/>
            <p:cNvSpPr>
              <a:spLocks noChangeArrowheads="1"/>
            </p:cNvSpPr>
            <p:nvPr/>
          </p:nvSpPr>
          <p:spPr bwMode="auto">
            <a:xfrm>
              <a:off x="4598" y="1976"/>
              <a:ext cx="2486" cy="2531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4733" y="2518"/>
              <a:ext cx="2262" cy="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Gather and study the</a:t>
              </a:r>
              <a:r>
                <a:rPr lang="en-US" sz="1600" b="1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RESOURCES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0"/>
            <a:ext cx="1143000" cy="141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162800" y="2895600"/>
            <a:ext cx="1130843" cy="14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extending childrens mathematics bo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2895600"/>
            <a:ext cx="1143000" cy="145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 l="59688" t="10938" r="10000"/>
          <a:stretch>
            <a:fillRect/>
          </a:stretch>
        </p:blipFill>
        <p:spPr bwMode="auto">
          <a:xfrm>
            <a:off x="228600" y="228600"/>
            <a:ext cx="512211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9" cstate="print"/>
          <a:stretch>
            <a:fillRect/>
          </a:stretch>
        </p:blipFill>
        <p:spPr>
          <a:xfrm>
            <a:off x="152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4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786745"/>
            <a:ext cx="4876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i="1" dirty="0" smtClean="0"/>
              <a:t>Essential Question 1</a:t>
            </a:r>
          </a:p>
          <a:p>
            <a:pPr marL="342900" indent="-342900" algn="ctr"/>
            <a:endParaRPr lang="en-US" sz="400" b="1" i="1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90464" y="1228725"/>
            <a:ext cx="2209800" cy="2057397"/>
            <a:chOff x="4733" y="7120"/>
            <a:chExt cx="2486" cy="2674"/>
          </a:xfrm>
        </p:grpSpPr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400" y="4648200"/>
            <a:ext cx="431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4th Grade Decimals Assessment from OCSD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562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4th Grade Decimals Assessment</a:t>
            </a:r>
            <a:r>
              <a:rPr lang="en-US" dirty="0" smtClean="0"/>
              <a:t>  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16002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3600" i="1" dirty="0" smtClean="0"/>
              <a:t>How can I extend my understanding of place value and fractions to decimal notation?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105400"/>
            <a:ext cx="265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Using Place Value</a:t>
            </a:r>
            <a:r>
              <a:rPr lang="en-US" dirty="0" smtClean="0"/>
              <a:t> (4.NF.7) </a:t>
            </a:r>
            <a:endParaRPr lang="en-US" dirty="0"/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152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Options for Assessment – available online for Unit 3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786745"/>
            <a:ext cx="4876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b="1" i="1" dirty="0" smtClean="0"/>
              <a:t>Essential Question 2</a:t>
            </a:r>
          </a:p>
          <a:p>
            <a:pPr marL="342900" indent="-342900" algn="ctr"/>
            <a:endParaRPr lang="en-US" sz="400" b="1" i="1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90464" y="1228725"/>
            <a:ext cx="2209800" cy="2057397"/>
            <a:chOff x="4733" y="7120"/>
            <a:chExt cx="2486" cy="2674"/>
          </a:xfrm>
        </p:grpSpPr>
        <p:sp>
          <p:nvSpPr>
            <p:cNvPr id="26630" name="Oval 6"/>
            <p:cNvSpPr>
              <a:spLocks noChangeArrowheads="1"/>
            </p:cNvSpPr>
            <p:nvPr/>
          </p:nvSpPr>
          <p:spPr bwMode="auto">
            <a:xfrm>
              <a:off x="4733" y="7120"/>
              <a:ext cx="2486" cy="2531"/>
            </a:xfrm>
            <a:prstGeom prst="ellipse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4853" y="7446"/>
              <a:ext cx="2199" cy="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Make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or locate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SUMMATIVE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en-US" b="1" dirty="0" smtClean="0"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nd PERFORMANCE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ASSESSMENTS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15240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000" i="1" dirty="0" smtClean="0"/>
              <a:t>How can I connect what I know about fractions to help me explore angle measurement?</a:t>
            </a:r>
            <a:endParaRPr lang="en-US" sz="2000" i="1" dirty="0"/>
          </a:p>
        </p:txBody>
      </p:sp>
      <p:pic>
        <p:nvPicPr>
          <p:cNvPr id="13" name="Picture 12"/>
          <p:cNvPicPr/>
          <p:nvPr/>
        </p:nvPicPr>
        <p:blipFill>
          <a:blip r:embed="rId5" cstate="print"/>
          <a:srcRect l="11342" t="20007" r="11250" b="22443"/>
          <a:stretch>
            <a:fillRect/>
          </a:stretch>
        </p:blipFill>
        <p:spPr bwMode="auto">
          <a:xfrm>
            <a:off x="838200" y="23622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6" cstate="print"/>
          <a:srcRect l="11708" t="22323" r="10168" b="19308"/>
          <a:stretch>
            <a:fillRect/>
          </a:stretch>
        </p:blipFill>
        <p:spPr bwMode="auto">
          <a:xfrm>
            <a:off x="762000" y="4267200"/>
            <a:ext cx="4648200" cy="237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172200" y="3962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EOY PARCC Computer Based Test</a:t>
            </a:r>
            <a:endParaRPr lang="en-US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304800" y="914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1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10400" y="152400"/>
            <a:ext cx="1960563" cy="3276600"/>
            <a:chOff x="6553200" y="1143000"/>
            <a:chExt cx="1655763" cy="290195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553200" y="1143000"/>
              <a:ext cx="1579563" cy="1606550"/>
              <a:chOff x="4733" y="12628"/>
              <a:chExt cx="2486" cy="2531"/>
            </a:xfrm>
          </p:grpSpPr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4733" y="12628"/>
                <a:ext cx="2486" cy="2531"/>
              </a:xfrm>
              <a:prstGeom prst="ellipse">
                <a:avLst/>
              </a:prstGeom>
              <a:solidFill>
                <a:srgbClr val="B2A1C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4900" y="13060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Plan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DAILY LESSONS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629400" y="2438400"/>
              <a:ext cx="1579563" cy="1606550"/>
              <a:chOff x="11416" y="7261"/>
              <a:chExt cx="2486" cy="2531"/>
            </a:xfrm>
          </p:grpSpPr>
          <p:sp>
            <p:nvSpPr>
              <p:cNvPr id="5" name="Oval 11"/>
              <p:cNvSpPr>
                <a:spLocks noChangeArrowheads="1"/>
              </p:cNvSpPr>
              <p:nvPr/>
            </p:nvSpPr>
            <p:spPr bwMode="auto">
              <a:xfrm>
                <a:off x="11416" y="7261"/>
                <a:ext cx="2486" cy="2531"/>
              </a:xfrm>
              <a:prstGeom prst="ellipse">
                <a:avLst/>
              </a:prstGeom>
              <a:solidFill>
                <a:srgbClr val="7F7F7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 Box 12"/>
              <p:cNvSpPr txBox="1">
                <a:spLocks noChangeArrowheads="1"/>
              </p:cNvSpPr>
              <p:nvPr/>
            </p:nvSpPr>
            <p:spPr bwMode="auto">
              <a:xfrm>
                <a:off x="11583" y="7422"/>
                <a:ext cx="2199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Incorporate</a:t>
                </a:r>
                <a:r>
                  <a:rPr kumimoji="0" lang="en-US" sz="16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TECHNOLOGY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9" name="Picture 8" descr="math lear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505200"/>
            <a:ext cx="4067175" cy="2980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81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Lessons and resources are available online.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2286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4" cstate="print"/>
          <a:srcRect t="25373"/>
          <a:stretch>
            <a:fillRect/>
          </a:stretch>
        </p:blipFill>
        <p:spPr bwMode="auto">
          <a:xfrm>
            <a:off x="1981200" y="1524000"/>
            <a:ext cx="4991608" cy="2793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3581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Beth </a:t>
            </a:r>
            <a:r>
              <a:rPr lang="en-US" b="1" dirty="0" err="1" smtClean="0"/>
              <a:t>Pesnell</a:t>
            </a:r>
            <a:endParaRPr lang="en-US" b="1" dirty="0" smtClean="0"/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bpesnell@rps.k12.ar.us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772" y="5334000"/>
            <a:ext cx="78724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Teacher Created Resources pages!!!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2286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8237537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152400"/>
            <a:ext cx="57150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Essential Questions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810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1600200"/>
            <a:ext cx="3949993" cy="511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1964353"/>
            <a:ext cx="42672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en-US" sz="2400" i="1" dirty="0" smtClean="0"/>
              <a:t>How can I extend my understanding of place value and fractions to decimal notation?</a:t>
            </a:r>
          </a:p>
          <a:p>
            <a:pPr marL="342900" indent="-342900" algn="ctr"/>
            <a:endParaRPr lang="en-US" sz="2400" i="1" dirty="0" smtClean="0"/>
          </a:p>
          <a:p>
            <a:pPr marL="342900" indent="-342900" algn="ctr"/>
            <a:r>
              <a:rPr lang="en-US" sz="2400" i="1" dirty="0" smtClean="0"/>
              <a:t>How can I connect what I know about fractions to help me explore angle measurement?</a:t>
            </a:r>
            <a:endParaRPr lang="en-US" sz="2400" i="1" dirty="0"/>
          </a:p>
        </p:txBody>
      </p:sp>
      <p:sp>
        <p:nvSpPr>
          <p:cNvPr id="12" name="5-Point Star 11"/>
          <p:cNvSpPr/>
          <p:nvPr/>
        </p:nvSpPr>
        <p:spPr>
          <a:xfrm>
            <a:off x="1143000" y="51816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143000" y="54102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90600" y="5715000"/>
            <a:ext cx="2971800" cy="609600"/>
            <a:chOff x="990600" y="5715000"/>
            <a:chExt cx="2971800" cy="609600"/>
          </a:xfrm>
        </p:grpSpPr>
        <p:sp>
          <p:nvSpPr>
            <p:cNvPr id="14" name="Rectangle 13"/>
            <p:cNvSpPr/>
            <p:nvPr/>
          </p:nvSpPr>
          <p:spPr>
            <a:xfrm>
              <a:off x="990600" y="5715000"/>
              <a:ext cx="2971800" cy="6096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      represents a new </a:t>
              </a:r>
            </a:p>
            <a:p>
              <a:pPr algn="ctr"/>
              <a:r>
                <a:rPr lang="en-US" dirty="0" smtClean="0"/>
                <a:t>standard  this unit.</a:t>
              </a:r>
              <a:endParaRPr lang="en-US" dirty="0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1752600" y="5791200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19801" t="27461" r="2037" b="21736"/>
          <a:stretch>
            <a:fillRect/>
          </a:stretch>
        </p:blipFill>
        <p:spPr bwMode="auto">
          <a:xfrm>
            <a:off x="152400" y="228599"/>
            <a:ext cx="6019800" cy="506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6"/>
          <p:cNvGrpSpPr/>
          <p:nvPr/>
        </p:nvGrpSpPr>
        <p:grpSpPr>
          <a:xfrm>
            <a:off x="7696200" y="152400"/>
            <a:ext cx="1219200" cy="1143000"/>
            <a:chOff x="6172200" y="152400"/>
            <a:chExt cx="1447800" cy="1447800"/>
          </a:xfrm>
        </p:grpSpPr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6172200" y="1524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6257228" y="48818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5-Point Star 6"/>
          <p:cNvSpPr/>
          <p:nvPr/>
        </p:nvSpPr>
        <p:spPr>
          <a:xfrm>
            <a:off x="152400" y="4572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52400" y="4953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5715000"/>
            <a:ext cx="29718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      represents a new </a:t>
            </a:r>
          </a:p>
          <a:p>
            <a:pPr algn="ctr"/>
            <a:r>
              <a:rPr lang="en-US" dirty="0" smtClean="0"/>
              <a:t>standard  this unit.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1752600" y="5791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248400" y="1371600"/>
          <a:ext cx="26670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Clarifications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4.NF.6</a:t>
                      </a:r>
                    </a:p>
                    <a:p>
                      <a:pPr algn="ctr"/>
                      <a:r>
                        <a:rPr lang="en-US" sz="1400" dirty="0" smtClean="0"/>
                        <a:t>and </a:t>
                      </a:r>
                    </a:p>
                    <a:p>
                      <a:pPr algn="ctr"/>
                      <a:r>
                        <a:rPr lang="en-US" sz="1400" dirty="0" smtClean="0"/>
                        <a:t>4.NF.7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Make</a:t>
                      </a:r>
                      <a:r>
                        <a:rPr lang="en-US" sz="1200" baseline="0" dirty="0" smtClean="0"/>
                        <a:t> the connection to fractions – decimals are just a new way to notate what we already know about fractions 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Ex: 0.3 = 3/10</a:t>
                      </a:r>
                    </a:p>
                    <a:p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Use this opportunity to attend to precision (SMP 6) when reading decimals – reading 0.3 as “three tenths” (rather than “zero point three”) will help students see the connection to fractions.</a:t>
                      </a:r>
                      <a:endParaRPr lang="en-US" sz="1200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4.NF.1</a:t>
                      </a:r>
                    </a:p>
                    <a:p>
                      <a:pPr algn="ctr"/>
                      <a:r>
                        <a:rPr lang="en-US" sz="1400" dirty="0" smtClean="0"/>
                        <a:t>and </a:t>
                      </a:r>
                    </a:p>
                    <a:p>
                      <a:pPr algn="ctr"/>
                      <a:r>
                        <a:rPr lang="en-US" sz="1400" dirty="0" smtClean="0"/>
                        <a:t>4.NF.2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These standards are not in the pacing for this quarter, however we wanted to reiterate their importance because they often occur in discussions when working with fractions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35481" y="2120785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7772400" y="152400"/>
            <a:ext cx="1219200" cy="1143000"/>
            <a:chOff x="6172200" y="1524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1524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57228" y="488180"/>
              <a:ext cx="1289975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  <a:r>
                <a:rPr kumimoji="0" lang="en-US" sz="11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2192" t="14474" r="2478" b="32895"/>
          <a:stretch>
            <a:fillRect/>
          </a:stretch>
        </p:blipFill>
        <p:spPr bwMode="auto">
          <a:xfrm>
            <a:off x="152400" y="152400"/>
            <a:ext cx="6248400" cy="47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-Point Star 8"/>
          <p:cNvSpPr/>
          <p:nvPr/>
        </p:nvSpPr>
        <p:spPr>
          <a:xfrm>
            <a:off x="152400" y="3048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52400" y="20574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52400" y="2667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52400" y="38862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52400" y="4191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52400" y="45720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5638800"/>
            <a:ext cx="29718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      represents a new </a:t>
            </a:r>
          </a:p>
          <a:p>
            <a:pPr algn="ctr"/>
            <a:r>
              <a:rPr lang="en-US" dirty="0" smtClean="0"/>
              <a:t>standard  this unit.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914400" y="57150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324600" y="1524000"/>
          <a:ext cx="2667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Clarifications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4.MD.5</a:t>
                      </a:r>
                    </a:p>
                    <a:p>
                      <a:pPr algn="ctr"/>
                      <a:r>
                        <a:rPr lang="en-US" sz="1400" dirty="0" smtClean="0"/>
                        <a:t>4.MD.6</a:t>
                      </a:r>
                    </a:p>
                    <a:p>
                      <a:pPr algn="ctr"/>
                      <a:r>
                        <a:rPr lang="en-US" sz="1400" dirty="0" smtClean="0"/>
                        <a:t>4.MD.7</a:t>
                      </a:r>
                    </a:p>
                    <a:p>
                      <a:pPr algn="ctr"/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Angle measure connects nicely to fractions if you discuss them as part of a turn (as the standards show)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6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35481" y="2120785"/>
            <a:ext cx="1395803" cy="11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>
          <a:xfrm>
            <a:off x="5410200" y="152400"/>
            <a:ext cx="1828800" cy="1600200"/>
            <a:chOff x="6172200" y="-228600"/>
            <a:chExt cx="1447800" cy="1447800"/>
          </a:xfrm>
        </p:grpSpPr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6172200" y="-228600"/>
              <a:ext cx="1447800" cy="1447800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222125" y="76200"/>
              <a:ext cx="1316251" cy="7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Identify and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CLARIFY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STANDARDS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72200" y="33528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Where are they going?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does the work in your grade level extend into the grade level above?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What do you need to emphasize this quarter to ensure they are ready for the next grade level?</a:t>
            </a:r>
            <a:endParaRPr lang="en-US" dirty="0"/>
          </a:p>
        </p:txBody>
      </p:sp>
      <p:sp>
        <p:nvSpPr>
          <p:cNvPr id="18" name="Up-Down Arrow 17"/>
          <p:cNvSpPr/>
          <p:nvPr/>
        </p:nvSpPr>
        <p:spPr>
          <a:xfrm>
            <a:off x="5181600" y="2895600"/>
            <a:ext cx="1219200" cy="3276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0" y="1981200"/>
            <a:ext cx="2895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Vertical Exploration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52400" y="228600"/>
            <a:ext cx="5257800" cy="6096000"/>
            <a:chOff x="1824" y="633"/>
            <a:chExt cx="2834" cy="2849"/>
          </a:xfrm>
        </p:grpSpPr>
        <p:sp>
          <p:nvSpPr>
            <p:cNvPr id="103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524000" y="2057400"/>
          <a:ext cx="2590800" cy="3108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90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Emphasis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on understanding decimals will be valuable!</a:t>
                      </a:r>
                    </a:p>
                    <a:p>
                      <a:endParaRPr lang="en-US" baseline="0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5</a:t>
                      </a:r>
                      <a:r>
                        <a:rPr lang="en-US" baseline="30000" dirty="0" smtClean="0">
                          <a:solidFill>
                            <a:schemeClr val="accent1"/>
                          </a:solidFill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Grade spends the majority of the year focusing on solidifying base 10 understanding (including decimals) and operations with fractions and decimals.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1" y="1905000"/>
            <a:ext cx="1600199" cy="15240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71" y="10178"/>
              <a:ext cx="2196" cy="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76201"/>
          <a:ext cx="6934200" cy="669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345"/>
                <a:gridCol w="2048589"/>
                <a:gridCol w="4207266"/>
              </a:tblGrid>
              <a:tr h="5465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Explanation/Clarification</a:t>
                      </a:r>
                      <a:endParaRPr lang="en-US" dirty="0"/>
                    </a:p>
                  </a:txBody>
                  <a:tcPr anchor="ctr"/>
                </a:tc>
              </a:tr>
              <a:tr h="1947168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</a:t>
                      </a:r>
                      <a:r>
                        <a:rPr lang="en-US" sz="1200" b="1" u="sng" baseline="0" dirty="0" smtClean="0">
                          <a:solidFill>
                            <a:srgbClr val="00B050"/>
                          </a:solidFill>
                        </a:rPr>
                        <a:t>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 students make the connection that decimals are just a new way to notate what you already know about fractions.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ECM book—Chapter 7(pg. 148) “Understanding Decimals”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 days focus on continuous standards</a:t>
                      </a:r>
                    </a:p>
                  </a:txBody>
                  <a:tcPr/>
                </a:tc>
              </a:tr>
              <a:tr h="2080535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u="sng" baseline="0" dirty="0" smtClean="0">
                          <a:solidFill>
                            <a:srgbClr val="FFC000"/>
                          </a:solidFill>
                        </a:rPr>
                        <a:t>4.MD.5/4.G.1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rgbClr val="FFC00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4.MD.5 -  KEY WORD: Turn (We want kids to see angles as a turn (part of a circle)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As students work on angles, we will be naturally be naming important geometric terms (4.G.1)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1-2 days focus on decimals from last week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51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4.MD.5/</a:t>
                      </a:r>
                      <a:r>
                        <a:rPr lang="en-US" sz="1200" b="1" u="sng" baseline="0" dirty="0" smtClean="0">
                          <a:solidFill>
                            <a:srgbClr val="FFC000"/>
                          </a:solidFill>
                        </a:rPr>
                        <a:t>4.MD.7</a:t>
                      </a: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/4.G.1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Using 4.MD.5., make connections about what they know about whole number decomposing to angle decomposing (4.MD.7)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Example:  45 + n = 90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*Draw a circle, and split it into 4</a:t>
                      </a:r>
                      <a:r>
                        <a:rPr lang="en-US" sz="900" baseline="30000" dirty="0" smtClean="0">
                          <a:solidFill>
                            <a:schemeClr val="tx1"/>
                          </a:solidFill>
                        </a:rPr>
                        <a:t>ths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.  If I turn a quarter turn, how many degrees did I turn?  What if I turned half of a fourth?  What degree is that?  Rachel made a 140 degree turn.  If she needed to turn 180 degrees, how many more degrees will she need to turn?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*1-2 days focus on decimals from week 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Working with Unit Angles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 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article provides instructional support to developing students' understanding of unit angles.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1-2 days focus on decimals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81000"/>
            <a:ext cx="17477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 l="55737" t="54024" r="15077" b="18558"/>
          <a:stretch>
            <a:fillRect/>
          </a:stretch>
        </p:blipFill>
        <p:spPr bwMode="auto">
          <a:xfrm>
            <a:off x="5791200" y="3352800"/>
            <a:ext cx="1736008" cy="122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152400" y="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489825" y="1828800"/>
            <a:ext cx="1501775" cy="13716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0"/>
          <a:ext cx="6857999" cy="662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599"/>
                <a:gridCol w="2438400"/>
                <a:gridCol w="3810000"/>
              </a:tblGrid>
              <a:tr h="4380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Explanation/Clarification</a:t>
                      </a:r>
                      <a:endParaRPr lang="en-US" dirty="0"/>
                    </a:p>
                  </a:txBody>
                  <a:tcPr anchor="ctr"/>
                </a:tc>
              </a:tr>
              <a:tr h="38533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4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u="sng" baseline="0" dirty="0" smtClean="0">
                          <a:solidFill>
                            <a:srgbClr val="FFC000"/>
                          </a:solidFill>
                        </a:rPr>
                        <a:t>4.MD.6</a:t>
                      </a: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/</a:t>
                      </a:r>
                      <a:r>
                        <a:rPr lang="en-US" sz="1200" b="1" u="none" baseline="0" dirty="0" smtClean="0">
                          <a:solidFill>
                            <a:srgbClr val="FFC000"/>
                          </a:solidFill>
                        </a:rPr>
                        <a:t>4.MD.7</a:t>
                      </a: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/4.G.1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4.MD.5</a:t>
                      </a:r>
                      <a:endParaRPr lang="en-US" sz="12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*Estimate</a:t>
                      </a:r>
                      <a:r>
                        <a:rPr lang="en-US" sz="1200" baseline="0" dirty="0" smtClean="0"/>
                        <a:t> what an angle that is 160 degrees would look like. How many more degrees would you need to go get to a full turn (What is the reflex angle)? What would 47 degrees look like?  Bring the vocabulary (points, lines, line segments, rays, angles-right, acute, obtuse) into discussion.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1-2 days focus on decimals</a:t>
                      </a:r>
                    </a:p>
                  </a:txBody>
                  <a:tcPr/>
                </a:tc>
              </a:tr>
              <a:tr h="23316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u="sng" baseline="0" dirty="0" smtClean="0">
                          <a:solidFill>
                            <a:srgbClr val="FFC000"/>
                          </a:solidFill>
                        </a:rPr>
                        <a:t>4.G.2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4.MD.5/</a:t>
                      </a:r>
                      <a:r>
                        <a:rPr lang="en-US" sz="1200" b="1" u="none" baseline="0" dirty="0" smtClean="0">
                          <a:solidFill>
                            <a:srgbClr val="FFC000"/>
                          </a:solidFill>
                        </a:rPr>
                        <a:t>4.MD.6</a:t>
                      </a: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/</a:t>
                      </a:r>
                      <a:r>
                        <a:rPr lang="en-US" sz="1200" b="1" u="none" baseline="0" dirty="0" smtClean="0">
                          <a:solidFill>
                            <a:srgbClr val="FFC000"/>
                          </a:solidFill>
                        </a:rPr>
                        <a:t>4.MD.7</a:t>
                      </a:r>
                      <a:endParaRPr lang="en-US" sz="12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  <a:p>
                      <a:pPr algn="l"/>
                      <a:endParaRPr lang="en-US" sz="1200" b="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A Look at Triangles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this lesson, students will classify triangles based on their properties.  This lesson format can also be used when discussing squares and other rectangles. (4.G.2)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*Identify the properties of types of triangles (Right, Isosceles, scalene) in order to cross classify.  For example:  naming a shape as a right isosceles triangle.  See progression document (Geometry K-6) page 15.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1-2 days focus on decimals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(if time)</a:t>
                      </a:r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 l="55730" t="31405" r="6767" b="14616"/>
          <a:stretch>
            <a:fillRect/>
          </a:stretch>
        </p:blipFill>
        <p:spPr bwMode="auto">
          <a:xfrm>
            <a:off x="3657600" y="2209800"/>
            <a:ext cx="1981200" cy="195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152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432705"/>
          <a:ext cx="6934200" cy="612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981"/>
                <a:gridCol w="2321418"/>
                <a:gridCol w="3733801"/>
              </a:tblGrid>
              <a:tr h="3497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Week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Explanation/Clarification</a:t>
                      </a:r>
                      <a:endParaRPr lang="en-US" dirty="0"/>
                    </a:p>
                  </a:txBody>
                  <a:tcPr anchor="ctr"/>
                </a:tc>
              </a:tr>
              <a:tr h="28591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u="none" baseline="0" dirty="0" smtClean="0">
                          <a:solidFill>
                            <a:srgbClr val="FFC000"/>
                          </a:solidFill>
                        </a:rPr>
                        <a:t>4.G.2/4.G.3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4.NF.5/4.NF.6/4.NF.7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Connection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F0"/>
                          </a:solidFill>
                        </a:rPr>
                        <a:t>4.MD.2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4.MD.5/</a:t>
                      </a:r>
                      <a:r>
                        <a:rPr lang="en-US" sz="1200" b="1" u="none" baseline="0" dirty="0" smtClean="0">
                          <a:solidFill>
                            <a:srgbClr val="FFC000"/>
                          </a:solidFill>
                        </a:rPr>
                        <a:t>4.MD.6</a:t>
                      </a:r>
                      <a:r>
                        <a:rPr lang="en-US" sz="1200" b="1" baseline="0" dirty="0" smtClean="0">
                          <a:solidFill>
                            <a:srgbClr val="FFC000"/>
                          </a:solidFill>
                        </a:rPr>
                        <a:t>/</a:t>
                      </a:r>
                      <a:r>
                        <a:rPr lang="en-US" sz="1200" b="1" u="none" baseline="0" dirty="0" smtClean="0">
                          <a:solidFill>
                            <a:srgbClr val="FFC000"/>
                          </a:solidFill>
                        </a:rPr>
                        <a:t>4.MD.7</a:t>
                      </a:r>
                      <a:endParaRPr lang="en-US" sz="12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Continuous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4.OA.3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4.NBT.4/4.NBT.5/4.NBT.6</a:t>
                      </a:r>
                    </a:p>
                    <a:p>
                      <a:pPr algn="l"/>
                      <a:endParaRPr lang="en-US" sz="12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Decoding ABC Symmetry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Introduction lesson on symmetry (4.G.3)</a:t>
                      </a:r>
                      <a:endParaRPr lang="en-US" sz="12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*give one half a figure and the line of symmetry and accurately draw the other half (4.G.3)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*1-2 days on decimal ideas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*1-2 days on whole number multiplication/division multi-step problem </a:t>
                      </a:r>
                    </a:p>
                  </a:txBody>
                  <a:tcPr/>
                </a:tc>
              </a:tr>
              <a:tr h="2895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sz="1200" b="1" baseline="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en-US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3048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62700" y="1828800"/>
            <a:ext cx="1577975" cy="160655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38862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the geometry section.  </a:t>
            </a:r>
            <a:r>
              <a:rPr lang="en-US" dirty="0" err="1" smtClean="0"/>
              <a:t>Reteach</a:t>
            </a:r>
            <a:r>
              <a:rPr lang="en-US" dirty="0" smtClean="0"/>
              <a:t> any standard students are still struggling with as noted by formative assessments. </a:t>
            </a:r>
          </a:p>
          <a:p>
            <a:endParaRPr lang="en-US" dirty="0" smtClean="0">
              <a:hlinkClick r:id="rId6"/>
            </a:endParaRPr>
          </a:p>
          <a:p>
            <a:r>
              <a:rPr lang="en-US" dirty="0" smtClean="0">
                <a:hlinkClick r:id="rId6"/>
              </a:rPr>
              <a:t>Geometry Town </a:t>
            </a:r>
            <a:r>
              <a:rPr lang="en-US" dirty="0" smtClean="0"/>
              <a:t>(culminating task)  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152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1120</Words>
  <Application>Microsoft Office PowerPoint</Application>
  <PresentationFormat>On-screen Show (4:3)</PresentationFormat>
  <Paragraphs>246</Paragraphs>
  <Slides>15</Slides>
  <Notes>15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Connecting Geometric Measurement &amp; Decimals to Fractions and Whole Number Operations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 User</cp:lastModifiedBy>
  <cp:revision>355</cp:revision>
  <dcterms:created xsi:type="dcterms:W3CDTF">2014-04-27T12:11:11Z</dcterms:created>
  <dcterms:modified xsi:type="dcterms:W3CDTF">2015-03-12T20:03:46Z</dcterms:modified>
</cp:coreProperties>
</file>