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0" r:id="rId2"/>
    <p:sldId id="336" r:id="rId3"/>
    <p:sldId id="323" r:id="rId4"/>
    <p:sldId id="295" r:id="rId5"/>
    <p:sldId id="263" r:id="rId6"/>
    <p:sldId id="309" r:id="rId7"/>
    <p:sldId id="332" r:id="rId8"/>
    <p:sldId id="333" r:id="rId9"/>
    <p:sldId id="285" r:id="rId10"/>
    <p:sldId id="311" r:id="rId11"/>
    <p:sldId id="312" r:id="rId12"/>
    <p:sldId id="335" r:id="rId13"/>
    <p:sldId id="325" r:id="rId14"/>
    <p:sldId id="337" r:id="rId15"/>
    <p:sldId id="338" r:id="rId16"/>
    <p:sldId id="339" r:id="rId17"/>
    <p:sldId id="340" r:id="rId18"/>
    <p:sldId id="33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FC68"/>
    <a:srgbClr val="86DE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94" autoAdjust="0"/>
    <p:restoredTop sz="90617" autoAdjust="0"/>
  </p:normalViewPr>
  <p:slideViewPr>
    <p:cSldViewPr>
      <p:cViewPr>
        <p:scale>
          <a:sx n="100" d="100"/>
          <a:sy n="100" d="100"/>
        </p:scale>
        <p:origin x="-438"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3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665E34-3E93-4BEB-958F-C7D0BDBA2767}" type="datetimeFigureOut">
              <a:rPr lang="en-US" smtClean="0"/>
              <a:pPr/>
              <a:t>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8C26EC-F8EE-487B-BAA5-E74B51D662B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AA515-E9AA-41D4-A239-590818F638BE}" type="datetimeFigureOut">
              <a:rPr lang="en-US" smtClean="0"/>
              <a:pPr/>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61532-9BBA-4582-81D6-6E4C460E1755}" type="slidenum">
              <a:rPr lang="en-US" smtClean="0"/>
              <a:pPr/>
              <a:t>‹#›</a:t>
            </a:fld>
            <a:endParaRPr lang="en-US"/>
          </a:p>
        </p:txBody>
      </p:sp>
    </p:spTree>
    <p:extLst>
      <p:ext uri="{BB962C8B-B14F-4D97-AF65-F5344CB8AC3E}">
        <p14:creationId xmlns:p14="http://schemas.microsoft.com/office/powerpoint/2010/main" xmlns="" val="74668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 My name is _________________________________ and I worked with </a:t>
            </a:r>
            <a:r>
              <a:rPr lang="en-US" sz="1200" i="1" kern="1200" dirty="0" smtClean="0">
                <a:solidFill>
                  <a:schemeClr val="tx1"/>
                </a:solidFill>
                <a:latin typeface="+mn-lt"/>
                <a:ea typeface="+mn-ea"/>
                <a:cs typeface="+mn-cs"/>
              </a:rPr>
              <a:t>(insert unit planning team teachers’ names) </a:t>
            </a:r>
            <a:r>
              <a:rPr lang="en-US" sz="1200" kern="1200" dirty="0" smtClean="0">
                <a:solidFill>
                  <a:schemeClr val="tx1"/>
                </a:solidFill>
                <a:latin typeface="+mn-lt"/>
                <a:ea typeface="+mn-ea"/>
                <a:cs typeface="+mn-cs"/>
              </a:rPr>
              <a:t>to plan unit 2.</a:t>
            </a:r>
          </a:p>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option for a weekly planning</a:t>
            </a:r>
            <a:r>
              <a:rPr lang="en-US" baseline="0" dirty="0" smtClean="0"/>
              <a:t> guide to use throughout the 9 weeks of this unit</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12</a:t>
            </a:fld>
            <a:endParaRPr lang="en-US"/>
          </a:p>
        </p:txBody>
      </p:sp>
    </p:spTree>
    <p:extLst>
      <p:ext uri="{BB962C8B-B14F-4D97-AF65-F5344CB8AC3E}">
        <p14:creationId xmlns="" xmlns:p14="http://schemas.microsoft.com/office/powerpoint/2010/main" val="348593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a:t>
            </a:r>
            <a:r>
              <a:rPr lang="en-US" sz="1200" kern="1200" dirty="0" smtClean="0">
                <a:solidFill>
                  <a:schemeClr val="tx1"/>
                </a:solidFill>
                <a:latin typeface="+mn-lt"/>
                <a:ea typeface="+mn-ea"/>
                <a:cs typeface="+mn-cs"/>
              </a:rPr>
              <a:t>we had the standards clarified and they were distributed throughout the unit, it was time to gather and study our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main resources we discussed</a:t>
            </a:r>
            <a:r>
              <a:rPr lang="en-US" sz="1200" kern="1200" baseline="0" dirty="0" smtClean="0">
                <a:solidFill>
                  <a:schemeClr val="tx1"/>
                </a:solidFill>
                <a:latin typeface="+mn-lt"/>
                <a:ea typeface="+mn-ea"/>
                <a:cs typeface="+mn-cs"/>
              </a:rPr>
              <a:t> are the books shown on this page as well as the district website.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CC61532-9BBA-4582-81D6-6E4C460E175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Three Friends’ Beads - PARCC</a:t>
            </a:r>
            <a:r>
              <a:rPr lang="en-US" baseline="0" dirty="0" smtClean="0"/>
              <a:t> Sample question that addresses 4.OA.1, 4.OA.2, and 4.OA.3</a:t>
            </a:r>
            <a:endParaRPr lang="en-US" dirty="0" smtClean="0"/>
          </a:p>
          <a:p>
            <a:pPr marL="228600" indent="-228600">
              <a:buNone/>
            </a:pPr>
            <a:r>
              <a:rPr lang="en-US" dirty="0" smtClean="0"/>
              <a:t>http://www.parcconline.org/sites/parcc/files/Grade4-ThreeFriends%27Beads.pdf</a:t>
            </a:r>
          </a:p>
          <a:p>
            <a:pPr marL="228600" indent="-228600">
              <a:buNone/>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Comparing Money</a:t>
            </a:r>
            <a:r>
              <a:rPr lang="en-US" baseline="0" dirty="0" smtClean="0"/>
              <a:t> Raised - Question from Illustrative Mathematics that is aligned to 4.OA.2</a:t>
            </a:r>
          </a:p>
          <a:p>
            <a:pPr marL="228600" indent="-228600">
              <a:buNone/>
            </a:pPr>
            <a:r>
              <a:rPr lang="en-US" baseline="0" dirty="0" smtClean="0"/>
              <a:t>http://s3.amazonaws.com/illustrativemathematics/illustration_pdfs/000/000/263/original/illustrative_mathematics_263.pdf?1390748860</a:t>
            </a:r>
          </a:p>
          <a:p>
            <a:pPr marL="228600" indent="-228600">
              <a:buNone/>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Threatened</a:t>
            </a:r>
            <a:r>
              <a:rPr lang="en-US" baseline="0" dirty="0" smtClean="0"/>
              <a:t> &amp; Endangered - </a:t>
            </a:r>
            <a:r>
              <a:rPr lang="en-US" dirty="0" smtClean="0"/>
              <a:t>Task</a:t>
            </a:r>
            <a:r>
              <a:rPr lang="en-US" baseline="0" dirty="0" smtClean="0"/>
              <a:t> from Illustrative Mathematics that is aligned to 4.OA.1 and also brings in the connection with 4.NBT.1</a:t>
            </a:r>
          </a:p>
          <a:p>
            <a:pPr marL="228600" indent="-228600">
              <a:buNone/>
            </a:pPr>
            <a:r>
              <a:rPr lang="en-US" dirty="0" smtClean="0"/>
              <a:t>http://s3.amazonaws.com/illustrativemathematics/illustration_pdfs/000/001/809/original/illustrative_mathematics_1809.pdf?1392693091</a:t>
            </a:r>
          </a:p>
        </p:txBody>
      </p:sp>
      <p:sp>
        <p:nvSpPr>
          <p:cNvPr id="4" name="Slide Number Placeholder 3"/>
          <p:cNvSpPr>
            <a:spLocks noGrp="1"/>
          </p:cNvSpPr>
          <p:nvPr>
            <p:ph type="sldNum" sz="quarter" idx="10"/>
          </p:nvPr>
        </p:nvSpPr>
        <p:spPr/>
        <p:txBody>
          <a:bodyPr/>
          <a:lstStyle/>
          <a:p>
            <a:fld id="{DCC61532-9BBA-4582-81D6-6E4C460E1755}" type="slidenum">
              <a:rPr lang="en-US" smtClean="0"/>
              <a:pPr/>
              <a:t>14</a:t>
            </a:fld>
            <a:endParaRPr lang="en-US"/>
          </a:p>
        </p:txBody>
      </p:sp>
    </p:spTree>
    <p:extLst>
      <p:ext uri="{BB962C8B-B14F-4D97-AF65-F5344CB8AC3E}">
        <p14:creationId xmlns:p14="http://schemas.microsoft.com/office/powerpoint/2010/main" xmlns="" val="167217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Desktop Length Conversion – This is</a:t>
            </a:r>
            <a:r>
              <a:rPr lang="en-US" baseline="0" dirty="0" smtClean="0"/>
              <a:t> a question from the PARCC End Of Year Practice Test for 4</a:t>
            </a:r>
            <a:r>
              <a:rPr lang="en-US" baseline="30000" dirty="0" smtClean="0"/>
              <a:t>th</a:t>
            </a:r>
            <a:r>
              <a:rPr lang="en-US" baseline="0" dirty="0" smtClean="0"/>
              <a:t> Grade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http://epat-parcc.testnav.com/client/index.html#getitem/8338 (question 5 of 36 – if this link won’t work)</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Who is the Tallest?  - This task</a:t>
            </a:r>
            <a:r>
              <a:rPr lang="en-US" baseline="0" dirty="0" smtClean="0"/>
              <a:t> is from Illustrative Mathematics and aligns to 4.MD.1</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http://s3.amazonaws.com/illustrativemathematics/illustration_pdfs/000/001/508/original/illustrative_mathematics_1508.pdf?1390748792</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CC61532-9BBA-4582-81D6-6E4C460E1755}" type="slidenum">
              <a:rPr lang="en-US" smtClean="0"/>
              <a:pPr/>
              <a:t>15</a:t>
            </a:fld>
            <a:endParaRPr lang="en-US"/>
          </a:p>
        </p:txBody>
      </p:sp>
    </p:spTree>
    <p:extLst>
      <p:ext uri="{BB962C8B-B14F-4D97-AF65-F5344CB8AC3E}">
        <p14:creationId xmlns:p14="http://schemas.microsoft.com/office/powerpoint/2010/main" xmlns="" val="341368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Cloth for Backpacks – This is</a:t>
            </a:r>
            <a:r>
              <a:rPr lang="en-US" baseline="0" dirty="0" smtClean="0"/>
              <a:t> a question from the PARCC End Of Year Practice Test for 4</a:t>
            </a:r>
            <a:r>
              <a:rPr lang="en-US" baseline="30000" dirty="0" smtClean="0"/>
              <a:t>th</a:t>
            </a:r>
            <a:r>
              <a:rPr lang="en-US" baseline="0" dirty="0" smtClean="0"/>
              <a:t> Grade and aligns to 4.NF.4c – connections could be made to strategies based on properties of operations similar to those students use for 4.NBT.5 (connection to whole numbers)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http://epat-parcc.testnav.com/client/index.html#getitem/8336 (question 3 of 36 – if this link won’t work)</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How Many Tenths &amp; Hundredths – Task from Illustrative Mathematics that is aligned to 4.NF.5 – connections could</a:t>
            </a:r>
            <a:r>
              <a:rPr lang="en-US" baseline="0" dirty="0" smtClean="0"/>
              <a:t> be made to whole number standards 4.NBT.1 and 4.OA.1 (knowing that 1 tenth is ten times as much as 1 hundredth the same way we understand that 10 is 10 times as much as 1) as well as 4.MD.1 (converting from tenths to hundredths is the same thought process as converting from feet to inches – or any measurement units)</a:t>
            </a: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http://s3.amazonaws.com/illustrativemathematics/illustration_pdfs/000/000/103/original/illustrative_mathematics_103.pdf?1412879528</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CC61532-9BBA-4582-81D6-6E4C460E1755}" type="slidenum">
              <a:rPr lang="en-US" smtClean="0"/>
              <a:pPr/>
              <a:t>16</a:t>
            </a:fld>
            <a:endParaRPr lang="en-US"/>
          </a:p>
        </p:txBody>
      </p:sp>
    </p:spTree>
    <p:extLst>
      <p:ext uri="{BB962C8B-B14F-4D97-AF65-F5344CB8AC3E}">
        <p14:creationId xmlns:p14="http://schemas.microsoft.com/office/powerpoint/2010/main" xmlns="" val="176986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Lessons and resources are available online for Unit 3.</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NEW Teacher Created Resources pages in Math!  Please share any resources you create with your math facilitator or Beth </a:t>
            </a:r>
            <a:r>
              <a:rPr lang="en-US" sz="1200" kern="1200" dirty="0" err="1" smtClean="0">
                <a:solidFill>
                  <a:schemeClr val="tx1"/>
                </a:solidFill>
                <a:latin typeface="+mn-lt"/>
                <a:ea typeface="+mn-ea"/>
                <a:cs typeface="+mn-cs"/>
              </a:rPr>
              <a:t>Pesnell</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hope these resources will help you in your unit planning journey this quarter.</a:t>
            </a:r>
          </a:p>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followed this unit planning process…</a:t>
            </a:r>
          </a:p>
          <a:p>
            <a:endParaRPr lang="en-US" dirty="0"/>
          </a:p>
        </p:txBody>
      </p:sp>
      <p:sp>
        <p:nvSpPr>
          <p:cNvPr id="4" name="Slide Number Placeholder 3"/>
          <p:cNvSpPr>
            <a:spLocks noGrp="1"/>
          </p:cNvSpPr>
          <p:nvPr>
            <p:ph type="sldNum" sz="quarter" idx="10"/>
          </p:nvPr>
        </p:nvSpPr>
        <p:spPr/>
        <p:txBody>
          <a:bodyPr/>
          <a:lstStyle/>
          <a:p>
            <a:fld id="{E5192115-2419-4893-A8FF-04D8E3F1B19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we revised our essential questions by looking at this unit’s big 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chose to reword the summary for</a:t>
            </a:r>
            <a:r>
              <a:rPr lang="en-US" baseline="0" dirty="0" smtClean="0"/>
              <a:t> Unit 3 to highlight the importance of multiplicative comparison.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Next we identified and clarified the standards….</a:t>
            </a:r>
          </a:p>
          <a:p>
            <a:endParaRPr lang="en-US" dirty="0" smtClean="0"/>
          </a:p>
          <a:p>
            <a:r>
              <a:rPr lang="en-US" dirty="0" smtClean="0"/>
              <a:t>The</a:t>
            </a:r>
            <a:r>
              <a:rPr lang="en-US" baseline="0" dirty="0" smtClean="0"/>
              <a:t> highlighted standards are reoccurring from previous quarters.  Our clarifications of how those standards have changed from previous quarters are in the blue table.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4.NF.1 and 4.NF.2</a:t>
            </a:r>
            <a:r>
              <a:rPr lang="en-US" baseline="0" dirty="0" smtClean="0"/>
              <a:t> – these standards are not in the pacing for this quarter, however we chose to include them in our clarifications because they often occur in discussions when working with fractions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two slides address the standards new in</a:t>
            </a:r>
            <a:r>
              <a:rPr lang="en-US" baseline="0" dirty="0" smtClean="0"/>
              <a:t> this quarter.  Clarifications for the new standards are in the blue table.</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the standards were clarified, we divided the unit into weeks and distributed the standards throughout those 9 weeks…</a:t>
            </a:r>
          </a:p>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B4160-F992-456B-A5C7-D2A0E18B6F81}"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1B4160-F992-456B-A5C7-D2A0E18B6F81}" type="datetimeFigureOut">
              <a:rPr lang="en-US" smtClean="0"/>
              <a:pPr/>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1B4160-F992-456B-A5C7-D2A0E18B6F81}" type="datetimeFigureOut">
              <a:rPr lang="en-US" smtClean="0"/>
              <a:pPr/>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B4160-F992-456B-A5C7-D2A0E18B6F81}" type="datetimeFigureOut">
              <a:rPr lang="en-US" smtClean="0"/>
              <a:pPr/>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B4160-F992-456B-A5C7-D2A0E18B6F81}"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B4160-F992-456B-A5C7-D2A0E18B6F81}"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B4160-F992-456B-A5C7-D2A0E18B6F81}" type="datetimeFigureOut">
              <a:rPr lang="en-US" smtClean="0"/>
              <a:pPr/>
              <a:t>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75292-9169-4331-8826-AADEB5BCDF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10.wav"/><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audio" Target="../media/audio11.wav"/><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12.wav"/><Relationship Id="rId6" Type="http://schemas.openxmlformats.org/officeDocument/2006/relationships/image" Target="../media/image12.jpeg"/><Relationship Id="rId5" Type="http://schemas.openxmlformats.org/officeDocument/2006/relationships/hyperlink" Target="http://www.google.com/url?sa=i&amp;rct=j&amp;q=&amp;esrc=s&amp;frm=1&amp;source=images&amp;cd=&amp;cad=rja&amp;uact=8&amp;docid=yVJuqKDoUmFUcM&amp;tbnid=J-2VK6BmbLJ_EM:&amp;ved=0CAUQjRw&amp;url=http://tst-math.wikispaces.com/CCSS+Resources&amp;ei=RhV1U9ajL5SVqAaEn4CQBg&amp;bvm=bv.66699033,d.b2k&amp;psig=AFQjCNGnpgwGsk51vEfZlxjrhRb985M5Xw&amp;ust=1400268419778230"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3.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audio" Target="../media/audio13.wav"/><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audio" Target="../media/audio14.wav"/><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5.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media/audio15.wav"/><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audio" Target="../media/audio16.wav"/><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audio" Target="../media/audio17.wav"/><Relationship Id="rId5" Type="http://schemas.openxmlformats.org/officeDocument/2006/relationships/image" Target="../media/image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18.wav"/><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3.wav"/><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010400" cy="1676400"/>
          </a:xfrm>
        </p:spPr>
        <p:txBody>
          <a:bodyPr>
            <a:normAutofit/>
          </a:bodyPr>
          <a:lstStyle/>
          <a:p>
            <a:r>
              <a:rPr lang="en-US" sz="2800" dirty="0" smtClean="0"/>
              <a:t>Connecting Whole Number Operations Addition &amp; Subtraction of Mixed Numbers; </a:t>
            </a:r>
            <a:br>
              <a:rPr lang="en-US" sz="2800" dirty="0" smtClean="0"/>
            </a:br>
            <a:r>
              <a:rPr lang="en-US" sz="2800" dirty="0" smtClean="0"/>
              <a:t>Multiplicative Comparison</a:t>
            </a:r>
            <a:endParaRPr lang="en-US" sz="2800" dirty="0"/>
          </a:p>
        </p:txBody>
      </p:sp>
      <p:sp>
        <p:nvSpPr>
          <p:cNvPr id="3" name="Subtitle 2"/>
          <p:cNvSpPr>
            <a:spLocks noGrp="1"/>
          </p:cNvSpPr>
          <p:nvPr>
            <p:ph type="subTitle" idx="1"/>
          </p:nvPr>
        </p:nvSpPr>
        <p:spPr>
          <a:xfrm>
            <a:off x="1981200" y="5943600"/>
            <a:ext cx="4572000" cy="914400"/>
          </a:xfrm>
        </p:spPr>
        <p:txBody>
          <a:bodyPr>
            <a:normAutofit/>
          </a:bodyPr>
          <a:lstStyle/>
          <a:p>
            <a:r>
              <a:rPr lang="en-US" sz="1600" dirty="0" smtClean="0"/>
              <a:t>Unit Planning Team:</a:t>
            </a:r>
          </a:p>
          <a:p>
            <a:r>
              <a:rPr lang="en-US" sz="1400" dirty="0" smtClean="0">
                <a:solidFill>
                  <a:schemeClr val="tx1"/>
                </a:solidFill>
              </a:rPr>
              <a:t>Angela Black (ES), Rea Smith (RG), Susan Harp (JD), </a:t>
            </a:r>
          </a:p>
          <a:p>
            <a:r>
              <a:rPr lang="en-US" sz="1400" dirty="0" err="1" smtClean="0">
                <a:solidFill>
                  <a:schemeClr val="tx1"/>
                </a:solidFill>
              </a:rPr>
              <a:t>Haylee</a:t>
            </a:r>
            <a:r>
              <a:rPr lang="en-US" sz="1400" dirty="0" smtClean="0">
                <a:solidFill>
                  <a:schemeClr val="tx1"/>
                </a:solidFill>
              </a:rPr>
              <a:t> Pierce (JM), Wes Faith (JM)</a:t>
            </a:r>
            <a:endParaRPr lang="en-US" sz="1400" dirty="0">
              <a:solidFill>
                <a:schemeClr val="tx1"/>
              </a:solidFill>
            </a:endParaRPr>
          </a:p>
        </p:txBody>
      </p:sp>
      <p:sp>
        <p:nvSpPr>
          <p:cNvPr id="4" name="TextBox 3"/>
          <p:cNvSpPr txBox="1"/>
          <p:nvPr/>
        </p:nvSpPr>
        <p:spPr>
          <a:xfrm>
            <a:off x="6705600" y="228600"/>
            <a:ext cx="2286000" cy="338554"/>
          </a:xfrm>
          <a:prstGeom prst="rect">
            <a:avLst/>
          </a:prstGeom>
          <a:noFill/>
        </p:spPr>
        <p:txBody>
          <a:bodyPr wrap="square" rtlCol="0">
            <a:spAutoFit/>
          </a:bodyPr>
          <a:lstStyle/>
          <a:p>
            <a:pPr algn="ctr"/>
            <a:r>
              <a:rPr lang="en-US" sz="1600" dirty="0" smtClean="0"/>
              <a:t>4</a:t>
            </a:r>
            <a:r>
              <a:rPr lang="en-US" sz="1600" baseline="30000" dirty="0" smtClean="0"/>
              <a:t>th</a:t>
            </a:r>
            <a:r>
              <a:rPr lang="en-US" sz="1600" dirty="0" smtClean="0"/>
              <a:t> Grade Unit 3</a:t>
            </a:r>
            <a:endParaRPr lang="en-US" sz="1600" dirty="0"/>
          </a:p>
        </p:txBody>
      </p:sp>
      <p:pic>
        <p:nvPicPr>
          <p:cNvPr id="8" name="Picture 7" descr="Kinder Unit 2 13-14.jpg"/>
          <p:cNvPicPr>
            <a:picLocks noChangeAspect="1"/>
          </p:cNvPicPr>
          <p:nvPr/>
        </p:nvPicPr>
        <p:blipFill>
          <a:blip r:embed="rId4" cstate="print"/>
          <a:stretch>
            <a:fillRect/>
          </a:stretch>
        </p:blipFill>
        <p:spPr>
          <a:xfrm>
            <a:off x="7239000" y="533400"/>
            <a:ext cx="1317609" cy="1358785"/>
          </a:xfrm>
          <a:prstGeom prst="rect">
            <a:avLst/>
          </a:prstGeom>
        </p:spPr>
      </p:pic>
      <p:pic>
        <p:nvPicPr>
          <p:cNvPr id="6" name="Picture 5" descr="IMG_5244.JPG"/>
          <p:cNvPicPr>
            <a:picLocks noChangeAspect="1"/>
          </p:cNvPicPr>
          <p:nvPr/>
        </p:nvPicPr>
        <p:blipFill>
          <a:blip r:embed="rId5" cstate="print"/>
          <a:stretch>
            <a:fillRect/>
          </a:stretch>
        </p:blipFill>
        <p:spPr>
          <a:xfrm>
            <a:off x="1524000" y="1600200"/>
            <a:ext cx="5638800" cy="4229100"/>
          </a:xfrm>
          <a:prstGeom prst="rect">
            <a:avLst/>
          </a:prstGeom>
          <a:ln>
            <a:noFill/>
          </a:ln>
          <a:effectLst>
            <a:outerShdw blurRad="292100" dist="139700" dir="2700000" algn="tl" rotWithShape="0">
              <a:srgbClr val="333333">
                <a:alpha val="65000"/>
              </a:srgbClr>
            </a:outerShdw>
          </a:effectLst>
        </p:spPr>
      </p:pic>
      <p:pic>
        <p:nvPicPr>
          <p:cNvPr id="7" name="~PP1695.WAV">
            <a:hlinkClick r:id="" action="ppaction://media"/>
          </p:cNvPr>
          <p:cNvPicPr>
            <a:picLocks noRot="1" noChangeAspect="1"/>
          </p:cNvPicPr>
          <p:nvPr>
            <a:wavAudioFile r:embed="rId1" name="~PP1695.WAV"/>
          </p:nvPr>
        </p:nvPicPr>
        <p:blipFill>
          <a:blip r:embed="rId6" cstate="print"/>
          <a:stretch>
            <a:fillRect/>
          </a:stretch>
        </p:blipFill>
        <p:spPr>
          <a:xfrm>
            <a:off x="8712200" y="6426200"/>
            <a:ext cx="304800" cy="304800"/>
          </a:xfrm>
          <a:prstGeom prst="rect">
            <a:avLst/>
          </a:prstGeom>
        </p:spPr>
      </p:pic>
    </p:spTree>
  </p:cSld>
  <p:clrMapOvr>
    <a:masterClrMapping/>
  </p:clrMapOvr>
  <p:transition advTm="127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489825" y="1828800"/>
            <a:ext cx="1501775" cy="137160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6" name="Table 5"/>
          <p:cNvGraphicFramePr>
            <a:graphicFrameLocks noGrp="1"/>
          </p:cNvGraphicFramePr>
          <p:nvPr/>
        </p:nvGraphicFramePr>
        <p:xfrm>
          <a:off x="228600" y="152400"/>
          <a:ext cx="6857999" cy="6492240"/>
        </p:xfrm>
        <a:graphic>
          <a:graphicData uri="http://schemas.openxmlformats.org/drawingml/2006/table">
            <a:tbl>
              <a:tblPr firstRow="1" bandRow="1">
                <a:tableStyleId>{5C22544A-7EE6-4342-B048-85BDC9FD1C3A}</a:tableStyleId>
              </a:tblPr>
              <a:tblGrid>
                <a:gridCol w="609599"/>
                <a:gridCol w="2438400"/>
                <a:gridCol w="3810000"/>
              </a:tblGrid>
              <a:tr h="325931">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Explanation/Clarification</a:t>
                      </a:r>
                      <a:endParaRPr lang="en-US" dirty="0"/>
                    </a:p>
                  </a:txBody>
                  <a:tcPr anchor="ctr"/>
                </a:tc>
              </a:tr>
              <a:tr h="1874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4</a:t>
                      </a:r>
                    </a:p>
                    <a:p>
                      <a:pPr algn="ctr"/>
                      <a:endParaRPr lang="en-US" sz="1400" dirty="0"/>
                    </a:p>
                  </a:txBody>
                  <a:tcPr anchor="ctr"/>
                </a:tc>
                <a:tc>
                  <a:txBody>
                    <a:bodyPr/>
                    <a:lstStyle/>
                    <a:p>
                      <a:pPr>
                        <a:buFont typeface="Arial" pitchFamily="34" charset="0"/>
                        <a:buNone/>
                      </a:pPr>
                      <a:r>
                        <a:rPr lang="en-US" sz="1200" b="1" baseline="0" dirty="0" smtClean="0">
                          <a:solidFill>
                            <a:schemeClr val="tx1"/>
                          </a:solidFill>
                        </a:rPr>
                        <a:t>Focus</a:t>
                      </a:r>
                    </a:p>
                    <a:p>
                      <a:pPr>
                        <a:buFont typeface="Arial" pitchFamily="34" charset="0"/>
                        <a:buNone/>
                      </a:pPr>
                      <a:r>
                        <a:rPr lang="en-US" sz="1200" b="1" baseline="0" dirty="0" smtClean="0">
                          <a:solidFill>
                            <a:srgbClr val="0070C0"/>
                          </a:solidFill>
                        </a:rPr>
                        <a:t>4.MD1/4.MD.2</a:t>
                      </a:r>
                    </a:p>
                    <a:p>
                      <a:pPr>
                        <a:buFont typeface="Arial" pitchFamily="34" charset="0"/>
                        <a:buNone/>
                      </a:pPr>
                      <a:r>
                        <a:rPr lang="en-US" sz="1200" b="1" baseline="0" dirty="0" smtClean="0">
                          <a:solidFill>
                            <a:srgbClr val="FFC000"/>
                          </a:solidFill>
                        </a:rPr>
                        <a:t>4.OA.5</a:t>
                      </a:r>
                    </a:p>
                    <a:p>
                      <a:pPr>
                        <a:buFont typeface="Arial" pitchFamily="34" charset="0"/>
                        <a:buNone/>
                      </a:pPr>
                      <a:endParaRPr lang="en-US" sz="1200" b="1" baseline="0" dirty="0" smtClean="0">
                        <a:solidFill>
                          <a:schemeClr val="tx1"/>
                        </a:solidFill>
                      </a:endParaRPr>
                    </a:p>
                    <a:p>
                      <a:pPr>
                        <a:buFont typeface="Arial" pitchFamily="34" charset="0"/>
                        <a:buNone/>
                      </a:pPr>
                      <a:r>
                        <a:rPr lang="en-US" sz="1200" b="1" baseline="0" dirty="0" smtClean="0">
                          <a:solidFill>
                            <a:schemeClr val="tx1"/>
                          </a:solidFill>
                        </a:rPr>
                        <a:t>Connection</a:t>
                      </a:r>
                    </a:p>
                    <a:p>
                      <a:pPr>
                        <a:buFont typeface="Arial" pitchFamily="34" charset="0"/>
                        <a:buNone/>
                      </a:pPr>
                      <a:r>
                        <a:rPr lang="en-US" sz="1200" b="1" baseline="0" dirty="0" smtClean="0">
                          <a:solidFill>
                            <a:srgbClr val="00B050"/>
                          </a:solidFill>
                        </a:rPr>
                        <a:t>4.OA.1/4.OA.2</a:t>
                      </a:r>
                    </a:p>
                    <a:p>
                      <a:pPr>
                        <a:buFont typeface="Arial" pitchFamily="34" charset="0"/>
                        <a:buNone/>
                      </a:pPr>
                      <a:endParaRPr lang="en-US" sz="1200" b="1" baseline="0" dirty="0" smtClean="0">
                        <a:solidFill>
                          <a:schemeClr val="tx1"/>
                        </a:solidFill>
                      </a:endParaRPr>
                    </a:p>
                    <a:p>
                      <a:pPr>
                        <a:buFont typeface="Arial" pitchFamily="34" charset="0"/>
                        <a:buNone/>
                      </a:pPr>
                      <a:r>
                        <a:rPr lang="en-US" sz="1200" b="1" baseline="0" dirty="0" smtClean="0">
                          <a:solidFill>
                            <a:schemeClr val="tx1"/>
                          </a:solidFill>
                        </a:rPr>
                        <a:t>Continuous</a:t>
                      </a:r>
                    </a:p>
                    <a:p>
                      <a:pPr>
                        <a:buFont typeface="Arial" pitchFamily="34" charset="0"/>
                        <a:buNone/>
                      </a:pPr>
                      <a:r>
                        <a:rPr lang="en-US" sz="1200" b="1" baseline="0" dirty="0" smtClean="0">
                          <a:solidFill>
                            <a:srgbClr val="00B050"/>
                          </a:solidFill>
                        </a:rPr>
                        <a:t>4.NBT.4/4.NBT.5/4NBT.6</a:t>
                      </a:r>
                      <a:endParaRPr lang="en-US" sz="1200" b="1" dirty="0" smtClean="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B050"/>
                          </a:solidFill>
                        </a:rPr>
                        <a:t>4.OA.3</a:t>
                      </a:r>
                      <a:endParaRPr lang="en-US" sz="1200" b="1" dirty="0">
                        <a:solidFill>
                          <a:schemeClr val="tx1"/>
                        </a:solidFill>
                      </a:endParaRPr>
                    </a:p>
                  </a:txBody>
                  <a:tcPr anchor="ctr"/>
                </a:tc>
                <a:tc>
                  <a:txBody>
                    <a:bodyPr/>
                    <a:lstStyle/>
                    <a:p>
                      <a:pPr algn="l"/>
                      <a:r>
                        <a:rPr lang="en-US" sz="1200" dirty="0" smtClean="0"/>
                        <a:t>Continue</a:t>
                      </a:r>
                      <a:r>
                        <a:rPr lang="en-US" sz="1200" baseline="0" dirty="0" smtClean="0"/>
                        <a:t> work from week 3</a:t>
                      </a:r>
                    </a:p>
                    <a:p>
                      <a:pPr algn="l"/>
                      <a:r>
                        <a:rPr lang="en-US" sz="1200" baseline="0" dirty="0" smtClean="0"/>
                        <a:t>4.OA.5- extend pattern work to other shape and number patterns with rules</a:t>
                      </a:r>
                      <a:endParaRPr lang="en-US" sz="1200" dirty="0" smtClean="0"/>
                    </a:p>
                  </a:txBody>
                  <a:tcPr/>
                </a:tc>
              </a:tr>
              <a:tr h="1874105">
                <a:tc>
                  <a:txBody>
                    <a:bodyPr/>
                    <a:lstStyle/>
                    <a:p>
                      <a:pPr algn="ctr"/>
                      <a:endParaRPr lang="en-US" sz="2400" b="1" dirty="0" smtClean="0"/>
                    </a:p>
                    <a:p>
                      <a:pPr algn="ctr"/>
                      <a:r>
                        <a:rPr lang="en-US" sz="2400" b="1" dirty="0" smtClean="0"/>
                        <a:t>5</a:t>
                      </a:r>
                      <a:endParaRPr lang="en-US" sz="2400" b="1" dirty="0"/>
                    </a:p>
                  </a:txBody>
                  <a:tcPr/>
                </a:tc>
                <a:tc>
                  <a:txBody>
                    <a:bodyPr/>
                    <a:lstStyle/>
                    <a:p>
                      <a:pPr algn="l"/>
                      <a:r>
                        <a:rPr lang="en-US" sz="1200" b="1" dirty="0" smtClean="0">
                          <a:solidFill>
                            <a:schemeClr val="tx1"/>
                          </a:solidFill>
                        </a:rPr>
                        <a:t>Focus</a:t>
                      </a:r>
                    </a:p>
                    <a:p>
                      <a:pPr algn="l"/>
                      <a:r>
                        <a:rPr lang="en-US" sz="1200" b="1" dirty="0" smtClean="0">
                          <a:solidFill>
                            <a:srgbClr val="00B050"/>
                          </a:solidFill>
                        </a:rPr>
                        <a:t>4.NF.5</a:t>
                      </a:r>
                    </a:p>
                    <a:p>
                      <a:pPr algn="l"/>
                      <a:r>
                        <a:rPr lang="en-US" sz="1200" b="1" dirty="0" smtClean="0">
                          <a:solidFill>
                            <a:srgbClr val="0070C0"/>
                          </a:solidFill>
                        </a:rPr>
                        <a:t>4.MD.1</a:t>
                      </a:r>
                    </a:p>
                    <a:p>
                      <a:pPr algn="l"/>
                      <a:endParaRPr lang="en-US" sz="1200" b="1" dirty="0" smtClean="0">
                        <a:solidFill>
                          <a:schemeClr val="tx1"/>
                        </a:solidFill>
                      </a:endParaRPr>
                    </a:p>
                    <a:p>
                      <a:pPr algn="l"/>
                      <a:r>
                        <a:rPr lang="en-US" sz="1200" b="1" dirty="0" smtClean="0">
                          <a:solidFill>
                            <a:schemeClr val="tx1"/>
                          </a:solidFill>
                        </a:rPr>
                        <a:t>Connection</a:t>
                      </a:r>
                    </a:p>
                    <a:p>
                      <a:pPr algn="l"/>
                      <a:r>
                        <a:rPr lang="en-US" sz="1200" b="1" dirty="0" smtClean="0">
                          <a:solidFill>
                            <a:srgbClr val="00B050"/>
                          </a:solidFill>
                        </a:rPr>
                        <a:t>4.OA1/4.OA.2</a:t>
                      </a:r>
                    </a:p>
                    <a:p>
                      <a:pPr algn="l"/>
                      <a:endParaRPr lang="en-US" sz="1200" b="1" dirty="0" smtClean="0">
                        <a:solidFill>
                          <a:schemeClr val="tx1"/>
                        </a:solidFill>
                      </a:endParaRPr>
                    </a:p>
                    <a:p>
                      <a:pPr algn="l"/>
                      <a:r>
                        <a:rPr lang="en-US" sz="1200" b="1" dirty="0" smtClean="0">
                          <a:solidFill>
                            <a:schemeClr val="tx1"/>
                          </a:solidFill>
                        </a:rPr>
                        <a:t>Continuous</a:t>
                      </a:r>
                    </a:p>
                    <a:p>
                      <a:pPr algn="l"/>
                      <a:r>
                        <a:rPr lang="en-US" sz="1200" b="1" dirty="0" smtClean="0">
                          <a:solidFill>
                            <a:srgbClr val="00B050"/>
                          </a:solidFill>
                        </a:rPr>
                        <a:t>4.NBT.1</a:t>
                      </a:r>
                      <a:r>
                        <a:rPr lang="en-US" sz="1200" b="1" dirty="0" smtClean="0">
                          <a:solidFill>
                            <a:schemeClr val="tx1"/>
                          </a:solidFill>
                        </a:rPr>
                        <a:t> </a:t>
                      </a:r>
                      <a:r>
                        <a:rPr lang="en-US" sz="1200" b="1" dirty="0" smtClean="0">
                          <a:solidFill>
                            <a:srgbClr val="FF0000"/>
                          </a:solidFill>
                        </a:rPr>
                        <a:t>(not in this quarter pacing)</a:t>
                      </a:r>
                    </a:p>
                    <a:p>
                      <a:pPr algn="l"/>
                      <a:r>
                        <a:rPr lang="en-US" sz="1200" b="1" dirty="0" smtClean="0">
                          <a:solidFill>
                            <a:srgbClr val="00B050"/>
                          </a:solidFill>
                        </a:rPr>
                        <a:t>4.NBT.4/4.NBT.5/4.NBT.6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B050"/>
                          </a:solidFill>
                        </a:rPr>
                        <a:t>4.OA.3</a:t>
                      </a:r>
                      <a:endParaRPr lang="en-US" sz="1200" b="0" dirty="0" smtClean="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In order to understand the multiplicative relationship between 3/10 and 30/100 (4.NF.5), you must understand the multiplicative nature of our base ten system (4.NBT.1)… 1 is ten times as much as 1/10 and 1/10 is ten times as much as 1/100</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This understanding can connect to 4.MD.1 when converting in the metric system</a:t>
                      </a:r>
                    </a:p>
                  </a:txBody>
                  <a:tcPr/>
                </a:tc>
              </a:tr>
              <a:tr h="2037071">
                <a:tc>
                  <a:txBody>
                    <a:bodyPr/>
                    <a:lstStyle/>
                    <a:p>
                      <a:pPr algn="ctr"/>
                      <a:endParaRPr lang="en-US" sz="2400" b="1" dirty="0" smtClean="0"/>
                    </a:p>
                    <a:p>
                      <a:pPr algn="ctr"/>
                      <a:r>
                        <a:rPr lang="en-US" sz="2400" b="1" dirty="0" smtClean="0"/>
                        <a:t>6</a:t>
                      </a:r>
                      <a:endParaRPr lang="en-US" sz="2400" b="1" dirty="0"/>
                    </a:p>
                  </a:txBody>
                  <a:tcPr anchor="ctr"/>
                </a:tc>
                <a:tc>
                  <a:txBody>
                    <a:bodyPr/>
                    <a:lstStyle/>
                    <a:p>
                      <a:pPr algn="l"/>
                      <a:r>
                        <a:rPr lang="en-US" sz="1200" b="1" dirty="0" smtClean="0">
                          <a:solidFill>
                            <a:schemeClr val="tx1"/>
                          </a:solidFill>
                        </a:rPr>
                        <a:t>Focus</a:t>
                      </a:r>
                    </a:p>
                    <a:p>
                      <a:pPr algn="l"/>
                      <a:r>
                        <a:rPr lang="en-US" sz="1200" b="1" dirty="0" smtClean="0">
                          <a:solidFill>
                            <a:srgbClr val="00B050"/>
                          </a:solidFill>
                        </a:rPr>
                        <a:t>4.NF.5</a:t>
                      </a:r>
                    </a:p>
                    <a:p>
                      <a:pPr algn="l"/>
                      <a:r>
                        <a:rPr lang="en-US" sz="1200" b="1" dirty="0" smtClean="0">
                          <a:solidFill>
                            <a:srgbClr val="0070C0"/>
                          </a:solidFill>
                        </a:rPr>
                        <a:t>4.MD.1</a:t>
                      </a:r>
                    </a:p>
                    <a:p>
                      <a:pPr algn="l"/>
                      <a:endParaRPr lang="en-US" sz="1200" b="1" dirty="0" smtClean="0">
                        <a:solidFill>
                          <a:schemeClr val="tx1"/>
                        </a:solidFill>
                      </a:endParaRPr>
                    </a:p>
                    <a:p>
                      <a:pPr algn="l"/>
                      <a:r>
                        <a:rPr lang="en-US" sz="1200" b="1" dirty="0" smtClean="0">
                          <a:solidFill>
                            <a:schemeClr val="tx1"/>
                          </a:solidFill>
                        </a:rPr>
                        <a:t>Connection</a:t>
                      </a:r>
                    </a:p>
                    <a:p>
                      <a:pPr algn="l"/>
                      <a:r>
                        <a:rPr lang="en-US" sz="1200" b="1" dirty="0" smtClean="0">
                          <a:solidFill>
                            <a:srgbClr val="00B050"/>
                          </a:solidFill>
                        </a:rPr>
                        <a:t>4</a:t>
                      </a:r>
                      <a:r>
                        <a:rPr lang="en-US" sz="1200" b="1" kern="1200" dirty="0" smtClean="0">
                          <a:solidFill>
                            <a:srgbClr val="00B050"/>
                          </a:solidFill>
                          <a:latin typeface="+mn-lt"/>
                          <a:ea typeface="+mn-ea"/>
                          <a:cs typeface="+mn-cs"/>
                        </a:rPr>
                        <a:t>.OA.1/4.OA.2</a:t>
                      </a:r>
                    </a:p>
                    <a:p>
                      <a:pPr algn="l"/>
                      <a:endParaRPr lang="en-US" sz="1200" b="1" dirty="0" smtClean="0">
                        <a:solidFill>
                          <a:schemeClr val="tx1"/>
                        </a:solidFill>
                      </a:endParaRPr>
                    </a:p>
                    <a:p>
                      <a:pPr algn="l"/>
                      <a:r>
                        <a:rPr lang="en-US" sz="1200" b="1" dirty="0" smtClean="0">
                          <a:solidFill>
                            <a:schemeClr val="tx1"/>
                          </a:solidFill>
                        </a:rPr>
                        <a:t>Continuous</a:t>
                      </a:r>
                    </a:p>
                    <a:p>
                      <a:pPr algn="l"/>
                      <a:r>
                        <a:rPr lang="en-US" sz="1200" b="1" dirty="0" smtClean="0">
                          <a:solidFill>
                            <a:srgbClr val="00B050"/>
                          </a:solidFill>
                        </a:rPr>
                        <a:t>4.NBT.1</a:t>
                      </a:r>
                      <a:r>
                        <a:rPr lang="en-US" sz="1200" b="1" dirty="0" smtClean="0">
                          <a:solidFill>
                            <a:schemeClr val="tx1"/>
                          </a:solidFill>
                        </a:rPr>
                        <a:t> </a:t>
                      </a:r>
                      <a:r>
                        <a:rPr lang="en-US" sz="1200" b="1" dirty="0" smtClean="0">
                          <a:solidFill>
                            <a:srgbClr val="FF0000"/>
                          </a:solidFill>
                        </a:rPr>
                        <a:t>(not in this quarter pacing)</a:t>
                      </a:r>
                    </a:p>
                    <a:p>
                      <a:pPr algn="l"/>
                      <a:r>
                        <a:rPr lang="en-US" sz="1200" b="1" dirty="0" smtClean="0">
                          <a:solidFill>
                            <a:srgbClr val="00B050"/>
                          </a:solidFill>
                        </a:rPr>
                        <a:t>4.NBT.4/4.NBT.5/4.NBT.6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B050"/>
                          </a:solidFill>
                        </a:rPr>
                        <a:t>4.OA.3</a:t>
                      </a:r>
                      <a:endParaRPr lang="en-US" sz="1200" b="0"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dirty="0" smtClean="0">
                          <a:solidFill>
                            <a:schemeClr val="tx1"/>
                          </a:solidFill>
                        </a:rPr>
                        <a:t>Same as week 5</a:t>
                      </a:r>
                      <a:endParaRPr lang="en-US" sz="1200" b="0" dirty="0">
                        <a:solidFill>
                          <a:schemeClr val="tx1"/>
                        </a:solidFill>
                      </a:endParaRPr>
                    </a:p>
                  </a:txBody>
                  <a:tcPr/>
                </a:tc>
              </a:tr>
            </a:tbl>
          </a:graphicData>
        </a:graphic>
      </p:graphicFrame>
      <p:pic>
        <p:nvPicPr>
          <p:cNvPr id="8" name="Picture 7"/>
          <p:cNvPicPr>
            <a:picLocks noChangeAspect="1" noChangeArrowheads="1"/>
          </p:cNvPicPr>
          <p:nvPr/>
        </p:nvPicPr>
        <p:blipFill>
          <a:blip r:embed="rId4" cstate="print"/>
          <a:srcRect/>
          <a:stretch>
            <a:fillRect/>
          </a:stretch>
        </p:blipFill>
        <p:spPr bwMode="auto">
          <a:xfrm>
            <a:off x="7467600" y="304800"/>
            <a:ext cx="1452171" cy="1076325"/>
          </a:xfrm>
          <a:prstGeom prst="rect">
            <a:avLst/>
          </a:prstGeom>
          <a:noFill/>
          <a:ln w="9525">
            <a:noFill/>
            <a:miter lim="800000"/>
            <a:headEnd/>
            <a:tailEnd/>
          </a:ln>
        </p:spPr>
      </p:pic>
      <p:pic>
        <p:nvPicPr>
          <p:cNvPr id="7" name="~PP428.WAV">
            <a:hlinkClick r:id="" action="ppaction://media"/>
          </p:cNvPr>
          <p:cNvPicPr>
            <a:picLocks noRot="1" noChangeAspect="1"/>
          </p:cNvPicPr>
          <p:nvPr>
            <a:wavAudioFile r:embed="rId1" name="~PP428.WAV"/>
          </p:nvPr>
        </p:nvPicPr>
        <p:blipFill>
          <a:blip r:embed="rId5" cstate="print"/>
          <a:stretch>
            <a:fillRect/>
          </a:stretch>
        </p:blipFill>
        <p:spPr>
          <a:xfrm>
            <a:off x="8712200" y="6426200"/>
            <a:ext cx="304800" cy="304800"/>
          </a:xfrm>
          <a:prstGeom prst="rect">
            <a:avLst/>
          </a:prstGeom>
        </p:spPr>
      </p:pic>
    </p:spTree>
  </p:cSld>
  <p:clrMapOvr>
    <a:masterClrMapping/>
  </p:clrMapOvr>
  <p:transition advTm="40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1" y="432705"/>
          <a:ext cx="6934200" cy="6038296"/>
        </p:xfrm>
        <a:graphic>
          <a:graphicData uri="http://schemas.openxmlformats.org/drawingml/2006/table">
            <a:tbl>
              <a:tblPr firstRow="1" bandRow="1">
                <a:tableStyleId>{5C22544A-7EE6-4342-B048-85BDC9FD1C3A}</a:tableStyleId>
              </a:tblPr>
              <a:tblGrid>
                <a:gridCol w="878981"/>
                <a:gridCol w="2321418"/>
                <a:gridCol w="3733801"/>
              </a:tblGrid>
              <a:tr h="349743">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Explanation/Clarification</a:t>
                      </a:r>
                      <a:endParaRPr lang="en-US" dirty="0"/>
                    </a:p>
                  </a:txBody>
                  <a:tcPr anchor="ctr"/>
                </a:tc>
              </a:tr>
              <a:tr h="1792335">
                <a:tc>
                  <a:txBody>
                    <a:bodyPr/>
                    <a:lstStyle/>
                    <a:p>
                      <a:pPr algn="ctr"/>
                      <a:endParaRPr lang="en-US" sz="2400" b="1" dirty="0" smtClean="0">
                        <a:solidFill>
                          <a:schemeClr val="tx1"/>
                        </a:solidFill>
                      </a:endParaRPr>
                    </a:p>
                    <a:p>
                      <a:pPr algn="ctr"/>
                      <a:r>
                        <a:rPr lang="en-US" sz="2400" b="1" dirty="0" smtClean="0">
                          <a:solidFill>
                            <a:schemeClr val="tx1"/>
                          </a:solidFill>
                        </a:rPr>
                        <a:t>7</a:t>
                      </a:r>
                      <a:endParaRPr lang="en-US" sz="2400" b="1" dirty="0">
                        <a:solidFill>
                          <a:schemeClr val="tx1"/>
                        </a:solidFill>
                      </a:endParaRPr>
                    </a:p>
                  </a:txBody>
                  <a:tcPr/>
                </a:tc>
                <a:tc>
                  <a:txBody>
                    <a:bodyPr/>
                    <a:lstStyle/>
                    <a:p>
                      <a:r>
                        <a:rPr lang="en-US" sz="1200" b="1" baseline="0" dirty="0" smtClean="0">
                          <a:solidFill>
                            <a:schemeClr val="tx1"/>
                          </a:solidFill>
                        </a:rPr>
                        <a:t>Focus</a:t>
                      </a:r>
                    </a:p>
                    <a:p>
                      <a:r>
                        <a:rPr lang="en-US" sz="1200" b="1" baseline="0" dirty="0" smtClean="0">
                          <a:solidFill>
                            <a:srgbClr val="00B050"/>
                          </a:solidFill>
                        </a:rPr>
                        <a:t>4.NF.3/4.NF.4</a:t>
                      </a:r>
                    </a:p>
                    <a:p>
                      <a:endParaRPr lang="en-US" sz="1200" b="1" baseline="0" dirty="0" smtClean="0">
                        <a:solidFill>
                          <a:schemeClr val="tx1"/>
                        </a:solidFill>
                      </a:endParaRPr>
                    </a:p>
                    <a:p>
                      <a:endParaRPr lang="en-US" sz="1200" b="1" baseline="0" dirty="0" smtClean="0">
                        <a:solidFill>
                          <a:schemeClr val="tx1"/>
                        </a:solidFill>
                      </a:endParaRPr>
                    </a:p>
                    <a:p>
                      <a:pPr>
                        <a:buFont typeface="Arial" pitchFamily="34" charset="0"/>
                        <a:buNone/>
                      </a:pPr>
                      <a:r>
                        <a:rPr lang="en-US" sz="1200" b="1" baseline="0" dirty="0" smtClean="0">
                          <a:solidFill>
                            <a:schemeClr val="tx1"/>
                          </a:solidFill>
                        </a:rPr>
                        <a:t>Continuous</a:t>
                      </a:r>
                    </a:p>
                    <a:p>
                      <a:pPr>
                        <a:buFont typeface="Arial" pitchFamily="34" charset="0"/>
                        <a:buNone/>
                      </a:pPr>
                      <a:r>
                        <a:rPr lang="en-US" sz="1200" b="1" baseline="0" dirty="0" smtClean="0">
                          <a:solidFill>
                            <a:srgbClr val="00B050"/>
                          </a:solidFill>
                        </a:rPr>
                        <a:t>4.NBT.4/4.NBT.5/4NBT.6</a:t>
                      </a:r>
                    </a:p>
                    <a:p>
                      <a:pPr>
                        <a:buFont typeface="Arial" pitchFamily="34" charset="0"/>
                        <a:buNone/>
                      </a:pPr>
                      <a:r>
                        <a:rPr lang="en-US" sz="1200" b="1" baseline="0" dirty="0" smtClean="0">
                          <a:solidFill>
                            <a:srgbClr val="00B050"/>
                          </a:solidFill>
                        </a:rPr>
                        <a:t>4.OA.3</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solidFill>
                            <a:srgbClr val="00B050"/>
                          </a:solidFill>
                        </a:rPr>
                        <a:t>4.OA.1/4.OA.2</a:t>
                      </a:r>
                    </a:p>
                    <a:p>
                      <a:pPr>
                        <a:buFont typeface="Arial" pitchFamily="34" charset="0"/>
                        <a:buNone/>
                      </a:pPr>
                      <a:endParaRPr lang="en-US" sz="1200" b="0" dirty="0" smtClean="0">
                        <a:solidFill>
                          <a:schemeClr val="tx1"/>
                        </a:solidFill>
                      </a:endParaRPr>
                    </a:p>
                    <a:p>
                      <a:pPr algn="l"/>
                      <a:endParaRPr lang="en-US" sz="1200" b="1" baseline="0" dirty="0" smtClean="0">
                        <a:solidFill>
                          <a:schemeClr val="tx1"/>
                        </a:solidFill>
                      </a:endParaRPr>
                    </a:p>
                  </a:txBody>
                  <a:tcPr/>
                </a:tc>
                <a:tc>
                  <a:txBody>
                    <a:bodyPr/>
                    <a:lstStyle/>
                    <a:p>
                      <a:pPr lvl="0"/>
                      <a:r>
                        <a:rPr lang="en-US" sz="1200" b="0" baseline="0" dirty="0" smtClean="0">
                          <a:solidFill>
                            <a:schemeClr val="tx1"/>
                          </a:solidFill>
                        </a:rPr>
                        <a:t>4.NF.3 could be used to push additive comparison with fractional amounts; mixed numbers have been added to this quarter; subtraction of fractions should be a focus, if it hasn’t been yet</a:t>
                      </a:r>
                    </a:p>
                    <a:p>
                      <a:pPr lvl="0"/>
                      <a:endParaRPr lang="en-US" sz="1200" b="0" baseline="0" dirty="0" smtClean="0">
                        <a:solidFill>
                          <a:schemeClr val="tx1"/>
                        </a:solidFill>
                      </a:endParaRPr>
                    </a:p>
                    <a:p>
                      <a:pPr lvl="0"/>
                      <a:r>
                        <a:rPr lang="en-US" sz="1200" b="0" baseline="0" dirty="0" smtClean="0">
                          <a:solidFill>
                            <a:schemeClr val="tx1"/>
                          </a:solidFill>
                        </a:rPr>
                        <a:t>4.NF.4  relates to multiplicative comparison as in ¾ is the same as 3 times as much as ¼; should also focus on multiple groups problems as in ¾ is the same as 3 groups of ¼  </a:t>
                      </a:r>
                    </a:p>
                  </a:txBody>
                  <a:tcPr/>
                </a:tc>
              </a:tr>
              <a:tr h="1624695">
                <a:tc>
                  <a:txBody>
                    <a:bodyPr/>
                    <a:lstStyle/>
                    <a:p>
                      <a:pPr algn="ctr"/>
                      <a:endParaRPr lang="en-US" sz="2400" b="1" dirty="0" smtClean="0"/>
                    </a:p>
                    <a:p>
                      <a:pPr algn="ctr"/>
                      <a:r>
                        <a:rPr lang="en-US" sz="2400" b="1" dirty="0" smtClean="0"/>
                        <a:t>8</a:t>
                      </a:r>
                      <a:endParaRPr lang="en-US" sz="2400" b="1" dirty="0"/>
                    </a:p>
                  </a:txBody>
                  <a:tcPr/>
                </a:tc>
                <a:tc>
                  <a:txBody>
                    <a:bodyPr/>
                    <a:lstStyle/>
                    <a:p>
                      <a:pPr algn="l"/>
                      <a:r>
                        <a:rPr lang="en-US" sz="1200" b="1" baseline="0" dirty="0" smtClean="0">
                          <a:solidFill>
                            <a:schemeClr val="tx1"/>
                          </a:solidFill>
                        </a:rPr>
                        <a:t>Focus</a:t>
                      </a:r>
                    </a:p>
                    <a:p>
                      <a:pPr algn="l"/>
                      <a:r>
                        <a:rPr lang="en-US" sz="1200" b="1" baseline="0" dirty="0" smtClean="0">
                          <a:solidFill>
                            <a:srgbClr val="00B050"/>
                          </a:solidFill>
                        </a:rPr>
                        <a:t>4.NF.3/4.NF.4 </a:t>
                      </a:r>
                    </a:p>
                    <a:p>
                      <a:pPr algn="l"/>
                      <a:endParaRPr lang="en-US" sz="1200" b="1" baseline="0" dirty="0" smtClean="0">
                        <a:solidFill>
                          <a:schemeClr val="tx1"/>
                        </a:solidFill>
                      </a:endParaRPr>
                    </a:p>
                    <a:p>
                      <a:pPr>
                        <a:buFont typeface="Arial" pitchFamily="34" charset="0"/>
                        <a:buNone/>
                      </a:pPr>
                      <a:endParaRPr lang="en-US" sz="1200" b="0" baseline="0" dirty="0" smtClean="0">
                        <a:solidFill>
                          <a:schemeClr val="tx1"/>
                        </a:solidFill>
                      </a:endParaRPr>
                    </a:p>
                    <a:p>
                      <a:pPr>
                        <a:buFont typeface="Arial" pitchFamily="34" charset="0"/>
                        <a:buNone/>
                      </a:pPr>
                      <a:r>
                        <a:rPr lang="en-US" sz="1200" b="1" baseline="0" dirty="0" smtClean="0">
                          <a:solidFill>
                            <a:schemeClr val="tx1"/>
                          </a:solidFill>
                        </a:rPr>
                        <a:t>Continuous</a:t>
                      </a:r>
                    </a:p>
                    <a:p>
                      <a:pPr>
                        <a:buFont typeface="Arial" pitchFamily="34" charset="0"/>
                        <a:buNone/>
                      </a:pPr>
                      <a:r>
                        <a:rPr lang="en-US" sz="1200" b="1" baseline="0" dirty="0" smtClean="0">
                          <a:solidFill>
                            <a:srgbClr val="00B050"/>
                          </a:solidFill>
                        </a:rPr>
                        <a:t>4.NBT.4/4.NBT.5/4NBT.6</a:t>
                      </a:r>
                      <a:endParaRPr lang="en-US" sz="1200" b="1" dirty="0" smtClean="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B050"/>
                          </a:solidFill>
                        </a:rPr>
                        <a:t>4.OA.3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B050"/>
                          </a:solidFill>
                        </a:rPr>
                        <a:t>4.OA.1/4.OA.2</a:t>
                      </a:r>
                      <a:endParaRPr lang="en-US" sz="1200" b="1" baseline="0" dirty="0" smtClean="0">
                        <a:solidFill>
                          <a:srgbClr val="0070C0"/>
                        </a:solidFill>
                      </a:endParaRPr>
                    </a:p>
                  </a:txBody>
                  <a:tcPr/>
                </a:tc>
                <a:tc>
                  <a:txBody>
                    <a:bodyPr/>
                    <a:lstStyle/>
                    <a:p>
                      <a:pPr lvl="0"/>
                      <a:r>
                        <a:rPr lang="en-US" sz="1200" b="0" baseline="0" dirty="0" smtClean="0">
                          <a:solidFill>
                            <a:schemeClr val="tx1"/>
                          </a:solidFill>
                        </a:rPr>
                        <a:t>Same as week 8</a:t>
                      </a:r>
                    </a:p>
                  </a:txBody>
                  <a:tcPr/>
                </a:tc>
              </a:tr>
              <a:tr h="2127601">
                <a:tc>
                  <a:txBody>
                    <a:bodyPr/>
                    <a:lstStyle/>
                    <a:p>
                      <a:pPr algn="ctr"/>
                      <a:endParaRPr lang="en-US" sz="2400" b="1" dirty="0" smtClean="0"/>
                    </a:p>
                    <a:p>
                      <a:pPr algn="ctr"/>
                      <a:r>
                        <a:rPr lang="en-US" sz="2400" b="1" dirty="0" smtClean="0"/>
                        <a:t>9</a:t>
                      </a:r>
                      <a:endParaRPr lang="en-US" sz="2400" b="1" dirty="0"/>
                    </a:p>
                  </a:txBody>
                  <a:tcPr/>
                </a:tc>
                <a:tc>
                  <a:txBody>
                    <a:bodyPr/>
                    <a:lstStyle/>
                    <a:p>
                      <a:r>
                        <a:rPr lang="en-US" sz="1200" b="1" baseline="0" dirty="0" smtClean="0">
                          <a:solidFill>
                            <a:schemeClr val="tx1"/>
                          </a:solidFill>
                        </a:rPr>
                        <a:t>Focus</a:t>
                      </a:r>
                    </a:p>
                    <a:p>
                      <a:r>
                        <a:rPr lang="en-US" sz="1200" b="1" baseline="0" dirty="0" smtClean="0">
                          <a:solidFill>
                            <a:srgbClr val="0070C0"/>
                          </a:solidFill>
                        </a:rPr>
                        <a:t>4.MD.3</a:t>
                      </a:r>
                    </a:p>
                    <a:p>
                      <a:endParaRPr lang="en-US" sz="1200" b="1" baseline="0" dirty="0" smtClean="0">
                        <a:solidFill>
                          <a:schemeClr val="tx1"/>
                        </a:solidFill>
                      </a:endParaRPr>
                    </a:p>
                    <a:p>
                      <a:pPr>
                        <a:buFont typeface="Arial" pitchFamily="34" charset="0"/>
                        <a:buNone/>
                      </a:pPr>
                      <a:r>
                        <a:rPr lang="en-US" sz="1200" b="1" baseline="0" dirty="0" smtClean="0">
                          <a:solidFill>
                            <a:schemeClr val="tx1"/>
                          </a:solidFill>
                        </a:rPr>
                        <a:t>Connection</a:t>
                      </a:r>
                    </a:p>
                    <a:p>
                      <a:pPr>
                        <a:buFont typeface="Arial" pitchFamily="34" charset="0"/>
                        <a:buNone/>
                      </a:pPr>
                      <a:r>
                        <a:rPr lang="en-US" sz="1200" b="1" baseline="0" dirty="0" smtClean="0">
                          <a:solidFill>
                            <a:srgbClr val="0070C0"/>
                          </a:solidFill>
                        </a:rPr>
                        <a:t>4.MD.2</a:t>
                      </a:r>
                    </a:p>
                    <a:p>
                      <a:pPr>
                        <a:buFont typeface="Arial" pitchFamily="34" charset="0"/>
                        <a:buNone/>
                      </a:pPr>
                      <a:endParaRPr lang="en-US" sz="1200" b="0" baseline="0" dirty="0" smtClean="0">
                        <a:solidFill>
                          <a:schemeClr val="tx1"/>
                        </a:solidFill>
                      </a:endParaRPr>
                    </a:p>
                    <a:p>
                      <a:pPr>
                        <a:buFont typeface="Arial" pitchFamily="34" charset="0"/>
                        <a:buNone/>
                      </a:pPr>
                      <a:r>
                        <a:rPr lang="en-US" sz="1200" b="1" baseline="0" dirty="0" smtClean="0">
                          <a:solidFill>
                            <a:schemeClr val="tx1"/>
                          </a:solidFill>
                        </a:rPr>
                        <a:t>Continuous</a:t>
                      </a:r>
                    </a:p>
                    <a:p>
                      <a:pPr>
                        <a:buFont typeface="Arial" pitchFamily="34" charset="0"/>
                        <a:buNone/>
                      </a:pPr>
                      <a:r>
                        <a:rPr lang="en-US" sz="1200" b="1" baseline="0" dirty="0" smtClean="0">
                          <a:solidFill>
                            <a:srgbClr val="00B050"/>
                          </a:solidFill>
                        </a:rPr>
                        <a:t>4.NBT.4/4.NBT.5/4NBT.6</a:t>
                      </a:r>
                      <a:endParaRPr lang="en-US" sz="1200" b="1" dirty="0" smtClean="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B050"/>
                          </a:solidFill>
                        </a:rPr>
                        <a:t>4.OA.3</a:t>
                      </a:r>
                      <a:endParaRPr lang="en-US" sz="1200" b="1" dirty="0" smtClean="0">
                        <a:solidFill>
                          <a:srgbClr val="00B050"/>
                        </a:solidFill>
                      </a:endParaRPr>
                    </a:p>
                    <a:p>
                      <a:endParaRPr lang="en-US" sz="1200" b="1" baseline="0" dirty="0" smtClean="0">
                        <a:solidFill>
                          <a:schemeClr val="tx1"/>
                        </a:solidFill>
                      </a:endParaRPr>
                    </a:p>
                  </a:txBody>
                  <a:tcPr/>
                </a:tc>
                <a:tc>
                  <a:txBody>
                    <a:bodyPr/>
                    <a:lstStyle/>
                    <a:p>
                      <a:pPr lvl="0"/>
                      <a:r>
                        <a:rPr lang="en-US" sz="1200" b="0" dirty="0" smtClean="0">
                          <a:solidFill>
                            <a:schemeClr val="tx1"/>
                          </a:solidFill>
                        </a:rPr>
                        <a:t>4.MD.3</a:t>
                      </a:r>
                      <a:r>
                        <a:rPr lang="en-US" sz="1200" b="0" baseline="0" dirty="0" smtClean="0">
                          <a:solidFill>
                            <a:schemeClr val="tx1"/>
                          </a:solidFill>
                        </a:rPr>
                        <a:t> is an application of the area and perimeter formulas for rectangles and assumes that students have had sufficient time exploring and building understanding of those formulas… if you feel that your students do not have this understanding, you may need to devote more time throughout the quarter to explore these ideas</a:t>
                      </a:r>
                    </a:p>
                    <a:p>
                      <a:pPr lvl="0"/>
                      <a:endParaRPr lang="en-US" sz="1200" b="0" baseline="0" dirty="0" smtClean="0">
                        <a:solidFill>
                          <a:schemeClr val="tx1"/>
                        </a:solidFill>
                      </a:endParaRPr>
                    </a:p>
                    <a:p>
                      <a:pPr lvl="0"/>
                      <a:r>
                        <a:rPr lang="en-US" sz="1200" b="0" baseline="0" dirty="0" smtClean="0">
                          <a:solidFill>
                            <a:schemeClr val="tx1"/>
                          </a:solidFill>
                        </a:rPr>
                        <a:t>Comparison can be a context when comparing area and perimeter of different rectangles</a:t>
                      </a:r>
                    </a:p>
                    <a:p>
                      <a:pPr lvl="0"/>
                      <a:endParaRPr lang="en-US" sz="1200" b="0" baseline="0" dirty="0" smtClean="0">
                        <a:solidFill>
                          <a:schemeClr val="tx1"/>
                        </a:solidFill>
                      </a:endParaRPr>
                    </a:p>
                  </a:txBody>
                  <a:tcPr/>
                </a:tc>
              </a:tr>
            </a:tbl>
          </a:graphicData>
        </a:graphic>
      </p:graphicFrame>
      <p:pic>
        <p:nvPicPr>
          <p:cNvPr id="8" name="Picture 7"/>
          <p:cNvPicPr>
            <a:picLocks noChangeAspect="1" noChangeArrowheads="1"/>
          </p:cNvPicPr>
          <p:nvPr/>
        </p:nvPicPr>
        <p:blipFill>
          <a:blip r:embed="rId4" cstate="print"/>
          <a:srcRect/>
          <a:stretch>
            <a:fillRect/>
          </a:stretch>
        </p:blipFill>
        <p:spPr bwMode="auto">
          <a:xfrm>
            <a:off x="7467600" y="304800"/>
            <a:ext cx="1452171" cy="1076325"/>
          </a:xfrm>
          <a:prstGeom prst="rect">
            <a:avLst/>
          </a:prstGeom>
          <a:noFill/>
          <a:ln w="9525">
            <a:noFill/>
            <a:miter lim="800000"/>
            <a:headEnd/>
            <a:tailEnd/>
          </a:ln>
        </p:spPr>
      </p:pic>
      <p:grpSp>
        <p:nvGrpSpPr>
          <p:cNvPr id="2" name="Group 2"/>
          <p:cNvGrpSpPr>
            <a:grpSpLocks/>
          </p:cNvGrpSpPr>
          <p:nvPr/>
        </p:nvGrpSpPr>
        <p:grpSpPr bwMode="auto">
          <a:xfrm>
            <a:off x="7362700" y="1828800"/>
            <a:ext cx="1577975" cy="160655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7" name="~PP1854.WAV">
            <a:hlinkClick r:id="" action="ppaction://media"/>
          </p:cNvPr>
          <p:cNvPicPr>
            <a:picLocks noRot="1" noChangeAspect="1"/>
          </p:cNvPicPr>
          <p:nvPr>
            <a:wavAudioFile r:embed="rId1" name="~PP1854.WAV"/>
          </p:nvPr>
        </p:nvPicPr>
        <p:blipFill>
          <a:blip r:embed="rId5" cstate="print"/>
          <a:stretch>
            <a:fillRect/>
          </a:stretch>
        </p:blipFill>
        <p:spPr>
          <a:xfrm>
            <a:off x="8712200" y="6426200"/>
            <a:ext cx="304800" cy="304800"/>
          </a:xfrm>
          <a:prstGeom prst="rect">
            <a:avLst/>
          </a:prstGeom>
        </p:spPr>
      </p:pic>
    </p:spTree>
  </p:cSld>
  <p:clrMapOvr>
    <a:masterClrMapping/>
  </p:clrMapOvr>
  <p:transition advTm="54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37425" y="1600200"/>
            <a:ext cx="1577975" cy="160655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8" name="Picture 7"/>
          <p:cNvPicPr>
            <a:picLocks noChangeAspect="1" noChangeArrowheads="1"/>
          </p:cNvPicPr>
          <p:nvPr/>
        </p:nvPicPr>
        <p:blipFill>
          <a:blip r:embed="rId4" cstate="print"/>
          <a:srcRect/>
          <a:stretch>
            <a:fillRect/>
          </a:stretch>
        </p:blipFill>
        <p:spPr bwMode="auto">
          <a:xfrm>
            <a:off x="7543800" y="152400"/>
            <a:ext cx="1452171" cy="1076325"/>
          </a:xfrm>
          <a:prstGeom prst="rect">
            <a:avLst/>
          </a:prstGeom>
          <a:noFill/>
          <a:ln w="9525">
            <a:noFill/>
            <a:miter lim="800000"/>
            <a:headEnd/>
            <a:tailEnd/>
          </a:ln>
        </p:spPr>
      </p:pic>
      <p:graphicFrame>
        <p:nvGraphicFramePr>
          <p:cNvPr id="9" name="Table 8"/>
          <p:cNvGraphicFramePr>
            <a:graphicFrameLocks noGrp="1"/>
          </p:cNvGraphicFramePr>
          <p:nvPr/>
        </p:nvGraphicFramePr>
        <p:xfrm>
          <a:off x="-2362200" y="26593800"/>
          <a:ext cx="6629400" cy="18135600"/>
        </p:xfrm>
        <a:graphic>
          <a:graphicData uri="http://schemas.openxmlformats.org/drawingml/2006/table">
            <a:tbl>
              <a:tblPr bandRow="1">
                <a:tableStyleId>{3B4B98B0-60AC-42C2-AFA5-B58CD77FA1E5}</a:tableStyleId>
              </a:tblPr>
              <a:tblGrid>
                <a:gridCol w="684856"/>
                <a:gridCol w="2585690"/>
                <a:gridCol w="3358854"/>
              </a:tblGrid>
              <a:tr h="1896035">
                <a:tc gridSpan="3">
                  <a:txBody>
                    <a:bodyPr/>
                    <a:lstStyle/>
                    <a:p>
                      <a:pPr marL="0" marR="0" algn="ctr">
                        <a:spcBef>
                          <a:spcPts val="0"/>
                        </a:spcBef>
                        <a:spcAft>
                          <a:spcPts val="0"/>
                        </a:spcAft>
                      </a:pPr>
                      <a:r>
                        <a:rPr lang="en-US" sz="2800" dirty="0"/>
                        <a:t>Suggested Weekly Posing of Problems:</a:t>
                      </a:r>
                    </a:p>
                    <a:p>
                      <a:pPr marL="0" marR="0" algn="ctr">
                        <a:spcBef>
                          <a:spcPts val="0"/>
                        </a:spcBef>
                        <a:spcAft>
                          <a:spcPts val="0"/>
                        </a:spcAft>
                      </a:pPr>
                      <a:r>
                        <a:rPr lang="en-US" sz="1400" dirty="0"/>
                        <a:t>This is one way to think about clustering the standards. These ideas would be repeated each week.</a:t>
                      </a:r>
                    </a:p>
                    <a:p>
                      <a:pPr marL="0" marR="0" algn="ctr">
                        <a:spcBef>
                          <a:spcPts val="0"/>
                        </a:spcBef>
                        <a:spcAft>
                          <a:spcPts val="0"/>
                        </a:spcAft>
                      </a:pPr>
                      <a:r>
                        <a:rPr lang="en-US" sz="1400" dirty="0"/>
                        <a:t>Essential Questions: What do the digits in a number represent? How does money relate to place value?</a:t>
                      </a:r>
                    </a:p>
                    <a:p>
                      <a:pPr marL="0" marR="0" algn="ctr">
                        <a:spcBef>
                          <a:spcPts val="0"/>
                        </a:spcBef>
                        <a:spcAft>
                          <a:spcPts val="0"/>
                        </a:spcAft>
                      </a:pPr>
                      <a:r>
                        <a:rPr lang="en-US" sz="1400" dirty="0"/>
                        <a:t>2.NBT.1, 2.NBT.2, 2.NBT.3, 2.MD.8- 1-2 days a week pose problems with groups of 10 in multiplication and measurement division problems. Use money (2.MD.8) as a context for place value problems.</a:t>
                      </a:r>
                    </a:p>
                    <a:p>
                      <a:pPr marL="0" marR="0" algn="ctr">
                        <a:spcBef>
                          <a:spcPts val="0"/>
                        </a:spcBef>
                        <a:spcAft>
                          <a:spcPts val="0"/>
                        </a:spcAft>
                      </a:pPr>
                      <a:r>
                        <a:rPr lang="en-US" sz="1400" dirty="0"/>
                        <a:t>2.NBT.2, 2.NBT.3 – Daily counting and writing number embedded.</a:t>
                      </a:r>
                    </a:p>
                    <a:p>
                      <a:pPr marL="0" marR="0" algn="ctr">
                        <a:spcBef>
                          <a:spcPts val="0"/>
                        </a:spcBef>
                        <a:spcAft>
                          <a:spcPts val="0"/>
                        </a:spcAft>
                      </a:pPr>
                      <a:r>
                        <a:rPr lang="en-US" sz="1400" dirty="0"/>
                        <a:t>Essential Question: What strategies can I use to find sums and differences of two-digit numbers?</a:t>
                      </a:r>
                    </a:p>
                    <a:p>
                      <a:pPr marL="0" marR="0" algn="ctr">
                        <a:spcBef>
                          <a:spcPts val="0"/>
                        </a:spcBef>
                        <a:spcAft>
                          <a:spcPts val="0"/>
                        </a:spcAft>
                      </a:pPr>
                      <a:r>
                        <a:rPr lang="en-US" sz="1400" dirty="0"/>
                        <a:t>2.OA.1, 2.NBT.5, 2.NBT.6, 2.NBT.9 3-4 days a week posing multiple problem types and discussing student strategies.</a:t>
                      </a:r>
                    </a:p>
                    <a:p>
                      <a:pPr marL="0" marR="0" algn="ctr">
                        <a:spcBef>
                          <a:spcPts val="0"/>
                        </a:spcBef>
                        <a:spcAft>
                          <a:spcPts val="0"/>
                        </a:spcAft>
                      </a:pPr>
                      <a:r>
                        <a:rPr lang="en-US" sz="1400" dirty="0"/>
                        <a:t>2.OA.2 Fluency within 20 daily or 1 focused day with number talks daily</a:t>
                      </a:r>
                      <a:endParaRPr lang="en-US" sz="1400" dirty="0">
                        <a:latin typeface="Calibri"/>
                        <a:ea typeface="Calibri"/>
                        <a:cs typeface="Times New Roman"/>
                      </a:endParaRPr>
                    </a:p>
                  </a:txBody>
                  <a:tcPr marL="11568" marR="11568" marT="0" marB="0"/>
                </a:tc>
                <a:tc hMerge="1">
                  <a:txBody>
                    <a:bodyPr/>
                    <a:lstStyle/>
                    <a:p>
                      <a:endParaRPr lang="en-US"/>
                    </a:p>
                  </a:txBody>
                  <a:tcPr/>
                </a:tc>
                <a:tc hMerge="1">
                  <a:txBody>
                    <a:bodyPr/>
                    <a:lstStyle/>
                    <a:p>
                      <a:endParaRPr lang="en-US"/>
                    </a:p>
                  </a:txBody>
                  <a:tcPr/>
                </a:tc>
              </a:tr>
              <a:tr h="90287">
                <a:tc>
                  <a:txBody>
                    <a:bodyPr/>
                    <a:lstStyle/>
                    <a:p>
                      <a:pPr marL="0" marR="0">
                        <a:spcBef>
                          <a:spcPts val="0"/>
                        </a:spcBef>
                        <a:spcAft>
                          <a:spcPts val="0"/>
                        </a:spcAft>
                      </a:pPr>
                      <a:r>
                        <a:rPr lang="en-US" sz="1000"/>
                        <a:t>Week</a:t>
                      </a:r>
                      <a:endParaRPr lang="en-US" sz="1000">
                        <a:latin typeface="Calibri"/>
                        <a:ea typeface="Calibri"/>
                        <a:cs typeface="Times New Roman"/>
                      </a:endParaRPr>
                    </a:p>
                  </a:txBody>
                  <a:tcPr marL="11568" marR="11568" marT="0" marB="0"/>
                </a:tc>
                <a:tc>
                  <a:txBody>
                    <a:bodyPr/>
                    <a:lstStyle/>
                    <a:p>
                      <a:pPr marL="0" marR="0" algn="ctr">
                        <a:spcBef>
                          <a:spcPts val="0"/>
                        </a:spcBef>
                        <a:spcAft>
                          <a:spcPts val="0"/>
                        </a:spcAft>
                      </a:pPr>
                      <a:r>
                        <a:rPr lang="en-US" sz="1000"/>
                        <a:t>Standards</a:t>
                      </a:r>
                      <a:endParaRPr lang="en-US" sz="1000">
                        <a:latin typeface="Calibri"/>
                        <a:ea typeface="Calibri"/>
                        <a:cs typeface="Times New Roman"/>
                      </a:endParaRPr>
                    </a:p>
                  </a:txBody>
                  <a:tcPr marL="11568" marR="11568" marT="0" marB="0"/>
                </a:tc>
                <a:tc>
                  <a:txBody>
                    <a:bodyPr/>
                    <a:lstStyle/>
                    <a:p>
                      <a:pPr marL="0" marR="0" algn="ctr">
                        <a:spcBef>
                          <a:spcPts val="0"/>
                        </a:spcBef>
                        <a:spcAft>
                          <a:spcPts val="0"/>
                        </a:spcAft>
                      </a:pPr>
                      <a:r>
                        <a:rPr lang="en-US" sz="1000"/>
                        <a:t>Structure/Resource Type</a:t>
                      </a:r>
                      <a:endParaRPr lang="en-US" sz="1000">
                        <a:latin typeface="Calibri"/>
                        <a:ea typeface="Calibri"/>
                        <a:cs typeface="Times New Roman"/>
                      </a:endParaRPr>
                    </a:p>
                  </a:txBody>
                  <a:tcPr marL="11568" marR="11568" marT="0" marB="0"/>
                </a:tc>
              </a:tr>
              <a:tr h="632012">
                <a:tc>
                  <a:txBody>
                    <a:bodyPr/>
                    <a:lstStyle/>
                    <a:p>
                      <a:pPr marL="0" marR="0" algn="ctr">
                        <a:spcBef>
                          <a:spcPts val="0"/>
                        </a:spcBef>
                        <a:spcAft>
                          <a:spcPts val="0"/>
                        </a:spcAft>
                      </a:pPr>
                      <a:r>
                        <a:rPr lang="en-US" sz="1000"/>
                        <a:t>1</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Building culture</a:t>
                      </a:r>
                    </a:p>
                    <a:p>
                      <a:pPr marL="0" marR="0">
                        <a:spcBef>
                          <a:spcPts val="0"/>
                        </a:spcBef>
                        <a:spcAft>
                          <a:spcPts val="0"/>
                        </a:spcAft>
                      </a:pPr>
                      <a:r>
                        <a:rPr lang="en-US" sz="1000"/>
                        <a:t>2.NBT.2 Count within 1000, skip-count by 5s, 10s, and 100s</a:t>
                      </a:r>
                    </a:p>
                    <a:p>
                      <a:pPr marL="0" marR="0">
                        <a:spcBef>
                          <a:spcPts val="0"/>
                        </a:spcBef>
                        <a:spcAft>
                          <a:spcPts val="0"/>
                        </a:spcAft>
                      </a:pPr>
                      <a:r>
                        <a:rPr lang="en-US" sz="1000"/>
                        <a:t>2.NBT.3 Read and write numbers to 1000</a:t>
                      </a:r>
                    </a:p>
                    <a:p>
                      <a:pPr marL="0" marR="0">
                        <a:spcBef>
                          <a:spcPts val="0"/>
                        </a:spcBef>
                        <a:spcAft>
                          <a:spcPts val="0"/>
                        </a:spcAft>
                      </a:pPr>
                      <a:r>
                        <a:rPr lang="en-US" sz="1000"/>
                        <a:t>2.OA.2 Fluency within 20</a:t>
                      </a:r>
                    </a:p>
                    <a:p>
                      <a:pPr marL="0" marR="0">
                        <a:spcBef>
                          <a:spcPts val="0"/>
                        </a:spcBef>
                        <a:spcAft>
                          <a:spcPts val="0"/>
                        </a:spcAft>
                      </a:pPr>
                      <a:r>
                        <a:rPr lang="en-US" sz="1000"/>
                        <a:t>2.OA.1 Addition and Subtraction within 100 – various problem types</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endParaRPr lang="en-US" sz="1000"/>
                    </a:p>
                    <a:p>
                      <a:pPr marL="0" marR="0">
                        <a:spcBef>
                          <a:spcPts val="0"/>
                        </a:spcBef>
                        <a:spcAft>
                          <a:spcPts val="0"/>
                        </a:spcAft>
                      </a:pPr>
                      <a:r>
                        <a:rPr lang="en-US" sz="1000"/>
                        <a:t>Counting Collections </a:t>
                      </a:r>
                    </a:p>
                    <a:p>
                      <a:pPr marL="0" marR="0">
                        <a:spcBef>
                          <a:spcPts val="0"/>
                        </a:spcBef>
                        <a:spcAft>
                          <a:spcPts val="0"/>
                        </a:spcAft>
                      </a:pPr>
                      <a:r>
                        <a:rPr lang="en-US" sz="1000"/>
                        <a:t>Fluency Number Talks Daily</a:t>
                      </a:r>
                    </a:p>
                    <a:p>
                      <a:pPr marL="0" marR="0">
                        <a:spcBef>
                          <a:spcPts val="0"/>
                        </a:spcBef>
                        <a:spcAft>
                          <a:spcPts val="0"/>
                        </a:spcAft>
                      </a:pPr>
                      <a:r>
                        <a:rPr lang="en-US" sz="1000"/>
                        <a:t>Pose JRU and SRU to see where students are (as a formative assessment)</a:t>
                      </a:r>
                    </a:p>
                    <a:p>
                      <a:pPr marL="0" marR="0">
                        <a:spcBef>
                          <a:spcPts val="0"/>
                        </a:spcBef>
                        <a:spcAft>
                          <a:spcPts val="0"/>
                        </a:spcAft>
                      </a:pPr>
                      <a:r>
                        <a:rPr lang="en-US" sz="1000"/>
                        <a:t>Administer Pre-Assessment (could be the summative)</a:t>
                      </a:r>
                      <a:endParaRPr lang="en-US" sz="1000">
                        <a:latin typeface="Calibri"/>
                        <a:ea typeface="Calibri"/>
                        <a:cs typeface="Times New Roman"/>
                      </a:endParaRPr>
                    </a:p>
                  </a:txBody>
                  <a:tcPr marL="11568" marR="11568" marT="0" marB="0"/>
                </a:tc>
              </a:tr>
              <a:tr h="902874">
                <a:tc>
                  <a:txBody>
                    <a:bodyPr/>
                    <a:lstStyle/>
                    <a:p>
                      <a:pPr marL="0" marR="0" algn="ctr">
                        <a:spcBef>
                          <a:spcPts val="0"/>
                        </a:spcBef>
                        <a:spcAft>
                          <a:spcPts val="0"/>
                        </a:spcAft>
                      </a:pPr>
                      <a:r>
                        <a:rPr lang="en-US" sz="1000"/>
                        <a:t>2</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dirty="0"/>
                        <a:t>2.NBT.1 Understand 3-digit numbers</a:t>
                      </a:r>
                    </a:p>
                    <a:p>
                      <a:pPr marL="0" marR="0">
                        <a:spcBef>
                          <a:spcPts val="0"/>
                        </a:spcBef>
                        <a:spcAft>
                          <a:spcPts val="0"/>
                        </a:spcAft>
                      </a:pPr>
                      <a:r>
                        <a:rPr lang="en-US" sz="1000" dirty="0"/>
                        <a:t>2.NBT.2 Count within 1000, skip-count by 5s, 10s, and 100s</a:t>
                      </a:r>
                    </a:p>
                    <a:p>
                      <a:pPr marL="0" marR="0">
                        <a:spcBef>
                          <a:spcPts val="0"/>
                        </a:spcBef>
                        <a:spcAft>
                          <a:spcPts val="0"/>
                        </a:spcAft>
                      </a:pPr>
                      <a:r>
                        <a:rPr lang="en-US" sz="1000" dirty="0"/>
                        <a:t>2.NBT.3 Read and write numbers to 1000</a:t>
                      </a:r>
                    </a:p>
                    <a:p>
                      <a:pPr marL="0" marR="0">
                        <a:spcBef>
                          <a:spcPts val="0"/>
                        </a:spcBef>
                        <a:spcAft>
                          <a:spcPts val="0"/>
                        </a:spcAft>
                      </a:pPr>
                      <a:r>
                        <a:rPr lang="en-US" sz="1000" dirty="0"/>
                        <a:t>2.OA.2 Fluency within 20</a:t>
                      </a:r>
                    </a:p>
                    <a:p>
                      <a:pPr marL="0" marR="0">
                        <a:spcBef>
                          <a:spcPts val="0"/>
                        </a:spcBef>
                        <a:spcAft>
                          <a:spcPts val="0"/>
                        </a:spcAft>
                      </a:pPr>
                      <a:r>
                        <a:rPr lang="en-US" sz="1000" dirty="0"/>
                        <a:t>2.OA.1 Addition and Subtraction within 100 – various problem types</a:t>
                      </a:r>
                    </a:p>
                    <a:p>
                      <a:pPr marL="0" marR="0">
                        <a:spcBef>
                          <a:spcPts val="0"/>
                        </a:spcBef>
                        <a:spcAft>
                          <a:spcPts val="0"/>
                        </a:spcAft>
                      </a:pPr>
                      <a:r>
                        <a:rPr lang="en-US" sz="1000" dirty="0"/>
                        <a:t>2.NBT.5 Fluently add and subtract within 100, using properties, place value, and relationship between addition and subtraction. </a:t>
                      </a:r>
                      <a:endParaRPr lang="en-US" sz="1000" dirty="0">
                        <a:latin typeface="Calibri"/>
                        <a:ea typeface="Calibri"/>
                        <a:cs typeface="Times New Roman"/>
                      </a:endParaRPr>
                    </a:p>
                  </a:txBody>
                  <a:tcPr marL="11568" marR="11568" marT="0" marB="0"/>
                </a:tc>
                <a:tc>
                  <a:txBody>
                    <a:bodyPr/>
                    <a:lstStyle/>
                    <a:p>
                      <a:pPr marL="0" marR="0">
                        <a:spcBef>
                          <a:spcPts val="0"/>
                        </a:spcBef>
                        <a:spcAft>
                          <a:spcPts val="0"/>
                        </a:spcAft>
                      </a:pPr>
                      <a:r>
                        <a:rPr lang="en-US" sz="1000"/>
                        <a:t>Pose Multiplication and Measurement Division problems in groups of 10 (1-2 days that week)</a:t>
                      </a:r>
                    </a:p>
                    <a:p>
                      <a:pPr marL="0" marR="0">
                        <a:spcBef>
                          <a:spcPts val="0"/>
                        </a:spcBef>
                        <a:spcAft>
                          <a:spcPts val="0"/>
                        </a:spcAft>
                      </a:pPr>
                      <a:r>
                        <a:rPr lang="en-US" sz="1000"/>
                        <a:t>Give students a number (100-999). Have them build the number with base 10 blocks. Have them write the number name and write the expanded form. </a:t>
                      </a:r>
                    </a:p>
                    <a:p>
                      <a:pPr marL="0" marR="0">
                        <a:spcBef>
                          <a:spcPts val="0"/>
                        </a:spcBef>
                        <a:spcAft>
                          <a:spcPts val="0"/>
                        </a:spcAft>
                      </a:pPr>
                      <a:r>
                        <a:rPr lang="en-US" sz="1000"/>
                        <a:t>Fluency Number Talks Daily</a:t>
                      </a:r>
                    </a:p>
                    <a:p>
                      <a:pPr marL="0" marR="0">
                        <a:spcBef>
                          <a:spcPts val="0"/>
                        </a:spcBef>
                        <a:spcAft>
                          <a:spcPts val="0"/>
                        </a:spcAft>
                      </a:pPr>
                      <a:r>
                        <a:rPr lang="en-US" sz="1000"/>
                        <a:t>Pose problem types to students based on student needs (3-4 days a week). Look for invented strategies to pull out in discussion. </a:t>
                      </a:r>
                      <a:endParaRPr lang="en-US" sz="1000">
                        <a:latin typeface="Calibri"/>
                        <a:ea typeface="Calibri"/>
                        <a:cs typeface="Times New Roman"/>
                      </a:endParaRPr>
                    </a:p>
                  </a:txBody>
                  <a:tcPr marL="11568" marR="11568" marT="0" marB="0"/>
                </a:tc>
              </a:tr>
              <a:tr h="902874">
                <a:tc>
                  <a:txBody>
                    <a:bodyPr/>
                    <a:lstStyle/>
                    <a:p>
                      <a:pPr marL="0" marR="0" algn="ctr">
                        <a:spcBef>
                          <a:spcPts val="0"/>
                        </a:spcBef>
                        <a:spcAft>
                          <a:spcPts val="0"/>
                        </a:spcAft>
                      </a:pPr>
                      <a:r>
                        <a:rPr lang="en-US" sz="1000"/>
                        <a:t>3</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2.NBT.1 Understand 3-digit numbers</a:t>
                      </a:r>
                    </a:p>
                    <a:p>
                      <a:pPr marL="0" marR="0">
                        <a:spcBef>
                          <a:spcPts val="0"/>
                        </a:spcBef>
                        <a:spcAft>
                          <a:spcPts val="0"/>
                        </a:spcAft>
                      </a:pPr>
                      <a:r>
                        <a:rPr lang="en-US" sz="1000"/>
                        <a:t>2.NBT.2 Count within 1000, skip-count by 5s, 10s, and 100s</a:t>
                      </a:r>
                    </a:p>
                    <a:p>
                      <a:pPr marL="0" marR="0">
                        <a:spcBef>
                          <a:spcPts val="0"/>
                        </a:spcBef>
                        <a:spcAft>
                          <a:spcPts val="0"/>
                        </a:spcAft>
                      </a:pPr>
                      <a:r>
                        <a:rPr lang="en-US" sz="1000"/>
                        <a:t>2.NBT.3 Read and write numbers to 1000</a:t>
                      </a:r>
                    </a:p>
                    <a:p>
                      <a:pPr marL="0" marR="0">
                        <a:spcBef>
                          <a:spcPts val="0"/>
                        </a:spcBef>
                        <a:spcAft>
                          <a:spcPts val="0"/>
                        </a:spcAft>
                      </a:pPr>
                      <a:r>
                        <a:rPr lang="en-US" sz="1000"/>
                        <a:t>2.OA.2 Fluency within 20</a:t>
                      </a:r>
                    </a:p>
                    <a:p>
                      <a:pPr marL="0" marR="0">
                        <a:spcBef>
                          <a:spcPts val="0"/>
                        </a:spcBef>
                        <a:spcAft>
                          <a:spcPts val="0"/>
                        </a:spcAft>
                      </a:pPr>
                      <a:r>
                        <a:rPr lang="en-US" sz="1000"/>
                        <a:t>2.OA.1 Addition and Subtraction within 100 – various problem types</a:t>
                      </a:r>
                    </a:p>
                    <a:p>
                      <a:pPr marL="0" marR="0">
                        <a:spcBef>
                          <a:spcPts val="0"/>
                        </a:spcBef>
                        <a:spcAft>
                          <a:spcPts val="0"/>
                        </a:spcAft>
                      </a:pPr>
                      <a:r>
                        <a:rPr lang="en-US" sz="1000"/>
                        <a:t>2.NBT.5 Fluently add and subtract within 100, using properties, place value, and relationship between addition and subtraction. </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Pose Multiplication and Measurement Division problems in groups of 10 (1-2 days that week)</a:t>
                      </a:r>
                    </a:p>
                    <a:p>
                      <a:pPr marL="0" marR="0">
                        <a:spcBef>
                          <a:spcPts val="0"/>
                        </a:spcBef>
                        <a:spcAft>
                          <a:spcPts val="0"/>
                        </a:spcAft>
                      </a:pPr>
                      <a:r>
                        <a:rPr lang="en-US" sz="1000"/>
                        <a:t>Fluency Number Talks Daily</a:t>
                      </a:r>
                    </a:p>
                    <a:p>
                      <a:pPr marL="0" marR="0">
                        <a:spcBef>
                          <a:spcPts val="0"/>
                        </a:spcBef>
                        <a:spcAft>
                          <a:spcPts val="0"/>
                        </a:spcAft>
                      </a:pPr>
                      <a:r>
                        <a:rPr lang="en-US" sz="1000"/>
                        <a:t>Pose problem types to students based on student needs (3-4 days a week). Look for invented strategies to pull out in discussion. </a:t>
                      </a:r>
                      <a:endParaRPr lang="en-US" sz="1000">
                        <a:latin typeface="Calibri"/>
                        <a:ea typeface="Calibri"/>
                        <a:cs typeface="Times New Roman"/>
                      </a:endParaRPr>
                    </a:p>
                  </a:txBody>
                  <a:tcPr marL="11568" marR="11568" marT="0" marB="0"/>
                </a:tc>
              </a:tr>
              <a:tr h="902874">
                <a:tc>
                  <a:txBody>
                    <a:bodyPr/>
                    <a:lstStyle/>
                    <a:p>
                      <a:pPr marL="0" marR="0" algn="ctr">
                        <a:spcBef>
                          <a:spcPts val="0"/>
                        </a:spcBef>
                        <a:spcAft>
                          <a:spcPts val="0"/>
                        </a:spcAft>
                      </a:pPr>
                      <a:r>
                        <a:rPr lang="en-US" sz="1000" dirty="0"/>
                        <a:t>4</a:t>
                      </a:r>
                      <a:endParaRPr lang="en-US" sz="1000" dirty="0">
                        <a:latin typeface="Calibri"/>
                        <a:ea typeface="Calibri"/>
                        <a:cs typeface="Times New Roman"/>
                      </a:endParaRPr>
                    </a:p>
                  </a:txBody>
                  <a:tcPr marL="11568" marR="11568" marT="0" marB="0"/>
                </a:tc>
                <a:tc>
                  <a:txBody>
                    <a:bodyPr/>
                    <a:lstStyle/>
                    <a:p>
                      <a:pPr marL="0" marR="0">
                        <a:spcBef>
                          <a:spcPts val="0"/>
                        </a:spcBef>
                        <a:spcAft>
                          <a:spcPts val="0"/>
                        </a:spcAft>
                      </a:pPr>
                      <a:r>
                        <a:rPr lang="en-US" sz="1000"/>
                        <a:t>2.NBT.1 Understand 3-digit numbers</a:t>
                      </a:r>
                    </a:p>
                    <a:p>
                      <a:pPr marL="0" marR="0">
                        <a:spcBef>
                          <a:spcPts val="0"/>
                        </a:spcBef>
                        <a:spcAft>
                          <a:spcPts val="0"/>
                        </a:spcAft>
                      </a:pPr>
                      <a:r>
                        <a:rPr lang="en-US" sz="1000"/>
                        <a:t>2.NBT.2 Count within 1000, skip-count by 5s, 10s, and 100s</a:t>
                      </a:r>
                    </a:p>
                    <a:p>
                      <a:pPr marL="0" marR="0">
                        <a:spcBef>
                          <a:spcPts val="0"/>
                        </a:spcBef>
                        <a:spcAft>
                          <a:spcPts val="0"/>
                        </a:spcAft>
                      </a:pPr>
                      <a:r>
                        <a:rPr lang="en-US" sz="1000"/>
                        <a:t>2.NBT.3 Read and write numbers to 1000</a:t>
                      </a:r>
                    </a:p>
                    <a:p>
                      <a:pPr marL="0" marR="0">
                        <a:spcBef>
                          <a:spcPts val="0"/>
                        </a:spcBef>
                        <a:spcAft>
                          <a:spcPts val="0"/>
                        </a:spcAft>
                      </a:pPr>
                      <a:r>
                        <a:rPr lang="en-US" sz="1000"/>
                        <a:t>2.OA.2 Fluency within 20</a:t>
                      </a:r>
                    </a:p>
                    <a:p>
                      <a:pPr marL="0" marR="0">
                        <a:spcBef>
                          <a:spcPts val="0"/>
                        </a:spcBef>
                        <a:spcAft>
                          <a:spcPts val="0"/>
                        </a:spcAft>
                      </a:pPr>
                      <a:r>
                        <a:rPr lang="en-US" sz="1000"/>
                        <a:t>2.OA.1 Addition and Subtraction within 100 – various problem types</a:t>
                      </a:r>
                    </a:p>
                    <a:p>
                      <a:pPr marL="0" marR="0">
                        <a:spcBef>
                          <a:spcPts val="0"/>
                        </a:spcBef>
                        <a:spcAft>
                          <a:spcPts val="0"/>
                        </a:spcAft>
                      </a:pPr>
                      <a:r>
                        <a:rPr lang="en-US" sz="1000"/>
                        <a:t>2.NBT.5/6 Fluently add and subtract within 100, using properties, place value, and relationship between addition and subtraction. </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Pose Multiplication and Measurement Division problems in groups of 10 (1-2 days that week)</a:t>
                      </a:r>
                    </a:p>
                    <a:p>
                      <a:pPr marL="0" marR="0">
                        <a:spcBef>
                          <a:spcPts val="0"/>
                        </a:spcBef>
                        <a:spcAft>
                          <a:spcPts val="0"/>
                        </a:spcAft>
                      </a:pPr>
                      <a:r>
                        <a:rPr lang="en-US" sz="1000"/>
                        <a:t>Fluency Number Talks Daily</a:t>
                      </a:r>
                    </a:p>
                    <a:p>
                      <a:pPr marL="0" marR="0">
                        <a:spcBef>
                          <a:spcPts val="0"/>
                        </a:spcBef>
                        <a:spcAft>
                          <a:spcPts val="0"/>
                        </a:spcAft>
                      </a:pPr>
                      <a:r>
                        <a:rPr lang="en-US" sz="1000"/>
                        <a:t>Pose problem types to students based on student needs (3-4 days a week). Look for invented strategies to pull out in discussion. </a:t>
                      </a:r>
                      <a:endParaRPr lang="en-US" sz="1000">
                        <a:latin typeface="Calibri"/>
                        <a:ea typeface="Calibri"/>
                        <a:cs typeface="Times New Roman"/>
                      </a:endParaRPr>
                    </a:p>
                  </a:txBody>
                  <a:tcPr marL="11568" marR="11568" marT="0" marB="0"/>
                </a:tc>
              </a:tr>
              <a:tr h="1083449">
                <a:tc>
                  <a:txBody>
                    <a:bodyPr/>
                    <a:lstStyle/>
                    <a:p>
                      <a:pPr marL="0" marR="0" algn="ctr">
                        <a:spcBef>
                          <a:spcPts val="0"/>
                        </a:spcBef>
                        <a:spcAft>
                          <a:spcPts val="0"/>
                        </a:spcAft>
                      </a:pPr>
                      <a:r>
                        <a:rPr lang="en-US" sz="1000"/>
                        <a:t>5</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dirty="0"/>
                        <a:t>2.NBT.1 Understand 3-digit numbers</a:t>
                      </a:r>
                    </a:p>
                    <a:p>
                      <a:pPr marL="0" marR="0">
                        <a:spcBef>
                          <a:spcPts val="0"/>
                        </a:spcBef>
                        <a:spcAft>
                          <a:spcPts val="0"/>
                        </a:spcAft>
                      </a:pPr>
                      <a:r>
                        <a:rPr lang="en-US" sz="1000" dirty="0"/>
                        <a:t>2.NBT.2 Count within 1000, skip-count by 5s, 10s, and 100s</a:t>
                      </a:r>
                    </a:p>
                    <a:p>
                      <a:pPr marL="0" marR="0">
                        <a:spcBef>
                          <a:spcPts val="0"/>
                        </a:spcBef>
                        <a:spcAft>
                          <a:spcPts val="0"/>
                        </a:spcAft>
                      </a:pPr>
                      <a:r>
                        <a:rPr lang="en-US" sz="1000" dirty="0"/>
                        <a:t>2.NBT.3 Read and write numbers to 1000</a:t>
                      </a:r>
                    </a:p>
                    <a:p>
                      <a:pPr marL="0" marR="0">
                        <a:spcBef>
                          <a:spcPts val="0"/>
                        </a:spcBef>
                        <a:spcAft>
                          <a:spcPts val="0"/>
                        </a:spcAft>
                      </a:pPr>
                      <a:r>
                        <a:rPr lang="en-US" sz="1000" dirty="0"/>
                        <a:t>2.MD.8 Solve word problems involving dollar bills, quarters, dimes, nickels, and pennies.</a:t>
                      </a:r>
                    </a:p>
                    <a:p>
                      <a:pPr marL="0" marR="0">
                        <a:spcBef>
                          <a:spcPts val="0"/>
                        </a:spcBef>
                        <a:spcAft>
                          <a:spcPts val="0"/>
                        </a:spcAft>
                      </a:pPr>
                      <a:r>
                        <a:rPr lang="en-US" sz="1000" dirty="0"/>
                        <a:t>2.OA.2 Fluency within 20</a:t>
                      </a:r>
                    </a:p>
                    <a:p>
                      <a:pPr marL="0" marR="0">
                        <a:spcBef>
                          <a:spcPts val="0"/>
                        </a:spcBef>
                        <a:spcAft>
                          <a:spcPts val="0"/>
                        </a:spcAft>
                      </a:pPr>
                      <a:r>
                        <a:rPr lang="en-US" sz="1000" dirty="0"/>
                        <a:t>(2.OA.1)2.NBT.5/6 Fluently add and subtract within 100, using properties, place value, and relationship between addition and subtraction.</a:t>
                      </a:r>
                    </a:p>
                    <a:p>
                      <a:pPr marL="0" marR="0">
                        <a:spcBef>
                          <a:spcPts val="0"/>
                        </a:spcBef>
                        <a:spcAft>
                          <a:spcPts val="0"/>
                        </a:spcAft>
                      </a:pPr>
                      <a:r>
                        <a:rPr lang="en-US" sz="1000" dirty="0"/>
                        <a:t>2.NBT.9 Explain why addition and subtraction strategies work. </a:t>
                      </a:r>
                      <a:endParaRPr lang="en-US" sz="1000" dirty="0">
                        <a:latin typeface="Calibri"/>
                        <a:ea typeface="Calibri"/>
                        <a:cs typeface="Times New Roman"/>
                      </a:endParaRPr>
                    </a:p>
                  </a:txBody>
                  <a:tcPr marL="11568" marR="11568" marT="0" marB="0"/>
                </a:tc>
                <a:tc>
                  <a:txBody>
                    <a:bodyPr/>
                    <a:lstStyle/>
                    <a:p>
                      <a:pPr marL="0" marR="0">
                        <a:spcBef>
                          <a:spcPts val="0"/>
                        </a:spcBef>
                        <a:spcAft>
                          <a:spcPts val="0"/>
                        </a:spcAft>
                      </a:pPr>
                      <a:r>
                        <a:rPr lang="en-US" sz="1000"/>
                        <a:t>Pose Multiplication and Measurement Division problems in groups of 10 (1-2 days that week) Use money as a context. i.e. You have 8 dimes and 4 pennies, how much money do you have? </a:t>
                      </a:r>
                    </a:p>
                    <a:p>
                      <a:pPr marL="0" marR="0">
                        <a:spcBef>
                          <a:spcPts val="0"/>
                        </a:spcBef>
                        <a:spcAft>
                          <a:spcPts val="0"/>
                        </a:spcAft>
                      </a:pPr>
                      <a:r>
                        <a:rPr lang="en-US" sz="1000"/>
                        <a:t>Fluency Number Talks Daily</a:t>
                      </a:r>
                    </a:p>
                    <a:p>
                      <a:pPr marL="0" marR="0">
                        <a:spcBef>
                          <a:spcPts val="0"/>
                        </a:spcBef>
                        <a:spcAft>
                          <a:spcPts val="0"/>
                        </a:spcAft>
                      </a:pPr>
                      <a:r>
                        <a:rPr lang="en-US" sz="1000"/>
                        <a:t>Pose problem types to students based on student needs (3-4 days a week). Look for invented strategies to pull out in discussion. Focus on students fully explaining their thinking. </a:t>
                      </a:r>
                      <a:endParaRPr lang="en-US" sz="1000">
                        <a:latin typeface="Calibri"/>
                        <a:ea typeface="Calibri"/>
                        <a:cs typeface="Times New Roman"/>
                      </a:endParaRPr>
                    </a:p>
                  </a:txBody>
                  <a:tcPr marL="11568" marR="11568" marT="0" marB="0"/>
                </a:tc>
              </a:tr>
              <a:tr h="1083449">
                <a:tc>
                  <a:txBody>
                    <a:bodyPr/>
                    <a:lstStyle/>
                    <a:p>
                      <a:pPr marL="0" marR="0" algn="ctr">
                        <a:spcBef>
                          <a:spcPts val="0"/>
                        </a:spcBef>
                        <a:spcAft>
                          <a:spcPts val="0"/>
                        </a:spcAft>
                      </a:pPr>
                      <a:r>
                        <a:rPr lang="en-US" sz="1000" dirty="0"/>
                        <a:t>6</a:t>
                      </a:r>
                      <a:endParaRPr lang="en-US" sz="1000" dirty="0">
                        <a:latin typeface="Calibri"/>
                        <a:ea typeface="Calibri"/>
                        <a:cs typeface="Times New Roman"/>
                      </a:endParaRPr>
                    </a:p>
                  </a:txBody>
                  <a:tcPr marL="11568" marR="11568" marT="0" marB="0"/>
                </a:tc>
                <a:tc>
                  <a:txBody>
                    <a:bodyPr/>
                    <a:lstStyle/>
                    <a:p>
                      <a:pPr marL="0" marR="0">
                        <a:spcBef>
                          <a:spcPts val="0"/>
                        </a:spcBef>
                        <a:spcAft>
                          <a:spcPts val="0"/>
                        </a:spcAft>
                      </a:pPr>
                      <a:r>
                        <a:rPr lang="en-US" sz="1000" dirty="0"/>
                        <a:t>2.NBT.1 Understand 3-digit numbers</a:t>
                      </a:r>
                    </a:p>
                    <a:p>
                      <a:pPr marL="0" marR="0">
                        <a:spcBef>
                          <a:spcPts val="0"/>
                        </a:spcBef>
                        <a:spcAft>
                          <a:spcPts val="0"/>
                        </a:spcAft>
                      </a:pPr>
                      <a:r>
                        <a:rPr lang="en-US" sz="1000" dirty="0"/>
                        <a:t>2.NBT.2 Count within 1000, skip-count by 5s, 10s, and 100s</a:t>
                      </a:r>
                    </a:p>
                    <a:p>
                      <a:pPr marL="0" marR="0">
                        <a:spcBef>
                          <a:spcPts val="0"/>
                        </a:spcBef>
                        <a:spcAft>
                          <a:spcPts val="0"/>
                        </a:spcAft>
                      </a:pPr>
                      <a:r>
                        <a:rPr lang="en-US" sz="1000" dirty="0"/>
                        <a:t>2.NBT.3 Read and write numbers to 1000</a:t>
                      </a:r>
                    </a:p>
                    <a:p>
                      <a:pPr marL="0" marR="0">
                        <a:spcBef>
                          <a:spcPts val="0"/>
                        </a:spcBef>
                        <a:spcAft>
                          <a:spcPts val="0"/>
                        </a:spcAft>
                      </a:pPr>
                      <a:r>
                        <a:rPr lang="en-US" sz="1000" dirty="0"/>
                        <a:t>2.MD.8 Solve word problems involving dollar bills, quarters, dimes, nickels, and pennies.</a:t>
                      </a:r>
                    </a:p>
                    <a:p>
                      <a:pPr marL="0" marR="0">
                        <a:spcBef>
                          <a:spcPts val="0"/>
                        </a:spcBef>
                        <a:spcAft>
                          <a:spcPts val="0"/>
                        </a:spcAft>
                      </a:pPr>
                      <a:r>
                        <a:rPr lang="en-US" sz="1000" dirty="0"/>
                        <a:t>2.OA.2 Fluency within 20</a:t>
                      </a:r>
                    </a:p>
                    <a:p>
                      <a:pPr marL="0" marR="0">
                        <a:spcBef>
                          <a:spcPts val="0"/>
                        </a:spcBef>
                        <a:spcAft>
                          <a:spcPts val="0"/>
                        </a:spcAft>
                      </a:pPr>
                      <a:r>
                        <a:rPr lang="en-US" sz="1000" dirty="0"/>
                        <a:t>(2.OA.1)2.NBT.5/6 Fluently add and subtract within 100, using properties, place value, and relationship between addition and subtraction.</a:t>
                      </a:r>
                    </a:p>
                    <a:p>
                      <a:pPr marL="0" marR="0">
                        <a:spcBef>
                          <a:spcPts val="0"/>
                        </a:spcBef>
                        <a:spcAft>
                          <a:spcPts val="0"/>
                        </a:spcAft>
                      </a:pPr>
                      <a:r>
                        <a:rPr lang="en-US" sz="1000" dirty="0"/>
                        <a:t>2.NBT.9 Explain why addition and subtraction strategies work. </a:t>
                      </a:r>
                      <a:endParaRPr lang="en-US" sz="1000" dirty="0">
                        <a:latin typeface="Calibri"/>
                        <a:ea typeface="Calibri"/>
                        <a:cs typeface="Times New Roman"/>
                      </a:endParaRPr>
                    </a:p>
                  </a:txBody>
                  <a:tcPr marL="11568" marR="11568" marT="0" marB="0"/>
                </a:tc>
                <a:tc>
                  <a:txBody>
                    <a:bodyPr/>
                    <a:lstStyle/>
                    <a:p>
                      <a:pPr marL="0" marR="0">
                        <a:spcBef>
                          <a:spcPts val="0"/>
                        </a:spcBef>
                        <a:spcAft>
                          <a:spcPts val="0"/>
                        </a:spcAft>
                      </a:pPr>
                      <a:r>
                        <a:rPr lang="en-US" sz="1000"/>
                        <a:t>Pose Multiplication and Measurement Division problems in groups of 10 (1-2 days that week) Use money as a context. i.e. You have 8 dimes and 4 pennies, how much money do you have? </a:t>
                      </a:r>
                    </a:p>
                    <a:p>
                      <a:pPr marL="0" marR="0">
                        <a:spcBef>
                          <a:spcPts val="0"/>
                        </a:spcBef>
                        <a:spcAft>
                          <a:spcPts val="0"/>
                        </a:spcAft>
                      </a:pPr>
                      <a:r>
                        <a:rPr lang="en-US" sz="1000"/>
                        <a:t>Fluency Number Talks Daily</a:t>
                      </a:r>
                    </a:p>
                    <a:p>
                      <a:pPr marL="0" marR="0">
                        <a:spcBef>
                          <a:spcPts val="0"/>
                        </a:spcBef>
                        <a:spcAft>
                          <a:spcPts val="0"/>
                        </a:spcAft>
                      </a:pPr>
                      <a:r>
                        <a:rPr lang="en-US" sz="1000"/>
                        <a:t>Pose problem types to students based on student needs (3-4 days a week). Look for invented strategies to pull out in discussion. Focus on students fully explaining their thinking. </a:t>
                      </a:r>
                      <a:endParaRPr lang="en-US" sz="1000">
                        <a:latin typeface="Calibri"/>
                        <a:ea typeface="Calibri"/>
                        <a:cs typeface="Times New Roman"/>
                      </a:endParaRPr>
                    </a:p>
                  </a:txBody>
                  <a:tcPr marL="11568" marR="11568" marT="0" marB="0"/>
                </a:tc>
              </a:tr>
              <a:tr h="1083449">
                <a:tc>
                  <a:txBody>
                    <a:bodyPr/>
                    <a:lstStyle/>
                    <a:p>
                      <a:pPr marL="0" marR="0" algn="ctr">
                        <a:spcBef>
                          <a:spcPts val="0"/>
                        </a:spcBef>
                        <a:spcAft>
                          <a:spcPts val="0"/>
                        </a:spcAft>
                      </a:pPr>
                      <a:r>
                        <a:rPr lang="en-US" sz="1000"/>
                        <a:t>7</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2.NBT.1 Understand 3-digit numbers</a:t>
                      </a:r>
                    </a:p>
                    <a:p>
                      <a:pPr marL="0" marR="0">
                        <a:spcBef>
                          <a:spcPts val="0"/>
                        </a:spcBef>
                        <a:spcAft>
                          <a:spcPts val="0"/>
                        </a:spcAft>
                      </a:pPr>
                      <a:r>
                        <a:rPr lang="en-US" sz="1000"/>
                        <a:t>2.NBT.2 Count within 1000, skip-count by 5s, 10s, and 100s</a:t>
                      </a:r>
                    </a:p>
                    <a:p>
                      <a:pPr marL="0" marR="0">
                        <a:spcBef>
                          <a:spcPts val="0"/>
                        </a:spcBef>
                        <a:spcAft>
                          <a:spcPts val="0"/>
                        </a:spcAft>
                      </a:pPr>
                      <a:r>
                        <a:rPr lang="en-US" sz="1000"/>
                        <a:t>2.NBT.3 Read and write numbers to 1000</a:t>
                      </a:r>
                    </a:p>
                    <a:p>
                      <a:pPr marL="0" marR="0">
                        <a:spcBef>
                          <a:spcPts val="0"/>
                        </a:spcBef>
                        <a:spcAft>
                          <a:spcPts val="0"/>
                        </a:spcAft>
                      </a:pPr>
                      <a:r>
                        <a:rPr lang="en-US" sz="1000"/>
                        <a:t>2.MD.8 Solve word problems involving dollar bills, quarters, dimes, nickels, and pennies.</a:t>
                      </a:r>
                    </a:p>
                    <a:p>
                      <a:pPr marL="0" marR="0">
                        <a:spcBef>
                          <a:spcPts val="0"/>
                        </a:spcBef>
                        <a:spcAft>
                          <a:spcPts val="0"/>
                        </a:spcAft>
                      </a:pPr>
                      <a:r>
                        <a:rPr lang="en-US" sz="1000"/>
                        <a:t>2.OA.2 Fluency within 20</a:t>
                      </a:r>
                    </a:p>
                    <a:p>
                      <a:pPr marL="0" marR="0">
                        <a:spcBef>
                          <a:spcPts val="0"/>
                        </a:spcBef>
                        <a:spcAft>
                          <a:spcPts val="0"/>
                        </a:spcAft>
                      </a:pPr>
                      <a:r>
                        <a:rPr lang="en-US" sz="1000"/>
                        <a:t>(2.OA.1)2.NBT.5/6 Fluently add and subtract within 100, using properties, place value, and relationship between addition and subtraction.</a:t>
                      </a:r>
                    </a:p>
                    <a:p>
                      <a:pPr marL="0" marR="0">
                        <a:spcBef>
                          <a:spcPts val="0"/>
                        </a:spcBef>
                        <a:spcAft>
                          <a:spcPts val="0"/>
                        </a:spcAft>
                      </a:pPr>
                      <a:r>
                        <a:rPr lang="en-US" sz="1000"/>
                        <a:t>2.NBT.9 Explain why addition and subtraction strategies work. </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Pose Multiplication and Measurement Division problems in groups of 10 (1-2 days that week) Use money as a context. i.e. You have 8 dimes and 4 pennies, how much money do you have? </a:t>
                      </a:r>
                    </a:p>
                    <a:p>
                      <a:pPr marL="0" marR="0">
                        <a:spcBef>
                          <a:spcPts val="0"/>
                        </a:spcBef>
                        <a:spcAft>
                          <a:spcPts val="0"/>
                        </a:spcAft>
                      </a:pPr>
                      <a:r>
                        <a:rPr lang="en-US" sz="1000"/>
                        <a:t>Fluency Number Talks Daily</a:t>
                      </a:r>
                    </a:p>
                    <a:p>
                      <a:pPr marL="0" marR="0">
                        <a:spcBef>
                          <a:spcPts val="0"/>
                        </a:spcBef>
                        <a:spcAft>
                          <a:spcPts val="0"/>
                        </a:spcAft>
                      </a:pPr>
                      <a:r>
                        <a:rPr lang="en-US" sz="1000"/>
                        <a:t>Pose problem types to students based on student needs (3-4 days a week). Look for invented strategies to pull out in discussion. Focus on students fully explaining their thinking. </a:t>
                      </a:r>
                      <a:endParaRPr lang="en-US" sz="1000">
                        <a:latin typeface="Calibri"/>
                        <a:ea typeface="Calibri"/>
                        <a:cs typeface="Times New Roman"/>
                      </a:endParaRPr>
                    </a:p>
                  </a:txBody>
                  <a:tcPr marL="11568" marR="11568" marT="0" marB="0"/>
                </a:tc>
              </a:tr>
              <a:tr h="1083449">
                <a:tc>
                  <a:txBody>
                    <a:bodyPr/>
                    <a:lstStyle/>
                    <a:p>
                      <a:pPr marL="0" marR="0" algn="ctr">
                        <a:spcBef>
                          <a:spcPts val="0"/>
                        </a:spcBef>
                        <a:spcAft>
                          <a:spcPts val="0"/>
                        </a:spcAft>
                      </a:pPr>
                      <a:r>
                        <a:rPr lang="en-US" sz="1000"/>
                        <a:t>8</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2.NBT.1 Understand 3-digit numbers</a:t>
                      </a:r>
                    </a:p>
                    <a:p>
                      <a:pPr marL="0" marR="0">
                        <a:spcBef>
                          <a:spcPts val="0"/>
                        </a:spcBef>
                        <a:spcAft>
                          <a:spcPts val="0"/>
                        </a:spcAft>
                      </a:pPr>
                      <a:r>
                        <a:rPr lang="en-US" sz="1000"/>
                        <a:t>2.NBT.2 Count within 1000, skip-count by 5s, 10s, and 100s</a:t>
                      </a:r>
                    </a:p>
                    <a:p>
                      <a:pPr marL="0" marR="0">
                        <a:spcBef>
                          <a:spcPts val="0"/>
                        </a:spcBef>
                        <a:spcAft>
                          <a:spcPts val="0"/>
                        </a:spcAft>
                      </a:pPr>
                      <a:r>
                        <a:rPr lang="en-US" sz="1000"/>
                        <a:t>2.NBT.3 Read and write numbers to 1000</a:t>
                      </a:r>
                    </a:p>
                    <a:p>
                      <a:pPr marL="0" marR="0">
                        <a:spcBef>
                          <a:spcPts val="0"/>
                        </a:spcBef>
                        <a:spcAft>
                          <a:spcPts val="0"/>
                        </a:spcAft>
                      </a:pPr>
                      <a:r>
                        <a:rPr lang="en-US" sz="1000"/>
                        <a:t>2.MD.8 Solve word problems involving dollar bills, quarters, dimes, nickels, and pennies.</a:t>
                      </a:r>
                    </a:p>
                    <a:p>
                      <a:pPr marL="0" marR="0">
                        <a:spcBef>
                          <a:spcPts val="0"/>
                        </a:spcBef>
                        <a:spcAft>
                          <a:spcPts val="0"/>
                        </a:spcAft>
                      </a:pPr>
                      <a:r>
                        <a:rPr lang="en-US" sz="1000"/>
                        <a:t>2.OA.2 Fluency within 20</a:t>
                      </a:r>
                    </a:p>
                    <a:p>
                      <a:pPr marL="0" marR="0">
                        <a:spcBef>
                          <a:spcPts val="0"/>
                        </a:spcBef>
                        <a:spcAft>
                          <a:spcPts val="0"/>
                        </a:spcAft>
                      </a:pPr>
                      <a:r>
                        <a:rPr lang="en-US" sz="1000"/>
                        <a:t>(2.OA.1)2.NBT.5/6 Fluently add and subtract within 100, using properties, place value, and relationship between addition and subtraction.</a:t>
                      </a:r>
                    </a:p>
                    <a:p>
                      <a:pPr marL="0" marR="0">
                        <a:spcBef>
                          <a:spcPts val="0"/>
                        </a:spcBef>
                        <a:spcAft>
                          <a:spcPts val="0"/>
                        </a:spcAft>
                      </a:pPr>
                      <a:r>
                        <a:rPr lang="en-US" sz="1000"/>
                        <a:t>2.NBT.9 Explain why addition and subtraction strategies work. </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Pose Multiplication and Measurement Division problems in groups of 10 (1-2 days that week) Use money as a context. i.e. You have 8 dimes and 4 pennies, how much money do you have? </a:t>
                      </a:r>
                    </a:p>
                    <a:p>
                      <a:pPr marL="0" marR="0">
                        <a:spcBef>
                          <a:spcPts val="0"/>
                        </a:spcBef>
                        <a:spcAft>
                          <a:spcPts val="0"/>
                        </a:spcAft>
                      </a:pPr>
                      <a:r>
                        <a:rPr lang="en-US" sz="1000"/>
                        <a:t>Fluency Number Talks Daily</a:t>
                      </a:r>
                    </a:p>
                    <a:p>
                      <a:pPr marL="0" marR="0">
                        <a:spcBef>
                          <a:spcPts val="0"/>
                        </a:spcBef>
                        <a:spcAft>
                          <a:spcPts val="0"/>
                        </a:spcAft>
                      </a:pPr>
                      <a:r>
                        <a:rPr lang="en-US" sz="1000"/>
                        <a:t>Pose problem types to students based on student needs (3-4 days a week). Look for invented strategies to pull out in discussion. Focus on students fully explaining their thinking. </a:t>
                      </a:r>
                      <a:endParaRPr lang="en-US" sz="1000">
                        <a:latin typeface="Calibri"/>
                        <a:ea typeface="Calibri"/>
                        <a:cs typeface="Times New Roman"/>
                      </a:endParaRPr>
                    </a:p>
                  </a:txBody>
                  <a:tcPr marL="11568" marR="11568" marT="0" marB="0"/>
                </a:tc>
              </a:tr>
              <a:tr h="1083449">
                <a:tc>
                  <a:txBody>
                    <a:bodyPr/>
                    <a:lstStyle/>
                    <a:p>
                      <a:pPr marL="0" marR="0" algn="ctr">
                        <a:spcBef>
                          <a:spcPts val="0"/>
                        </a:spcBef>
                        <a:spcAft>
                          <a:spcPts val="0"/>
                        </a:spcAft>
                      </a:pPr>
                      <a:r>
                        <a:rPr lang="en-US" sz="1000"/>
                        <a:t>9</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a:t>2.NBT.1 Understand 3-digit numbers</a:t>
                      </a:r>
                    </a:p>
                    <a:p>
                      <a:pPr marL="0" marR="0">
                        <a:spcBef>
                          <a:spcPts val="0"/>
                        </a:spcBef>
                        <a:spcAft>
                          <a:spcPts val="0"/>
                        </a:spcAft>
                      </a:pPr>
                      <a:r>
                        <a:rPr lang="en-US" sz="1000"/>
                        <a:t>2.NBT.2 Count within 1000, skip-count by 5s, 10s, and 100s</a:t>
                      </a:r>
                    </a:p>
                    <a:p>
                      <a:pPr marL="0" marR="0">
                        <a:spcBef>
                          <a:spcPts val="0"/>
                        </a:spcBef>
                        <a:spcAft>
                          <a:spcPts val="0"/>
                        </a:spcAft>
                      </a:pPr>
                      <a:r>
                        <a:rPr lang="en-US" sz="1000"/>
                        <a:t>2.NBT.3 Read and write numbers to 1000</a:t>
                      </a:r>
                    </a:p>
                    <a:p>
                      <a:pPr marL="0" marR="0">
                        <a:spcBef>
                          <a:spcPts val="0"/>
                        </a:spcBef>
                        <a:spcAft>
                          <a:spcPts val="0"/>
                        </a:spcAft>
                      </a:pPr>
                      <a:r>
                        <a:rPr lang="en-US" sz="1000"/>
                        <a:t>2.MD.8 Solve word problems involving dollar bills, quarters, dimes, nickels, and pennies.</a:t>
                      </a:r>
                    </a:p>
                    <a:p>
                      <a:pPr marL="0" marR="0">
                        <a:spcBef>
                          <a:spcPts val="0"/>
                        </a:spcBef>
                        <a:spcAft>
                          <a:spcPts val="0"/>
                        </a:spcAft>
                      </a:pPr>
                      <a:r>
                        <a:rPr lang="en-US" sz="1000"/>
                        <a:t>2.OA.2 Fluency within 20</a:t>
                      </a:r>
                    </a:p>
                    <a:p>
                      <a:pPr marL="0" marR="0">
                        <a:spcBef>
                          <a:spcPts val="0"/>
                        </a:spcBef>
                        <a:spcAft>
                          <a:spcPts val="0"/>
                        </a:spcAft>
                      </a:pPr>
                      <a:r>
                        <a:rPr lang="en-US" sz="1000"/>
                        <a:t>(2.OA.1)2.NBT.5/6 Fluently add and subtract within 100, using properties, place value, and relationship between addition and subtraction.</a:t>
                      </a:r>
                    </a:p>
                    <a:p>
                      <a:pPr marL="0" marR="0">
                        <a:spcBef>
                          <a:spcPts val="0"/>
                        </a:spcBef>
                        <a:spcAft>
                          <a:spcPts val="0"/>
                        </a:spcAft>
                      </a:pPr>
                      <a:r>
                        <a:rPr lang="en-US" sz="1000"/>
                        <a:t>2.NBT.9 Explain why addition and subtraction strategies work. </a:t>
                      </a:r>
                      <a:endParaRPr lang="en-US" sz="1000">
                        <a:latin typeface="Calibri"/>
                        <a:ea typeface="Calibri"/>
                        <a:cs typeface="Times New Roman"/>
                      </a:endParaRPr>
                    </a:p>
                  </a:txBody>
                  <a:tcPr marL="11568" marR="11568" marT="0" marB="0"/>
                </a:tc>
                <a:tc>
                  <a:txBody>
                    <a:bodyPr/>
                    <a:lstStyle/>
                    <a:p>
                      <a:pPr marL="0" marR="0">
                        <a:spcBef>
                          <a:spcPts val="0"/>
                        </a:spcBef>
                        <a:spcAft>
                          <a:spcPts val="0"/>
                        </a:spcAft>
                      </a:pPr>
                      <a:r>
                        <a:rPr lang="en-US" sz="1000" dirty="0"/>
                        <a:t>Pose Multiplication and Measurement Division problems in groups of 10 (1-2 days that week) Use money as a context. i.e. You have 8 dimes and 4 pennies, how much money do you have? </a:t>
                      </a:r>
                    </a:p>
                    <a:p>
                      <a:pPr marL="0" marR="0">
                        <a:spcBef>
                          <a:spcPts val="0"/>
                        </a:spcBef>
                        <a:spcAft>
                          <a:spcPts val="0"/>
                        </a:spcAft>
                      </a:pPr>
                      <a:r>
                        <a:rPr lang="en-US" sz="1000" dirty="0"/>
                        <a:t>Fluency Number Talks Daily</a:t>
                      </a:r>
                    </a:p>
                    <a:p>
                      <a:pPr marL="0" marR="0">
                        <a:spcBef>
                          <a:spcPts val="0"/>
                        </a:spcBef>
                        <a:spcAft>
                          <a:spcPts val="0"/>
                        </a:spcAft>
                      </a:pPr>
                      <a:r>
                        <a:rPr lang="en-US" sz="1000" dirty="0"/>
                        <a:t>Pose problem types to students based on student needs (3-4 days a week). Look for invented strategies to pull out in discussion. Focus on students fully explaining their thinking. </a:t>
                      </a:r>
                      <a:endParaRPr lang="en-US" sz="1000" dirty="0">
                        <a:latin typeface="Calibri"/>
                        <a:ea typeface="Calibri"/>
                        <a:cs typeface="Times New Roman"/>
                      </a:endParaRPr>
                    </a:p>
                  </a:txBody>
                  <a:tcPr marL="11568" marR="11568" marT="0" marB="0"/>
                </a:tc>
              </a:tr>
            </a:tbl>
          </a:graphicData>
        </a:graphic>
      </p:graphicFrame>
      <p:sp>
        <p:nvSpPr>
          <p:cNvPr id="11" name="Rectangle 10"/>
          <p:cNvSpPr/>
          <p:nvPr/>
        </p:nvSpPr>
        <p:spPr>
          <a:xfrm>
            <a:off x="76200" y="304800"/>
            <a:ext cx="6858000" cy="5724644"/>
          </a:xfrm>
          <a:prstGeom prst="rect">
            <a:avLst/>
          </a:prstGeom>
        </p:spPr>
        <p:txBody>
          <a:bodyPr wrap="square">
            <a:spAutoFit/>
          </a:bodyPr>
          <a:lstStyle/>
          <a:p>
            <a:pPr algn="ctr"/>
            <a:r>
              <a:rPr lang="en-US" sz="3200" dirty="0" smtClean="0"/>
              <a:t>Suggested Weekly Posing of Problems:</a:t>
            </a:r>
          </a:p>
          <a:p>
            <a:pPr algn="ctr"/>
            <a:r>
              <a:rPr lang="en-US" sz="1600" i="1" dirty="0" smtClean="0"/>
              <a:t>This is one way to think about clustering the standards. These ideas would be repeated each week.</a:t>
            </a:r>
          </a:p>
          <a:p>
            <a:pPr algn="ctr"/>
            <a:endParaRPr lang="en-US" sz="1600" b="1" i="1" dirty="0" smtClean="0"/>
          </a:p>
          <a:p>
            <a:r>
              <a:rPr lang="en-US" sz="1600" b="1" i="1" dirty="0" smtClean="0"/>
              <a:t>Essential Questions</a:t>
            </a:r>
          </a:p>
          <a:p>
            <a:pPr marL="342900" indent="-342900">
              <a:buAutoNum type="arabicParenR"/>
            </a:pPr>
            <a:r>
              <a:rPr lang="en-US" sz="1600" b="1" i="1" dirty="0" smtClean="0"/>
              <a:t>How do I use comparisons to reason about size and quantity?</a:t>
            </a:r>
          </a:p>
          <a:p>
            <a:pPr marL="342900" indent="-342900">
              <a:buAutoNum type="arabicParenR"/>
            </a:pPr>
            <a:r>
              <a:rPr lang="en-US" sz="1600" b="1" i="1" dirty="0" smtClean="0"/>
              <a:t>How can I use what I know about whole numbers to help me understand fraction operations?</a:t>
            </a:r>
          </a:p>
          <a:p>
            <a:pPr marL="342900" indent="-342900"/>
            <a:endParaRPr lang="en-US" sz="1600" b="1" i="1" dirty="0" smtClean="0"/>
          </a:p>
          <a:p>
            <a:pPr marL="342900" indent="-342900"/>
            <a:r>
              <a:rPr lang="en-US" sz="1600" b="1" dirty="0" smtClean="0"/>
              <a:t>1-2 days a week- </a:t>
            </a:r>
            <a:r>
              <a:rPr lang="en-US" sz="1600" dirty="0" smtClean="0"/>
              <a:t>(4.NBT.4, 4.NF.3, 4.OA.3)</a:t>
            </a:r>
            <a:endParaRPr lang="en-US" sz="1600" b="1" i="1" dirty="0" smtClean="0"/>
          </a:p>
          <a:p>
            <a:r>
              <a:rPr lang="en-US" sz="1600" dirty="0" smtClean="0"/>
              <a:t>Focus on </a:t>
            </a:r>
            <a:r>
              <a:rPr lang="en-US" sz="1600" u="sng" dirty="0" smtClean="0"/>
              <a:t>additive</a:t>
            </a:r>
            <a:r>
              <a:rPr lang="en-US" sz="1600" dirty="0" smtClean="0"/>
              <a:t> comparison problems to revisit whole number addition and subtraction (EQ 1) as well as adding and subtracting fractions (EQ 2).  Include multi-step problems.</a:t>
            </a:r>
          </a:p>
          <a:p>
            <a:endParaRPr lang="en-US" sz="1600" b="1" dirty="0" smtClean="0"/>
          </a:p>
          <a:p>
            <a:r>
              <a:rPr lang="en-US" sz="1600" b="1" dirty="0" smtClean="0">
                <a:ea typeface="Calibri"/>
                <a:cs typeface="Times New Roman"/>
              </a:rPr>
              <a:t>2-3 days a week- </a:t>
            </a:r>
            <a:r>
              <a:rPr lang="en-US" sz="1600" dirty="0" smtClean="0">
                <a:ea typeface="Calibri"/>
                <a:cs typeface="Times New Roman"/>
              </a:rPr>
              <a:t>Focus on </a:t>
            </a:r>
            <a:r>
              <a:rPr lang="en-US" sz="1600" u="sng" dirty="0" smtClean="0">
                <a:ea typeface="Calibri"/>
                <a:cs typeface="Times New Roman"/>
              </a:rPr>
              <a:t>multiplicative</a:t>
            </a:r>
            <a:r>
              <a:rPr lang="en-US" sz="1600" dirty="0" smtClean="0">
                <a:ea typeface="Calibri"/>
                <a:cs typeface="Times New Roman"/>
              </a:rPr>
              <a:t> comparison problems (EQ 1).  Connections should be made to base 10 understanding and measurement conversions.  Pose multiplication of a fraction by a whole number.</a:t>
            </a:r>
          </a:p>
          <a:p>
            <a:r>
              <a:rPr lang="en-US" sz="1600" dirty="0" smtClean="0">
                <a:ea typeface="Calibri"/>
                <a:cs typeface="Times New Roman"/>
              </a:rPr>
              <a:t>(4.OA.1, 4.OA.2, 4.MD.1, 4.MD.2, 4.OA.5, 4.NBT.5, 4.NBT.6, 4.NF.5)</a:t>
            </a:r>
          </a:p>
          <a:p>
            <a:endParaRPr lang="en-US" sz="1600" b="1" dirty="0" smtClean="0">
              <a:ea typeface="Calibri"/>
              <a:cs typeface="Times New Roman"/>
            </a:endParaRPr>
          </a:p>
          <a:p>
            <a:r>
              <a:rPr lang="en-US" sz="1600" b="1" dirty="0" smtClean="0">
                <a:ea typeface="Calibri"/>
                <a:cs typeface="Times New Roman"/>
              </a:rPr>
              <a:t>1-2 days a week- </a:t>
            </a:r>
            <a:r>
              <a:rPr lang="en-US" sz="1600" dirty="0" smtClean="0"/>
              <a:t>Compare rectangular areas</a:t>
            </a:r>
            <a:r>
              <a:rPr lang="en-US" sz="1600" b="1" dirty="0" smtClean="0">
                <a:ea typeface="Calibri"/>
                <a:cs typeface="Times New Roman"/>
              </a:rPr>
              <a:t> </a:t>
            </a:r>
            <a:r>
              <a:rPr lang="en-US" sz="1600" dirty="0" smtClean="0"/>
              <a:t>(EQ 1) </a:t>
            </a:r>
          </a:p>
          <a:p>
            <a:r>
              <a:rPr lang="en-US" sz="1600" dirty="0" smtClean="0"/>
              <a:t>(4.MD.3) </a:t>
            </a:r>
          </a:p>
          <a:p>
            <a:pPr algn="ctr"/>
            <a:endParaRPr lang="en-US" sz="1400" b="1" dirty="0" smtClean="0">
              <a:ea typeface="Calibri"/>
              <a:cs typeface="Times New Roman"/>
            </a:endParaRPr>
          </a:p>
        </p:txBody>
      </p:sp>
      <p:sp>
        <p:nvSpPr>
          <p:cNvPr id="40962" name="AutoShape 2" descr="data:image/jpeg;base64,/9j/4AAQSkZJRgABAQAAAQABAAD/2wCEAAkGBxQSEhQUExQVFhUWGB0ZGBgXGBgYGRYVFxcaHBcYFxcYHCggGBwlHBUXIjEiJSkrLi4uGB8zODMsNygtLisBCgoKDg0OGxAQGi0mHyYsLywsLCwsLCwsLCwsLCwsLCwsLCwsLCwsLCwsLCwsLCwsLCwsLCwsLCwsLCwtLCwsLP/AABEIAMQA6wMBIgACEQEDEQH/xAAcAAACAwEBAQEAAAAAAAAAAAADBQAEBgIBBwj/xABCEAACAQIEAgYGCQQBBAEFAAABAhEAAwQSITEFQRMiMlFhkQYUUnGBsRUWI0JTYpKh0XKCwfDhM0Oy8QckY4Oiwv/EABkBAQADAQEAAAAAAAAAAAAAAAABAwQCBf/EACYRAAICAQMEAgMBAQAAAAAAAAABAhEDBBITFCFBUTHwMlKhIkL/2gAMAwEAAhEDEQA/APsGNxpRgoAmO4neYAUb9k8xyqYTGsXyOsEiRoRt3jUeRNDOmKk87YA98k/IHyNWsexywDEkCRyBOvxiuuxyWQa9ms6cPltrdBAYjNoBpKlhruRpGu4maJcw/S3SJInMTzGgTKCDpoWNNo3D6ak1nbNpnXNmIEqoEkxmA1BnSC23hrM0S4zXWtwxBZUOhMaq5bTnsKbRuH01JrOw5D9cxbWSJMGC0gQZGiTqTE+Gp7t52CoG11BO0nMwBMRyRjy5U2jcO5qZqRs7286lp6jQddDkJUiZ9lgRPIGht0iqz5yQGYLJJPVzETrBGkQRsd5ptG40E1QfiqAxv3ajX+kEyR7qJjW+yY7SI9wbT5HehcPw6lDKg5i06DkYA9wiKhIll63dDAEHQ611NJ7mYuLdshFUQN4AULOgIP3gBryPfQ/WHCshYggjrDcCWBj4rPxANTtI3DyamakBuXUtglu0oMcwBuZ5TI2GkGu8BiyLgXPmB943BOgJJ0y98dYd1No3DbEYgJEgme6u7d0MoYbETS3j6SgB5yPOKAMVFp1bQzrHcZzR8VcD4UUbQcu4zw2MVzAnadeYmJHlVmaz+DUqGEhWyMSTspNwk/ATUt3mDgdIWmAdCIzHLsxPfPLs+NTtITHaYhWzAGSN/wDfgfKhYDFdIskZdYiZ5AjWB30twVhi/ajKup16/XuDWTHL96BhrTZcwYhcyiJMywQEiDGhIMEHam1E2aImlh4yk7GJAnT720+Y038Kt4Zs9oE/eXX4jWl1t2s6MJXU++B1mQ8jAkqfGCahINl+xii1xlIECYOs6EAz511jsQUAIUtrsJ/wD/HjSq5hukuGDHaM7gjqxpz/AN2rh7hNkTPVYxr+QMNfCdKnaRuL2Kxb58tsAkd/MwCZM6ABl8/DWzhsYHzASCDGsT7xSx8Er3DbPZzMeU6rbJ1ieZ51MLhM+fXrKuVNhEqw5Dx/elIWxwmJQnKGUnuBE6b0akXDwEuKrKQ2uWZEabAdmANJH+aeTXLVHSZUxuBD6zB795EyJHgduYqsnCjMu8mIBEgjUGZJJ0IFM3MCaGt3wbypYoWfRbmFLDIO6djvCzCzJHhyirdnCEXC0iIMDnrEz+kVZ6X8reVTpfyt5Utihfh8C62yvVLZlI3g5Y8PCvcPgmVrZ0IVFB11lVYbR+b9qv8ASflbyqdL+VvKlikL0wTxeGnXBA1782+mna/auHwTwGGjgkkT3sSIJHKSNtZO1M+k/K3lU6X8reVNwoVjBXHzloBKkDbUlYExsAOWu5ru7hnNkrAzEsYn2s3P+79qYG9G4byoi0sUgRshkyNzWD5QaWhLySo1kzIyxJ5gnVJ3iG8Ka3LgX47Dvrzpfyt5UsUK/V7qEMOsSNdAdSADKkiR1QZnTWuPUnyuSJZuUiYljqdpJYny3pv0v5W8qnS/lbyqdxG1FHG4MtbUDdRt36awe+QD8K5wS3M+qKogz1Qsn4MaYG5+VvKp0n5W8qiyaKnFLLMFyidddYgd9Bv4Am6DAiZJnbYlY5yyqfOmPSflbyqdL+VvKlihc+Dcs+gGxXXRofNB7u6qtjBXMydQAKRroDowJJicxMbyPcKdi6JiCCdp50SKncyNqFSYe4t2R2Tud+rLH3ggse+dNqmHwji0VIGbMCBOhylecaTlph0omIJjeBXvS/lbyqLY2gLFlhaCTDZYkawY3HfFUbmFvPCsYHtZgdwQSBlBmCYk6eNNel/K3lU6T8reVLJoqYbCFbjHTLECJnWN/Kqw4a+QrKzmnnEZQvhrpTTpPyt5VOk/K3lTcxRXXCEXS8iNdOckKP8A+B5mq7cMbMYeFIIIEg65o1mNM3dyFMOl/K3lU6X8reVLYpFHDcNIcMz5iNvCfeTTOh27gO3LcHcUSjdhAsRt8R8xRAaFidviPmKUYniF9rTslk27gvZEDkMLiZwA8pOVWE6nVdyNKgkeTUmszguP32FsHDPmcAnPmthSWGjwjBSA3InsmvbfpFeygthHGgYgFyQpmSB0YkgDs7yQNtaA0015NITxy4Ets2GYM75CssSkEBmJCbAk+8LPOKDheOXrr2V6BreYqXnMdGVjAlBsQskxEjeaA0k1JrMWvSC/1icLcYEkhRIKqttDlkrDMWZttOqYJrs+kd2SBhmYqQDlYnLKqQW6mgOb36bUBpJoeF7Ipfwfib3i4ey1rLESSQ0s6xqoEjJOk6MKYYbsj/edAeHtj+k/MUagnt/2/wCa5fGIrhC3XIkDWYmJ906UBYqUK7iFUqCYLGF8TBMeQNdG4BGu+g8fdQHdSuXcAEnYamubV4MAy6hgCD3giQaAJUoFrFo3ZM6kfFTDD4GjTQA8Ry/qHzotAuuCBBnrAfEHUUagBYc6H3n50QOO8f8AreqHqjNcS4LrqEzg2xGS5mIgvImVjSCN6Qj0Zy3S63wrE3SOr2OldGuBCGBUtlUmeesUBrpqTWTv8IuIOkuYs9UamG7JNvNs2gJQjYxnPdV8cHfo2X1hwxcHPLGF2KgFoBylhI2MGDEUA7a6o3IG2579vOR511NY+7wBnLI2JzOFQtmDa5tM3bjVrTRvFWcdg7pyomIJuW0XMssocNe7ROb2Ucbzv3zQGnmvFuAzBBgwYOxiYPjBHnWYw/CbjajGswkajYrl2BnWN5BPcaZ8CwBsi5nuC41x8+aCCYt20MyxnW3OkDWI0oBgO2f6R8zRqF9/+3/JotABxO3xHzoHFRc6P7LtZlnQHqZhn0OnZmj4nb4j50pxN3FNaaUCMLwC9E2cmx0gljmAhikyOVAV+EHGL0S3AMgnMzauRCwCQTrq3W8BXN7EY8AkW1LFSQABCuM/VnP1hpbg+J2qYfFY4KoNpCRAlu0QYhjlIGmaWE/dMTOnFzGY6c3QjsHqTK5gerOoMmImYgzyigC3GxofTKwzMJC5YXqw0Z+sTLQDHZrnPjTcBK6KeUAOpJzSM++UCO4zXdjiuJe3dZbSsVaEgHWHdXEE6kBVIMgEtGkTXBx2OAb7JGy7SpGYzciIubDLbH/5J5QQCYDEY3OnSooU9uABGi7HOeZfyFP1tAEkAAnc8zG0nnWavcbxKXUR7SqHuAA5WPVzQdm1MZdfGYgGNOKAkUPDdkf7zopoWG7I/wB50BV4ngVvq9p82V0g5WKNEjZlII+FLeM4KznVrl7oytpkElOx95uuDrA191Oz2/7f80m4/wCqZh6w3WyEgZmEJDAmF20za+/uoELr3AcLkVDfjOGKklM0ZChykjQCZjkRR8TgsLeutc6dczEARkMMUKaSp1IuD9q8u4nAsBnJhc4AbOMw6ty5p94dZfOK6VsCrq4AzWwOsQQUC9J1mn3v46eGgFX6HwqtBxIlTqCbesZBlfTVequh7/IZ4Tg9mxJfRUHYJU5Wtowyro32w171XuplZsYK6xthQWJYlSrDVw4cGe8Z9D41f+gbMg5TIII6x7Qy6+/qL5UAjfA4VkNo3zb6JroIORe2c7ECIyjLI/ej4nhuGuN0vTZczER1QrMiohUgjrAdENDzPupriOA2bhYspJaZ6zaZhDRrpI3jeur3BLTBQwaFYsozNozGSd+8fOgBcHw1q3ZAsvnQvIaQZMiZYdrbc603qlYwS2UCJMZgdST3d/uq7QAbPZPvPzNZ25wLCu8dKJNxjlzWz12yFlAI/IDHie+tHY2PvPzNZx/UkfOc0hy40cqWVlkgbR0irH5vfQFCxwjCPcdRfGVbSgdgEde+Cc0aiWcRG41nSmVrA4QJAujKl0sSzKftCn3i2hIWDO+gPKqzvgzLFrogTvcEKDdMnuX/AKs/HwrizfwZsi0c4BaCgLNld06MLmA3IcADvYc6APb4NhE1N8EBZ67WyMpa5rER2rjCfDSu8N6M2HHVvOwGUdUodUcuNQuhlh/poLJgrbNmDqVuSZzEG5bKtmHfqUWfcKvcM4jhrZZbQYTDEBWLGSwMiJ6vRmgPF9ELI+88AggdXSFQCIX/AO0nkRsSKs8M9Hbdhw6FpVSonLGUknko5k+Zog45aKqwJIZS4gE9QGMx7hOmtd4DjFq80W2JgTqCARCnSRro6fqFAXPv/wBv+TRaF9/+3/JotABxO3xHzqvxnCtdt5F5skyYBQOCwOmoKgiOdHxbgLJMAEan3iuPpC1+IvmKURYhOD4gEjpELZSNwMrhTB7GoLGfAAb17e4djC4bMsrnCnNEK2gkBes2gPIcvGnv0ha/ETzFe/SFr8RPMVNMWjP/AEfjo0uLmKmSWkZjBEDL2QeXcPGrVjC4zpBmdSmeTqJKdaRosjTJGp5++m30ha/ETzFT6QtfiJ5ilMWiwK9qt9IWvxE8xU+kLX4ieYpTFosmhYbsj/edC+kLX4i+YomEaUUjY0oJpkPb/t/zQsTgUuGXUExE96yDB7xI2M17fvqjjMwEqdzHMVPpC1+InmKUxaALwWwAQLSgEFSI3VlCsD4EKBHgKh4LY/CU77ie12t+/n30f6QtfiL5ip9IWvxF8xSmLQOxwq0jBltqGGxG+kx/5t+o1eFVvpC1+InmKn0ha/ETzFKYtFmpVb6QtfiJ5ivPpC1+InmKUxaC4jYf1D50SqdzG22gB1JzDYjvq5UPsECsbH3n5mstY4th2fo3sKXNxl6qqR1ndJMnQnISRvzrQ28ZbEguoMnQkd5rr121+InmKmmLRlsfxDCZwqWlL27qLsuWGuZCdD1o6R4HfOm9SzxrDNmDYcMmaBlCEZSLQUuM256YCe7eIrU+u2vbTzFT1yz7aeYpTFozWN41hHD57LAnOGbKuYHoxJkGQSsD+3wqzwm/h7l0WUsKAtsg51XNKZIGhMrF9tecnfWnnrln208x/v8A6qLjbQ/7ieYpTFo8bhtogA20gTAKjSSCf3APv1rrDcPt2zKW0U/lAG8Tt/SvkO6vfpC1+InmK9+kLX4ieYpTFoJ9/wDt/wAmi1Vs31dzlIPV5HxNWqgkWekBiw3vH/kKyXTmtV6TmMNc+H/kKxP0kIgrMKBqeYEGtumTcXSMmolUkXPWPGp6x41T+kE9jmSBpoNNNuUHzqtcxMkkaCtKg/KM+9eBr6z41PWfGlHrFT1ip4xvG3rPjV3DIunS3MgOw1JjvPsj30iwb57iKdmZQfcSK3OHwgZJjeSfPb/FZdRLZSXyX4Vu7sh4JbYdVm12MyP+aYYO1kRUJkqInvqj6PuMjoDPR3Cvu0Bg/qpo1Y3Jv5Nail8Gb9KrkXE/pPzFJenNM/TG/ku2T+VvmP5pAnEVA0B2iSQTqCJ8dwI8K34ItwVIxZZJTdsuesVPWapvxJdYQDeNu+d/dXX0kn4Y3mNNtIE+dW7JeivevZZ9Zr31jxpdcxoKgAajnpqdddO+R5UH1iuuMjeNWxYAJJgAST3DvpXhvSHpW+zXMJgSdW9wHKsv/wDIXEGXChR/3HCn3AFv8Cr/AKD5kwaAEK9xjcZ/vqjdVVQ8pW2D/dWPU5XB0jZp8PIak8aWwVuX1ayFYEhomB3Dc1vsFjEu21uW2DI4lWGxB7q+N+ljZ8NcD3MwtHMhOrLp1gY3BGs+6nv/AME49nw2ItMZW1dBXwFxZK/qUn+6sfJv7s0yw8TpDfHXT0twa9o/Oq/rHjQ+JY3Jdvrrq/kATPx1oDcTUknJqTzivVjF0ux5kpK/kt+s1PWPGqZ4gp2WD3wIG3Lu3oOIxYLEqIGw91dKL9HLmhl6z41PWPGlHrFT1ip4xvG4v+NIeKcbxPTG1hbOfKAWLBjqZMSCABA37654xxJrVkuoUlQDDEiczAae0QCNBrtVjgfGbbi4Q2V2tAPCs2mvuJjMRHiKx6uezHaddzbpMe+X+lao1PoHjxfXpAIzIpI7jJkeYNa+vm/orxdcO1xBaeEUaCCEVWEjc7K8/AjSvodq5KgjUEAj3GsrnGXdOyyMdvYpcewjXbDokZmGk7bisR9T8V3J+qvpNSrMeacFSOJ4ozds+bfU/FdyfqqfU/Fdyfqr6TUqzqsn1HHTY/rPm31PxXcn6qn1PxXcn6q+k1KdXk+odLj9Hzi36JYtSCMgIMjrcwZH7gVs7WGuR1WCZtWUjNlY75TIppXhFVZMssn5FmPFGH4mL9JfQ64+W7hLz2b6EsCNQ7HfOPvTH7nvph6F8Qxd62/rlgWnRsoZWlbvewX7taPLXoFVFhmPTDgl3ENbNqOqGBkxvEVnz6H4ruT9VfSKlaIaicVSKZYISds+bfU/FdyfqqfU/Fdyfqr6TUrrqsn1HPTY/rPm31PxXcn6qn1PxXcn6q+k1KdXk+odLj9HynjPoBiL9pkZVPNet94bee1ZLAXWtE2nBBQZSCNVy6AEe6v0HS/iHBbF8zdtI5iJI1juneqMk3k/IuxR4vwPk3CeHnFGEAzTHW5oNSD37/vX0j0N9HlwVjIqhSzZiB7gAJ56CmXD+DWbH/StqniBr5mr9cJJKkdSblLczBcW9FsRcvXHULlZpEtyqn9T8V3J+qvpNStK1ORKih6eDdnzb6n4ruT9VT6n4ruT9VfSalT1eT6iOmx/WfNvqfiu5P1VPqhiu5P1V9JqU6vJ9Q6XGfHfTH0RxAw3SMmbojICdYkNAJygSfhXWHvJhRbsvbVHS0js8iTmG0AST4V9fIpXxLgGHxDBr1pHYaAkax3E8xWHXQeqx7Je7N2jnDBO5JtGE9HPRy5cxAuOD0XWYOIBZp6sHeCrb/xX023bCgAAAAQPcNq8tWwoAAAAEADYAbACiVOOGyNFNK215dnLtAk0MXT7J/b+a9xG3xHzFcY3FpaQvcYKo3J5VYDvpD7J8x/NTpD7J8x/NSxdDAMDIO1eW76szKDqsZh3SJH7GhB70h9k+Y/mp0h9k+Y/miVKAH0h9k+Y/mp0h9k+Y/mumNc4e6rqrqZVgGB7wRIPlQHjXiNSp/b+aKrTUoeG7I/3nQk9u3YgRJOwH+6V50h9k+Y/mvD2/wC3/IoGM4natEi5cVIUucxjqAgFvdLAfEUBY6Q+yfMfzU6Q+yfMfzRKlCAfSH2T5j+anSH2T5j+a4xOKRIzMBJAE7kkhR+7AfEUTPrHOJ85/igPOkPsnzH81OkPsnzH80WKlAC6XUAgidtv8UWg4gaD+ofOjUJA9NrABMe7/Jr3pD7J8x/NUhjCtxLfR3GD5ybgAyW8pGjkmQWnSByNKrPH7wLF7YZMzhSOqQLRfOSCTIyqpG0knSIoQaLpD7J8x/NTpD7J8x/NZx/SliuZbJgSGzGCItlpC5esCRlBkAme6uj6Tnq/ZNDGBOhnMiy3sduY101oDQ9IfZPmP5qdIfZPmP5rP2PStXS64tn7MKcsjMS5OkAabDw175oOM9KzkbJaYNAZSdVjM4100P2Z08aA03SH2T5j+amc+yfMfzRBXsUJB27s6RBG4NEoI7f9v+TRqADidviPnSjG8LsWsPetlnRL7NmMs7Z75g5c0xqdBEU4xO3xHzqnxO/aNvrnMudR1dSLmcBOzsc0UAixfC8I4a4cQQrXCWYOurnWM0EiATEcj3RHi4PCA3CL3Zsv0mQLAtlMjE5U36sx3maPdwmDe0gS6LSAhxDhSCFyqIfbKABHLKKtphsGgKg2grIUjOIa2xgjfUTpQCfD8MwZzfalIdVIbInWVrmUgZRuWaDyy8tatWOEYOyWUXMpK9EYIUguCJGUCGIJ12kTuKtNZwKuGL28x1BLzMZmkkmPvsde+vLljBM5Yuha4ZJFwnNlBbcHkHY/GgKuAwuDt3OkS+MwA5oBH2sRC7HO5gadUd1VF4TgAAhxAIKZQJTaCoKgLoZBOm53mBWhscEwxyuEVo1Vpnds0zz1JPxPfXv0BYylMnVKqhEmCqFioOvIu3nQBeE8LTDqwSTmbMSxkk++P9k1bw3ZH+86JQ8N2R/vOgKnFcAmIV7NwEo6Q2VipiRsy6j4Uo9IcFh3uIl5nDdE2UggBUHaaW7RGk7/AHSRsaf3rgVszEABdSTAGveaXcVt4e44S8Mxy5o1KquoDtBhdS0N76BCS7wvAkszXo1fcqCC2XMw0kEZN9zqDMUbH8NwVyM14LFsWxquinPGrLoftCeUaVfuYTBMWLPbJYdYm5qQxEazO+39R766fDYNQSzWwMwfVwRnYGG1O7DTxFACHopazFi7kl85kIZOa0xEZdpsr5mvcV6KW7gUF36ttLYPUJi2HCtJXtfaHXwFX7/HLCWzdNxSoUNoQTlOogb60ccStZinSJmDZCsgHPAOWDuYIPxoC3Uqp9J2ZI6W3IJBGdZBG4Ou4rrB41LubIZytlJ5E5Q2h5iGGtAExGw/qHzolDxGw/qHzolABsbH3n5mkt3iGMBMWAQD49YZ3GhzadVUM/m2NO8PsfefmaSs2NzNHRxrl27XWyg69gjJJ7UlqArpjMcBcPQhiS7KGmBFpMltYOoNzPqYnXbSjNjMYGM21IXbKsh5Gh1uAiDv8NTUf16QAVgsJYhJVD0eaRMSPtv/ANaq4nEY62khQ2oGgViJy679+ffwoDk38ZkuFcOtt3VhmVdVbICp7XWJd2HKInWa7u8VxdpJezoAsk75muOpOjRootmNB19SADFu62LZ7eXS31Cx6oY9nOMpnLu+knbQ0C/Zxq3GZCDo6gMy5D1mNvQQRAK6770AVuJ4lltm3aDZ0QlspyqzMM2hcNAWTBA5amaZcKu3mDdMiqQ0LlnUDmQf2qliTiwEyhWlTn7KHMW6pElpgbiP4qtm4hvFuYMA5YzZdNQZjNFAaAdv+3/Jo1UsAHEdJBfLrAjmeUmrtABxO3xHzpdieHYe1bIyBFe8rnICC19nBDGNyXjWmOJ2+I+dA4teRbc3FzKWVYgGWZgF3PtEUBlcW2AFp2VGb7MuF6wNwG1LQxHNYk+4mrLtgVYmbhIdnYgOwz2iCzkgRoXiduVcHi2AyZuglMo1FoFYZM2XT8q7Vdv8QwwNsdEM1wArIG111BgzoWIU6dwPKgKBt4FbZB6RVIK7v1lt2yDEb9SddzA7hXWJ9Ua92XY3Wh2zMMrhgAh7jN06coFc/TeBNvO9hV+zLlStskILdtiNDr1bo27jRfpXCZiWsqGU6HKrNJuXAW0OmtgmNzp3UA14dxmwRbt2p6w6oyEQIkTp1ZFH4bxq3fgIesVzQQRpCEwSNY6RP1UkwF7BvetMlso+qpEBRlSYOUxqrfEL+WtHheHWrcFLaKQI6oA0000/pX9I7qAtGhYbsj/edFNCw3ZH+86Ar8QwVu+Gt3UDo6EMrCQwkaEfCkvpE1hWK3LbFegacjEZrayejKjfnGvM1oT2/wC3/IpPx3E4dLirdtqzOIBYCMrMFKyf6jp7/GgF+Ht4QgvDhg65gpdoukz3DN1kM6bg0FcRgbSF7QYlFYr2hnCpGXORqG0XmJPfXd3jWEe0M9sqP+qUldSio2sNDaXBp3g10eO4TXNZUAByOqhJUlw5AGkEITG50EUABEwRZrZRl0VQZbOc6sjLtmEBADy1U1d9Zwb3BcOfMzKRIcAsxTLodIzWU+Kiu8Hj8K1xUS0AxbJ2VGqqSJIPMFo+NOLfCLAgi1bkRHVHLb96ASXreCDsDmDhihIzSpuuW7Q7OrNr4mr3or0WS4LKsqC5AzEnMOjtlWE6gFSsDwq83CbBJJtJJMk5RqZmfMk0bC4S3bkW0VATJygCTAEmOcAeQoDrEbD+ofOiUPEbD+ofOi0AGxsfefmazt3gGJlsmIyzmg9ckFmuMpmdlLrpt1KbdBcNy2y3cttc4e3kB6QsRkOeZXLB0jXNyiktngOJtu7W7lsB3BIltV6Z3I7Maq+XY+/SKAacM4feS4WuXS6xAXkBOgMjrEd/jTaKyeE4fiwoS3fthbahIUk5XVWGspO7ISPDzYJh8QjZ7t8dEqsXHLSZYkrouWNOUHUzQDwV4KymG4Ri+h6NcQoUWyi5SeqcmUQ2WT1teRX81WsLw6+q3UW4gDFWCgloDXrjXBOXTMhVZg6qTQGhrqKydr0exHRojXFYKyQpbQJbNojKcgIMo+/eKa+j+CvWVyXXVlCoFAM5YEESQNDpHPxoBmO3/b/k0Whff/t/yaLQFfG3AqyTABHzoFziNkjVgfeD/FD9IT9g3w+YrNi1IBBjQb85Eny/zV2PGpK2VTyOLNMMdYGzL5HYbcqjY+wdcy+Xx7qywtGO0Np589vlVb1irVp0/JW8zXg2JxmH70/T/wAV767Y718u7ntWN9YqesVPTL2OdmyTG2BqCg9wj/FEHFLXtj9/4rE+sVn/AEl9JnsQttAWO7NsvhH3jr7qh6dI5lqa+T6t9K2vbH70fCOCikbEaV8LHpbiFgyrc4ywP21r6f6A+lNvG2cqjLctgB0Jn3Mp+8p76ry4ti7E4NSsjo0GJxaW3GdolTHmKE+PsEyWU+8f8eFKPSu5D2/FT8xSQ34MHQ+NdY8ClGzueVxdGw9cw/ev6fGe7vr0Y2x3ry5d2o5d9Y/pTE8q8F6dta76ZeznnZsVxtgagqD35f8AiifSlr2x+9Yn1jxr3p6dMvY52bX6Ute2P3qfSlr2x5GsZZcuwVdSdAKu4kpayqF6ZzyDZF9wgGdRXEsMYnUcrl8GkfiFtioDgksNNe+r9YfB8TtdKi3rbYds4iWzITMAEkCJOlbYGqJpJ9i2Lb+SinELayC4BBM795pBc4bbLs/rTavnAynqmV2g9yAfGquOc9LcgHRjMctedVun/wB/331pjp01dlDzNMaW+H2lti2MSdLouzlIJK5dD78mp8TVKzwdSqq+Ij7Ng2XMYdlVQFn7sKSZ3zHaaC10jfvj491c+sVPTL2Od+hm/DLZV19aaWEAwZTVuzroOsPioM14vCbQ0GJKjTRVI1z3GLaHtfab/lG9Lhfrz1jxp0y9jnZpeDNasKy9NnzNm1BEdVVMb75Z95NMfpW17Y/espw7DNeJC8tyf2Hvp5w7A2biTDSDlYMTKuNwR+/uIqqcIQdNncZzkrQxw2KR3OVgYUfM1bpLwpUF66LclVAVmJ0Fzcqp5kAie6R406ql1fYtV+RR6Un/AOmufD5isWqKwHWgmNZncdbc95recawRvWXtqQCw0J2EGsf9Rbv4tvyNatPOEYtSdGbPCcmtqKuUBIzgSST3EALAieRY+RrkW116+3gBrlkRrrrpV36i3fxbfk1T6i3fxbfkav5sa/6/hVxZP1/pS6ER2xsO780zr+X967NlfbiIBOh79YnSYq19Rbv4tvyNT6i3fxbfk1OaH7fwjin+v9F2JtlMmslp5QBoI+dZT0qVm6Mj7syd+1/6rffUm9p9smm2jUDjPCzabr2kymIKkxoBp2dCT47VEtTjSpuyueky5H27HzG7hWXQ7mPlTz/45zW+JWY0DhlbxUqT81FPsRwq24H2ZLe1OkQdIkczP7VpPQz0ZS03TNbhxohJJOUjXTlVU9RikmkTi0WbHNSk0d+ml7Jdskieq2nxEfvFJk4svVJGsnNseS6jvMg+6a0/pPwB8U1so6rkBBkHWSO73Uj+o138VPJq6xZMSglJ9y7LjyObcSh9K6djl37b67b6zUXi0R1dvHeCDrp4Vf8AqNd/FTyap9Rrv4qeTVZy4fZXx5fRQHFREZBtG/8AxVMYinf1Gu/ip5NU+o138VPJq6WfCvIeLK/B56MPLXW5rb05xJgnyofHuJW8PczZS105QqwraAwAubRCdBJn3U04J6MXcPcz9IjKQVZYIkHuPfpVXj3DLlzTop+7m0JjlI577ismWalkuLNOKDUP9I5xWGe/ZVijqxOqOqhk3zabnUaeBNa3hGbobecy2QSe8gRNZ7gWCvpaW2ysqjQk9pgeQA2rV2lgARGm3dVEn2ouS8nz7iOP6O/e0k9JI1jaf21quOKD2BtEz38xp4044n6H3Lt13FxAGYkAg6VW+o138VPJq3xy4qVsxSx5bdFBOKxPVmWLb98abfl/eoOLag5diDv3ACNttP3NX/qNd/Ft+RqfUa7+Knk1Ty4fZHHl9FAcVj7vxn3a7d4oeK4hmAjxJ8zA8YHPnNM/qNd/FTyap9Rrv4qeRqVmwryRxZX4NF6IqPVlPNixPvmPkBQOPXGS4egLdIyfahQDFof9yCe2Bmyjn8K4wHDb2Gw1y3C3iT1ACVEtAOZjsoPWJHjTXg+ENtDn1ctLv7Z01A5DuHKvPyU5No3Y7UVYXhdu2tpBa7EdU986yTzJMk+M1aWk2HwtxMRKr9ixbSdUeP8AqAey0ERyInmYdCuDs9qVKlASpUqUBKlSpQErh1BBBEjuPOpUoANvBW1MhFB8AKsCpUoSe1KlShBKlSpQEqVKlASvCKlSgIBXtSpQEqVKlASpUqUBKlSpQErmKlSgPQK9qVKA/9k=">
            <a:hlinkClick r:id="rId5"/>
          </p:cNvPr>
          <p:cNvSpPr>
            <a:spLocks noChangeAspect="1" noChangeArrowheads="1"/>
          </p:cNvSpPr>
          <p:nvPr/>
        </p:nvSpPr>
        <p:spPr bwMode="auto">
          <a:xfrm>
            <a:off x="127000" y="-1119188"/>
            <a:ext cx="2800350" cy="2333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4" name="Picture 4" descr="Common Core"/>
          <p:cNvPicPr>
            <a:picLocks noChangeAspect="1" noChangeArrowheads="1"/>
          </p:cNvPicPr>
          <p:nvPr/>
        </p:nvPicPr>
        <p:blipFill>
          <a:blip r:embed="rId6" cstate="print"/>
          <a:srcRect/>
          <a:stretch>
            <a:fillRect/>
          </a:stretch>
        </p:blipFill>
        <p:spPr bwMode="auto">
          <a:xfrm>
            <a:off x="6858000" y="3810000"/>
            <a:ext cx="2162175" cy="2895600"/>
          </a:xfrm>
          <a:prstGeom prst="rect">
            <a:avLst/>
          </a:prstGeom>
          <a:noFill/>
        </p:spPr>
      </p:pic>
      <p:pic>
        <p:nvPicPr>
          <p:cNvPr id="10" name="~PP3865.WAV">
            <a:hlinkClick r:id="" action="ppaction://media"/>
          </p:cNvPr>
          <p:cNvPicPr>
            <a:picLocks noRot="1" noChangeAspect="1"/>
          </p:cNvPicPr>
          <p:nvPr>
            <a:wavAudioFile r:embed="rId1" name="~PP3865.WAV"/>
          </p:nvPr>
        </p:nvPicPr>
        <p:blipFill>
          <a:blip r:embed="rId7" cstate="print"/>
          <a:stretch>
            <a:fillRect/>
          </a:stretch>
        </p:blipFill>
        <p:spPr>
          <a:xfrm>
            <a:off x="8712200" y="6426200"/>
            <a:ext cx="304800" cy="304800"/>
          </a:xfrm>
          <a:prstGeom prst="rect">
            <a:avLst/>
          </a:prstGeom>
        </p:spPr>
      </p:pic>
    </p:spTree>
  </p:cSld>
  <p:clrMapOvr>
    <a:masterClrMapping/>
  </p:clrMapOvr>
  <p:transition advTm="101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638800" y="152400"/>
            <a:ext cx="1676400" cy="1524000"/>
            <a:chOff x="4598" y="1976"/>
            <a:chExt cx="2486" cy="2531"/>
          </a:xfrm>
        </p:grpSpPr>
        <p:sp>
          <p:nvSpPr>
            <p:cNvPr id="18435" name="Oval 3"/>
            <p:cNvSpPr>
              <a:spLocks noChangeArrowheads="1"/>
            </p:cNvSpPr>
            <p:nvPr/>
          </p:nvSpPr>
          <p:spPr bwMode="auto">
            <a:xfrm>
              <a:off x="459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6" name="Text Box 4"/>
            <p:cNvSpPr txBox="1">
              <a:spLocks noChangeArrowheads="1"/>
            </p:cNvSpPr>
            <p:nvPr/>
          </p:nvSpPr>
          <p:spPr bwMode="auto">
            <a:xfrm>
              <a:off x="4733" y="2518"/>
              <a:ext cx="2262" cy="1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1600" b="1" dirty="0" smtClean="0">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6" name="Picture 15"/>
          <p:cNvPicPr>
            <a:picLocks noChangeAspect="1" noChangeArrowheads="1"/>
          </p:cNvPicPr>
          <p:nvPr/>
        </p:nvPicPr>
        <p:blipFill>
          <a:blip r:embed="rId4" cstate="print"/>
          <a:srcRect/>
          <a:stretch>
            <a:fillRect/>
          </a:stretch>
        </p:blipFill>
        <p:spPr bwMode="auto">
          <a:xfrm>
            <a:off x="7543800" y="152400"/>
            <a:ext cx="1452171" cy="1076325"/>
          </a:xfrm>
          <a:prstGeom prst="rect">
            <a:avLst/>
          </a:prstGeom>
          <a:noFill/>
          <a:ln w="9525">
            <a:noFill/>
            <a:miter lim="800000"/>
            <a:headEnd/>
            <a:tailEnd/>
          </a:ln>
        </p:spPr>
      </p:pic>
      <p:pic>
        <p:nvPicPr>
          <p:cNvPr id="5131" name="Picture 11"/>
          <p:cNvPicPr>
            <a:picLocks noChangeAspect="1" noChangeArrowheads="1"/>
          </p:cNvPicPr>
          <p:nvPr/>
        </p:nvPicPr>
        <p:blipFill>
          <a:blip r:embed="rId5" cstate="print"/>
          <a:srcRect/>
          <a:stretch>
            <a:fillRect/>
          </a:stretch>
        </p:blipFill>
        <p:spPr bwMode="auto">
          <a:xfrm>
            <a:off x="5715000" y="4572000"/>
            <a:ext cx="1143000" cy="1418009"/>
          </a:xfrm>
          <a:prstGeom prst="rect">
            <a:avLst/>
          </a:prstGeom>
          <a:noFill/>
          <a:ln w="9525">
            <a:noFill/>
            <a:miter lim="800000"/>
            <a:headEnd/>
            <a:tailEnd/>
          </a:ln>
        </p:spPr>
      </p:pic>
      <p:pic>
        <p:nvPicPr>
          <p:cNvPr id="6147" name="Picture 3"/>
          <p:cNvPicPr>
            <a:picLocks noChangeAspect="1" noChangeArrowheads="1"/>
          </p:cNvPicPr>
          <p:nvPr/>
        </p:nvPicPr>
        <p:blipFill>
          <a:blip r:embed="rId6" cstate="print"/>
          <a:stretch>
            <a:fillRect/>
          </a:stretch>
        </p:blipFill>
        <p:spPr bwMode="auto">
          <a:xfrm>
            <a:off x="7162800" y="2895600"/>
            <a:ext cx="1130843" cy="1454848"/>
          </a:xfrm>
          <a:prstGeom prst="rect">
            <a:avLst/>
          </a:prstGeom>
          <a:noFill/>
          <a:ln w="9525">
            <a:noFill/>
            <a:miter lim="800000"/>
            <a:headEnd/>
            <a:tailEnd/>
          </a:ln>
        </p:spPr>
      </p:pic>
      <p:pic>
        <p:nvPicPr>
          <p:cNvPr id="6148" name="Picture 4"/>
          <p:cNvPicPr>
            <a:picLocks noChangeAspect="1" noChangeArrowheads="1"/>
          </p:cNvPicPr>
          <p:nvPr/>
        </p:nvPicPr>
        <p:blipFill>
          <a:blip r:embed="rId7" cstate="print"/>
          <a:stretch>
            <a:fillRect/>
          </a:stretch>
        </p:blipFill>
        <p:spPr bwMode="auto">
          <a:xfrm>
            <a:off x="7162800" y="4572000"/>
            <a:ext cx="1066800" cy="1326866"/>
          </a:xfrm>
          <a:prstGeom prst="rect">
            <a:avLst/>
          </a:prstGeom>
          <a:noFill/>
          <a:ln w="9525">
            <a:noFill/>
            <a:miter lim="800000"/>
            <a:headEnd/>
            <a:tailEnd/>
          </a:ln>
        </p:spPr>
      </p:pic>
      <p:pic>
        <p:nvPicPr>
          <p:cNvPr id="25" name="Picture 24" descr="extending childrens mathematics book.jpg"/>
          <p:cNvPicPr>
            <a:picLocks noChangeAspect="1"/>
          </p:cNvPicPr>
          <p:nvPr/>
        </p:nvPicPr>
        <p:blipFill>
          <a:blip r:embed="rId8" cstate="print"/>
          <a:stretch>
            <a:fillRect/>
          </a:stretch>
        </p:blipFill>
        <p:spPr>
          <a:xfrm>
            <a:off x="5638800" y="2895600"/>
            <a:ext cx="1143000" cy="1451225"/>
          </a:xfrm>
          <a:prstGeom prst="rect">
            <a:avLst/>
          </a:prstGeom>
        </p:spPr>
      </p:pic>
      <p:pic>
        <p:nvPicPr>
          <p:cNvPr id="1026" name="Picture 2"/>
          <p:cNvPicPr>
            <a:picLocks noChangeAspect="1" noChangeArrowheads="1"/>
          </p:cNvPicPr>
          <p:nvPr/>
        </p:nvPicPr>
        <p:blipFill>
          <a:blip r:embed="rId9" cstate="print"/>
          <a:srcRect l="56875" t="11719" r="7187" b="6250"/>
          <a:stretch>
            <a:fillRect/>
          </a:stretch>
        </p:blipFill>
        <p:spPr bwMode="auto">
          <a:xfrm>
            <a:off x="457200" y="381000"/>
            <a:ext cx="4673600" cy="4267200"/>
          </a:xfrm>
          <a:prstGeom prst="rect">
            <a:avLst/>
          </a:prstGeom>
          <a:ln>
            <a:noFill/>
          </a:ln>
          <a:effectLst>
            <a:outerShdw blurRad="292100" dist="139700" dir="2700000" algn="tl" rotWithShape="0">
              <a:srgbClr val="333333">
                <a:alpha val="65000"/>
              </a:srgbClr>
            </a:outerShdw>
          </a:effectLst>
        </p:spPr>
      </p:pic>
      <p:pic>
        <p:nvPicPr>
          <p:cNvPr id="11" name="~PP2339.WAV">
            <a:hlinkClick r:id="" action="ppaction://media"/>
          </p:cNvPr>
          <p:cNvPicPr>
            <a:picLocks noRot="1" noChangeAspect="1"/>
          </p:cNvPicPr>
          <p:nvPr>
            <a:wavAudioFile r:embed="rId1" name="~PP2339.WAV"/>
          </p:nvPr>
        </p:nvPicPr>
        <p:blipFill>
          <a:blip r:embed="rId10" cstate="print"/>
          <a:stretch>
            <a:fillRect/>
          </a:stretch>
        </p:blipFill>
        <p:spPr>
          <a:xfrm>
            <a:off x="8712200" y="6426200"/>
            <a:ext cx="304800" cy="304800"/>
          </a:xfrm>
          <a:prstGeom prst="rect">
            <a:avLst/>
          </a:prstGeom>
        </p:spPr>
      </p:pic>
    </p:spTree>
  </p:cSld>
  <p:clrMapOvr>
    <a:masterClrMapping/>
  </p:clrMapOvr>
  <p:transition advTm="18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4" cstate="print"/>
          <a:srcRect/>
          <a:stretch>
            <a:fillRect/>
          </a:stretch>
        </p:blipFill>
        <p:spPr bwMode="auto">
          <a:xfrm>
            <a:off x="7543800" y="152400"/>
            <a:ext cx="1452171" cy="1076325"/>
          </a:xfrm>
          <a:prstGeom prst="rect">
            <a:avLst/>
          </a:prstGeom>
          <a:noFill/>
          <a:ln w="9525">
            <a:noFill/>
            <a:miter lim="800000"/>
            <a:headEnd/>
            <a:tailEnd/>
          </a:ln>
        </p:spPr>
      </p:pic>
      <p:sp>
        <p:nvSpPr>
          <p:cNvPr id="8" name="TextBox 7"/>
          <p:cNvSpPr txBox="1"/>
          <p:nvPr/>
        </p:nvSpPr>
        <p:spPr>
          <a:xfrm>
            <a:off x="152400" y="152400"/>
            <a:ext cx="7315200" cy="461665"/>
          </a:xfrm>
          <a:prstGeom prst="rect">
            <a:avLst/>
          </a:prstGeom>
          <a:noFill/>
        </p:spPr>
        <p:txBody>
          <a:bodyPr wrap="square" rtlCol="0">
            <a:spAutoFit/>
          </a:bodyPr>
          <a:lstStyle/>
          <a:p>
            <a:r>
              <a:rPr lang="en-US" sz="2400" dirty="0" smtClean="0">
                <a:solidFill>
                  <a:srgbClr val="00B050"/>
                </a:solidFill>
              </a:rPr>
              <a:t>Options for Assessment – available online for Unit 3</a:t>
            </a:r>
            <a:endParaRPr lang="en-US" sz="2400" dirty="0">
              <a:solidFill>
                <a:srgbClr val="00B050"/>
              </a:solidFill>
            </a:endParaRPr>
          </a:p>
        </p:txBody>
      </p:sp>
      <p:pic>
        <p:nvPicPr>
          <p:cNvPr id="3" name="Picture 2"/>
          <p:cNvPicPr>
            <a:picLocks noChangeAspect="1"/>
          </p:cNvPicPr>
          <p:nvPr/>
        </p:nvPicPr>
        <p:blipFill>
          <a:blip r:embed="rId5" cstate="print"/>
          <a:stretch>
            <a:fillRect/>
          </a:stretch>
        </p:blipFill>
        <p:spPr>
          <a:xfrm>
            <a:off x="152400" y="2667000"/>
            <a:ext cx="4089042" cy="3714473"/>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914400" y="786745"/>
            <a:ext cx="4876800" cy="16927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ctr"/>
            <a:r>
              <a:rPr lang="en-US" sz="2400" b="1" i="1" dirty="0" smtClean="0"/>
              <a:t>Essential Question 1</a:t>
            </a:r>
          </a:p>
          <a:p>
            <a:pPr marL="342900" indent="-342900" algn="ctr"/>
            <a:endParaRPr lang="en-US" sz="400" b="1" i="1" dirty="0" smtClean="0"/>
          </a:p>
          <a:p>
            <a:pPr marL="342900" indent="-342900" algn="ctr"/>
            <a:r>
              <a:rPr lang="en-US" sz="2400" i="1" dirty="0" smtClean="0"/>
              <a:t>How do I use comparisons to reason about size and quantity? </a:t>
            </a:r>
          </a:p>
          <a:p>
            <a:pPr marL="342900" indent="-342900" algn="ctr"/>
            <a:endParaRPr lang="en-US" sz="400" i="1" dirty="0"/>
          </a:p>
          <a:p>
            <a:pPr marL="342900" indent="-342900" algn="ctr"/>
            <a:r>
              <a:rPr lang="en-US" sz="2400" i="1" dirty="0" smtClean="0"/>
              <a:t>(specifically 4.OA.1 and 4.OA.2)</a:t>
            </a:r>
          </a:p>
        </p:txBody>
      </p:sp>
      <p:pic>
        <p:nvPicPr>
          <p:cNvPr id="4" name="Picture 3"/>
          <p:cNvPicPr>
            <a:picLocks noChangeAspect="1"/>
          </p:cNvPicPr>
          <p:nvPr/>
        </p:nvPicPr>
        <p:blipFill rotWithShape="1">
          <a:blip r:embed="rId6" cstate="print"/>
          <a:srcRect l="1142" t="2133" r="6153" b="2133"/>
          <a:stretch/>
        </p:blipFill>
        <p:spPr>
          <a:xfrm>
            <a:off x="4394260" y="2880798"/>
            <a:ext cx="3454340" cy="203296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cstate="print"/>
          <a:stretch>
            <a:fillRect/>
          </a:stretch>
        </p:blipFill>
        <p:spPr>
          <a:xfrm>
            <a:off x="5791200" y="4375710"/>
            <a:ext cx="2938368" cy="2354289"/>
          </a:xfrm>
          <a:prstGeom prst="rect">
            <a:avLst/>
          </a:prstGeom>
          <a:ln>
            <a:noFill/>
          </a:ln>
          <a:effectLst>
            <a:outerShdw blurRad="292100" dist="139700" dir="2700000" algn="tl" rotWithShape="0">
              <a:srgbClr val="333333">
                <a:alpha val="65000"/>
              </a:srgbClr>
            </a:outerShdw>
          </a:effectLst>
        </p:spPr>
      </p:pic>
      <p:grpSp>
        <p:nvGrpSpPr>
          <p:cNvPr id="2" name="Group 5"/>
          <p:cNvGrpSpPr>
            <a:grpSpLocks/>
          </p:cNvGrpSpPr>
          <p:nvPr/>
        </p:nvGrpSpPr>
        <p:grpSpPr bwMode="auto">
          <a:xfrm>
            <a:off x="6790464" y="1228725"/>
            <a:ext cx="2209800" cy="2057397"/>
            <a:chOff x="4733" y="7120"/>
            <a:chExt cx="2486" cy="2674"/>
          </a:xfrm>
        </p:grpSpPr>
        <p:sp>
          <p:nvSpPr>
            <p:cNvPr id="26630" name="Oval 6"/>
            <p:cNvSpPr>
              <a:spLocks noChangeArrowheads="1"/>
            </p:cNvSpPr>
            <p:nvPr/>
          </p:nvSpPr>
          <p:spPr bwMode="auto">
            <a:xfrm>
              <a:off x="4733" y="7120"/>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631" name="Text Box 7"/>
            <p:cNvSpPr txBox="1">
              <a:spLocks noChangeArrowheads="1"/>
            </p:cNvSpPr>
            <p:nvPr/>
          </p:nvSpPr>
          <p:spPr bwMode="auto">
            <a:xfrm>
              <a:off x="4853" y="7446"/>
              <a:ext cx="2199" cy="2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Make</a:t>
              </a:r>
              <a:r>
                <a:rPr kumimoji="0" lang="en-US" sz="1600" b="1" i="0" u="none" strike="noStrike" cap="none" normalizeH="0" dirty="0" smtClean="0">
                  <a:ln>
                    <a:noFill/>
                  </a:ln>
                  <a:solidFill>
                    <a:schemeClr val="tx1"/>
                  </a:solidFill>
                  <a:effectLst/>
                  <a:latin typeface="Calibri" pitchFamily="34" charset="0"/>
                  <a:cs typeface="Arial" pitchFamily="34" charset="0"/>
                </a:rPr>
                <a:t> or locate</a:t>
              </a:r>
              <a:r>
                <a:rPr kumimoji="0" lang="en-US" sz="1400"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b="1" dirty="0" smtClean="0">
                  <a:latin typeface="Calibri" pitchFamily="34" charset="0"/>
                  <a:cs typeface="Arial" pitchFamily="34" charset="0"/>
                </a:rPr>
                <a:t>a</a:t>
              </a:r>
              <a:r>
                <a:rPr kumimoji="0" lang="en-US"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2" name="~PP2759.WAV">
            <a:hlinkClick r:id="" action="ppaction://media"/>
          </p:cNvPr>
          <p:cNvPicPr>
            <a:picLocks noRot="1" noChangeAspect="1"/>
          </p:cNvPicPr>
          <p:nvPr>
            <a:wavAudioFile r:embed="rId1" name="~PP2759.WAV"/>
          </p:nvPr>
        </p:nvPicPr>
        <p:blipFill>
          <a:blip r:embed="rId8" cstate="print"/>
          <a:stretch>
            <a:fillRect/>
          </a:stretch>
        </p:blipFill>
        <p:spPr>
          <a:xfrm>
            <a:off x="8712200" y="6426200"/>
            <a:ext cx="304800" cy="304800"/>
          </a:xfrm>
          <a:prstGeom prst="rect">
            <a:avLst/>
          </a:prstGeom>
        </p:spPr>
      </p:pic>
    </p:spTree>
  </p:cSld>
  <p:clrMapOvr>
    <a:masterClrMapping/>
  </p:clrMapOvr>
  <p:transition advTm="372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4" cstate="print"/>
          <a:srcRect/>
          <a:stretch>
            <a:fillRect/>
          </a:stretch>
        </p:blipFill>
        <p:spPr bwMode="auto">
          <a:xfrm>
            <a:off x="7543800" y="152400"/>
            <a:ext cx="1452171" cy="1076325"/>
          </a:xfrm>
          <a:prstGeom prst="rect">
            <a:avLst/>
          </a:prstGeom>
          <a:noFill/>
          <a:ln w="9525">
            <a:noFill/>
            <a:miter lim="800000"/>
            <a:headEnd/>
            <a:tailEnd/>
          </a:ln>
        </p:spPr>
      </p:pic>
      <p:sp>
        <p:nvSpPr>
          <p:cNvPr id="8" name="TextBox 7"/>
          <p:cNvSpPr txBox="1"/>
          <p:nvPr/>
        </p:nvSpPr>
        <p:spPr>
          <a:xfrm>
            <a:off x="152400" y="152400"/>
            <a:ext cx="7315200" cy="461665"/>
          </a:xfrm>
          <a:prstGeom prst="rect">
            <a:avLst/>
          </a:prstGeom>
          <a:noFill/>
        </p:spPr>
        <p:txBody>
          <a:bodyPr wrap="square" rtlCol="0">
            <a:spAutoFit/>
          </a:bodyPr>
          <a:lstStyle/>
          <a:p>
            <a:r>
              <a:rPr lang="en-US" sz="2400" dirty="0" smtClean="0">
                <a:solidFill>
                  <a:srgbClr val="00B050"/>
                </a:solidFill>
              </a:rPr>
              <a:t>Options for Assessment – available online for Unit 3</a:t>
            </a:r>
            <a:endParaRPr lang="en-US" sz="2400" dirty="0">
              <a:solidFill>
                <a:srgbClr val="00B050"/>
              </a:solidFill>
            </a:endParaRPr>
          </a:p>
        </p:txBody>
      </p:sp>
      <p:sp>
        <p:nvSpPr>
          <p:cNvPr id="11" name="TextBox 10"/>
          <p:cNvSpPr txBox="1"/>
          <p:nvPr/>
        </p:nvSpPr>
        <p:spPr>
          <a:xfrm>
            <a:off x="914400" y="786745"/>
            <a:ext cx="4876800" cy="16927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ctr"/>
            <a:r>
              <a:rPr lang="en-US" sz="2400" b="1" i="1" dirty="0" smtClean="0"/>
              <a:t>Essential Question 1</a:t>
            </a:r>
          </a:p>
          <a:p>
            <a:pPr marL="342900" indent="-342900" algn="ctr"/>
            <a:endParaRPr lang="en-US" sz="400" b="1" i="1" dirty="0" smtClean="0"/>
          </a:p>
          <a:p>
            <a:pPr marL="342900" indent="-342900" algn="ctr"/>
            <a:r>
              <a:rPr lang="en-US" sz="2400" i="1" dirty="0" smtClean="0"/>
              <a:t>How do I use comparisons to reason about size and quantity? </a:t>
            </a:r>
          </a:p>
          <a:p>
            <a:pPr marL="342900" indent="-342900" algn="ctr"/>
            <a:endParaRPr lang="en-US" sz="400" i="1" dirty="0"/>
          </a:p>
          <a:p>
            <a:pPr marL="342900" indent="-342900" algn="ctr"/>
            <a:r>
              <a:rPr lang="en-US" sz="2400" i="1" dirty="0" smtClean="0"/>
              <a:t>(specifically 4.MD.1 and 4.MD.2)</a:t>
            </a:r>
          </a:p>
        </p:txBody>
      </p:sp>
      <p:pic>
        <p:nvPicPr>
          <p:cNvPr id="7" name="Picture 6"/>
          <p:cNvPicPr>
            <a:picLocks noChangeAspect="1"/>
          </p:cNvPicPr>
          <p:nvPr/>
        </p:nvPicPr>
        <p:blipFill>
          <a:blip r:embed="rId5" cstate="print"/>
          <a:stretch>
            <a:fillRect/>
          </a:stretch>
        </p:blipFill>
        <p:spPr>
          <a:xfrm>
            <a:off x="152400" y="3365413"/>
            <a:ext cx="4324350" cy="331463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print"/>
          <a:stretch>
            <a:fillRect/>
          </a:stretch>
        </p:blipFill>
        <p:spPr>
          <a:xfrm>
            <a:off x="2590800" y="2581638"/>
            <a:ext cx="5048250" cy="2172664"/>
          </a:xfrm>
          <a:prstGeom prst="rect">
            <a:avLst/>
          </a:prstGeom>
          <a:ln>
            <a:noFill/>
          </a:ln>
          <a:effectLst>
            <a:outerShdw blurRad="292100" dist="139700" dir="2700000" algn="tl" rotWithShape="0">
              <a:srgbClr val="333333">
                <a:alpha val="65000"/>
              </a:srgbClr>
            </a:outerShdw>
          </a:effectLst>
        </p:spPr>
      </p:pic>
      <p:grpSp>
        <p:nvGrpSpPr>
          <p:cNvPr id="2" name="Group 5"/>
          <p:cNvGrpSpPr>
            <a:grpSpLocks/>
          </p:cNvGrpSpPr>
          <p:nvPr/>
        </p:nvGrpSpPr>
        <p:grpSpPr bwMode="auto">
          <a:xfrm>
            <a:off x="6790464" y="1228725"/>
            <a:ext cx="2209800" cy="2057397"/>
            <a:chOff x="4733" y="7120"/>
            <a:chExt cx="2486" cy="2674"/>
          </a:xfrm>
        </p:grpSpPr>
        <p:sp>
          <p:nvSpPr>
            <p:cNvPr id="26630" name="Oval 6"/>
            <p:cNvSpPr>
              <a:spLocks noChangeArrowheads="1"/>
            </p:cNvSpPr>
            <p:nvPr/>
          </p:nvSpPr>
          <p:spPr bwMode="auto">
            <a:xfrm>
              <a:off x="4733" y="7120"/>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631" name="Text Box 7"/>
            <p:cNvSpPr txBox="1">
              <a:spLocks noChangeArrowheads="1"/>
            </p:cNvSpPr>
            <p:nvPr/>
          </p:nvSpPr>
          <p:spPr bwMode="auto">
            <a:xfrm>
              <a:off x="4853" y="7446"/>
              <a:ext cx="2199" cy="2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Make</a:t>
              </a:r>
              <a:r>
                <a:rPr kumimoji="0" lang="en-US" sz="1600" b="1" i="0" u="none" strike="noStrike" cap="none" normalizeH="0" dirty="0" smtClean="0">
                  <a:ln>
                    <a:noFill/>
                  </a:ln>
                  <a:solidFill>
                    <a:schemeClr val="tx1"/>
                  </a:solidFill>
                  <a:effectLst/>
                  <a:latin typeface="Calibri" pitchFamily="34" charset="0"/>
                  <a:cs typeface="Arial" pitchFamily="34" charset="0"/>
                </a:rPr>
                <a:t> or locate</a:t>
              </a:r>
              <a:r>
                <a:rPr kumimoji="0" lang="en-US" sz="1400"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b="1" dirty="0" smtClean="0">
                  <a:latin typeface="Calibri" pitchFamily="34" charset="0"/>
                  <a:cs typeface="Arial" pitchFamily="34" charset="0"/>
                </a:rPr>
                <a:t>a</a:t>
              </a:r>
              <a:r>
                <a:rPr kumimoji="0" lang="en-US"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3" name="Picture 2"/>
          <p:cNvPicPr>
            <a:picLocks noChangeAspect="1"/>
          </p:cNvPicPr>
          <p:nvPr/>
        </p:nvPicPr>
        <p:blipFill rotWithShape="1">
          <a:blip r:embed="rId7" cstate="print"/>
          <a:srcRect r="64593" b="79486"/>
          <a:stretch/>
        </p:blipFill>
        <p:spPr>
          <a:xfrm>
            <a:off x="6426675" y="4148010"/>
            <a:ext cx="1447800" cy="762000"/>
          </a:xfrm>
          <a:prstGeom prst="rect">
            <a:avLst/>
          </a:prstGeom>
          <a:ln>
            <a:noFill/>
          </a:ln>
          <a:effectLst>
            <a:outerShdw blurRad="292100" dist="139700" dir="2700000" algn="tl" rotWithShape="0">
              <a:srgbClr val="333333">
                <a:alpha val="65000"/>
              </a:srgbClr>
            </a:outerShdw>
          </a:effectLst>
        </p:spPr>
      </p:pic>
      <p:pic>
        <p:nvPicPr>
          <p:cNvPr id="12" name="~PP1851.WAV">
            <a:hlinkClick r:id="" action="ppaction://media"/>
          </p:cNvPr>
          <p:cNvPicPr>
            <a:picLocks noRot="1" noChangeAspect="1"/>
          </p:cNvPicPr>
          <p:nvPr>
            <a:wavAudioFile r:embed="rId1" name="~PP1851.WAV"/>
          </p:nvPr>
        </p:nvPicPr>
        <p:blipFill>
          <a:blip r:embed="rId8" cstate="print"/>
          <a:stretch>
            <a:fillRect/>
          </a:stretch>
        </p:blipFill>
        <p:spPr>
          <a:xfrm>
            <a:off x="8712200" y="6426200"/>
            <a:ext cx="304800" cy="304800"/>
          </a:xfrm>
          <a:prstGeom prst="rect">
            <a:avLst/>
          </a:prstGeom>
        </p:spPr>
      </p:pic>
    </p:spTree>
    <p:extLst>
      <p:ext uri="{BB962C8B-B14F-4D97-AF65-F5344CB8AC3E}">
        <p14:creationId xmlns:p14="http://schemas.microsoft.com/office/powerpoint/2010/main" xmlns="" val="3453450748"/>
      </p:ext>
    </p:extLst>
  </p:cSld>
  <p:clrMapOvr>
    <a:masterClrMapping/>
  </p:clrMapOvr>
  <p:transition advTm="154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4" cstate="print"/>
          <a:srcRect/>
          <a:stretch>
            <a:fillRect/>
          </a:stretch>
        </p:blipFill>
        <p:spPr bwMode="auto">
          <a:xfrm>
            <a:off x="7543800" y="152400"/>
            <a:ext cx="1452171" cy="1076325"/>
          </a:xfrm>
          <a:prstGeom prst="rect">
            <a:avLst/>
          </a:prstGeom>
          <a:noFill/>
          <a:ln w="9525">
            <a:noFill/>
            <a:miter lim="800000"/>
            <a:headEnd/>
            <a:tailEnd/>
          </a:ln>
        </p:spPr>
      </p:pic>
      <p:sp>
        <p:nvSpPr>
          <p:cNvPr id="8" name="TextBox 7"/>
          <p:cNvSpPr txBox="1"/>
          <p:nvPr/>
        </p:nvSpPr>
        <p:spPr>
          <a:xfrm>
            <a:off x="152400" y="152400"/>
            <a:ext cx="7315200" cy="461665"/>
          </a:xfrm>
          <a:prstGeom prst="rect">
            <a:avLst/>
          </a:prstGeom>
          <a:noFill/>
        </p:spPr>
        <p:txBody>
          <a:bodyPr wrap="square" rtlCol="0">
            <a:spAutoFit/>
          </a:bodyPr>
          <a:lstStyle/>
          <a:p>
            <a:r>
              <a:rPr lang="en-US" sz="2400" dirty="0" smtClean="0">
                <a:solidFill>
                  <a:srgbClr val="00B050"/>
                </a:solidFill>
              </a:rPr>
              <a:t>Options for Assessment – available online for Unit 3</a:t>
            </a:r>
            <a:endParaRPr lang="en-US" sz="2400" dirty="0">
              <a:solidFill>
                <a:srgbClr val="00B050"/>
              </a:solidFill>
            </a:endParaRPr>
          </a:p>
        </p:txBody>
      </p:sp>
      <p:sp>
        <p:nvSpPr>
          <p:cNvPr id="11" name="TextBox 10"/>
          <p:cNvSpPr txBox="1"/>
          <p:nvPr/>
        </p:nvSpPr>
        <p:spPr>
          <a:xfrm>
            <a:off x="914400" y="786745"/>
            <a:ext cx="48768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ctr"/>
            <a:r>
              <a:rPr lang="en-US" sz="2400" b="1" i="1" dirty="0" smtClean="0"/>
              <a:t>Essential Question 2</a:t>
            </a:r>
          </a:p>
          <a:p>
            <a:pPr marL="342900" indent="-342900" algn="ctr"/>
            <a:endParaRPr lang="en-US" sz="400" b="1" i="1" dirty="0" smtClean="0"/>
          </a:p>
          <a:p>
            <a:pPr marL="342900" indent="-342900" algn="ctr"/>
            <a:r>
              <a:rPr lang="en-US" sz="2400" i="1" dirty="0"/>
              <a:t>How can I use what I know about whole numbers to help me understand fraction operations?</a:t>
            </a:r>
          </a:p>
        </p:txBody>
      </p:sp>
      <p:grpSp>
        <p:nvGrpSpPr>
          <p:cNvPr id="2" name="Group 5"/>
          <p:cNvGrpSpPr>
            <a:grpSpLocks/>
          </p:cNvGrpSpPr>
          <p:nvPr/>
        </p:nvGrpSpPr>
        <p:grpSpPr bwMode="auto">
          <a:xfrm>
            <a:off x="6790464" y="1228725"/>
            <a:ext cx="2209800" cy="2057397"/>
            <a:chOff x="4733" y="7120"/>
            <a:chExt cx="2486" cy="2674"/>
          </a:xfrm>
        </p:grpSpPr>
        <p:sp>
          <p:nvSpPr>
            <p:cNvPr id="26630" name="Oval 6"/>
            <p:cNvSpPr>
              <a:spLocks noChangeArrowheads="1"/>
            </p:cNvSpPr>
            <p:nvPr/>
          </p:nvSpPr>
          <p:spPr bwMode="auto">
            <a:xfrm>
              <a:off x="4733" y="7120"/>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631" name="Text Box 7"/>
            <p:cNvSpPr txBox="1">
              <a:spLocks noChangeArrowheads="1"/>
            </p:cNvSpPr>
            <p:nvPr/>
          </p:nvSpPr>
          <p:spPr bwMode="auto">
            <a:xfrm>
              <a:off x="4853" y="7446"/>
              <a:ext cx="2199" cy="2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Make</a:t>
              </a:r>
              <a:r>
                <a:rPr kumimoji="0" lang="en-US" sz="1600" b="1" i="0" u="none" strike="noStrike" cap="none" normalizeH="0" dirty="0" smtClean="0">
                  <a:ln>
                    <a:noFill/>
                  </a:ln>
                  <a:solidFill>
                    <a:schemeClr val="tx1"/>
                  </a:solidFill>
                  <a:effectLst/>
                  <a:latin typeface="Calibri" pitchFamily="34" charset="0"/>
                  <a:cs typeface="Arial" pitchFamily="34" charset="0"/>
                </a:rPr>
                <a:t> or locate</a:t>
              </a:r>
              <a:r>
                <a:rPr kumimoji="0" lang="en-US" sz="1400"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b="1" dirty="0" smtClean="0">
                  <a:latin typeface="Calibri" pitchFamily="34" charset="0"/>
                  <a:cs typeface="Arial" pitchFamily="34" charset="0"/>
                </a:rPr>
                <a:t>a</a:t>
              </a:r>
              <a:r>
                <a:rPr kumimoji="0" lang="en-US"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 name="Picture 3"/>
          <p:cNvPicPr>
            <a:picLocks noChangeAspect="1"/>
          </p:cNvPicPr>
          <p:nvPr/>
        </p:nvPicPr>
        <p:blipFill>
          <a:blip r:embed="rId5" cstate="print"/>
          <a:stretch>
            <a:fillRect/>
          </a:stretch>
        </p:blipFill>
        <p:spPr>
          <a:xfrm>
            <a:off x="152400" y="2668789"/>
            <a:ext cx="4945224" cy="195977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6" cstate="print"/>
          <a:srcRect r="64593" b="79486"/>
          <a:stretch/>
        </p:blipFill>
        <p:spPr>
          <a:xfrm>
            <a:off x="3657600" y="3728406"/>
            <a:ext cx="1447800" cy="762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7" cstate="print"/>
          <a:srcRect l="1" r="569" b="22329"/>
          <a:stretch/>
        </p:blipFill>
        <p:spPr>
          <a:xfrm>
            <a:off x="5328142" y="3507986"/>
            <a:ext cx="3599015" cy="3173399"/>
          </a:xfrm>
          <a:prstGeom prst="rect">
            <a:avLst/>
          </a:prstGeom>
          <a:ln>
            <a:noFill/>
          </a:ln>
          <a:effectLst>
            <a:outerShdw blurRad="292100" dist="139700" dir="2700000" algn="tl" rotWithShape="0">
              <a:srgbClr val="333333">
                <a:alpha val="65000"/>
              </a:srgbClr>
            </a:outerShdw>
          </a:effectLst>
        </p:spPr>
      </p:pic>
      <p:pic>
        <p:nvPicPr>
          <p:cNvPr id="12" name="~PP792.WAV">
            <a:hlinkClick r:id="" action="ppaction://media"/>
          </p:cNvPr>
          <p:cNvPicPr>
            <a:picLocks noRot="1" noChangeAspect="1"/>
          </p:cNvPicPr>
          <p:nvPr>
            <a:wavAudioFile r:embed="rId1" name="~PP792.WAV"/>
          </p:nvPr>
        </p:nvPicPr>
        <p:blipFill>
          <a:blip r:embed="rId8" cstate="print"/>
          <a:stretch>
            <a:fillRect/>
          </a:stretch>
        </p:blipFill>
        <p:spPr>
          <a:xfrm>
            <a:off x="8712200" y="6426200"/>
            <a:ext cx="304800" cy="304800"/>
          </a:xfrm>
          <a:prstGeom prst="rect">
            <a:avLst/>
          </a:prstGeom>
        </p:spPr>
      </p:pic>
    </p:spTree>
    <p:extLst>
      <p:ext uri="{BB962C8B-B14F-4D97-AF65-F5344CB8AC3E}">
        <p14:creationId xmlns:p14="http://schemas.microsoft.com/office/powerpoint/2010/main" xmlns="" val="617194706"/>
      </p:ext>
    </p:extLst>
  </p:cSld>
  <p:clrMapOvr>
    <a:masterClrMapping/>
  </p:clrMapOvr>
  <p:transition advTm="562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10400" y="152400"/>
            <a:ext cx="1960563" cy="3276600"/>
            <a:chOff x="6553200" y="1143000"/>
            <a:chExt cx="1655763" cy="2901950"/>
          </a:xfrm>
        </p:grpSpPr>
        <p:grpSp>
          <p:nvGrpSpPr>
            <p:cNvPr id="3" name="Group 7"/>
            <p:cNvGrpSpPr>
              <a:grpSpLocks/>
            </p:cNvGrpSpPr>
            <p:nvPr/>
          </p:nvGrpSpPr>
          <p:grpSpPr bwMode="auto">
            <a:xfrm>
              <a:off x="6553200" y="1143000"/>
              <a:ext cx="1579563" cy="1606550"/>
              <a:chOff x="4733" y="12628"/>
              <a:chExt cx="2486" cy="2531"/>
            </a:xfrm>
          </p:grpSpPr>
          <p:sp>
            <p:nvSpPr>
              <p:cNvPr id="7" name="Oval 8"/>
              <p:cNvSpPr>
                <a:spLocks noChangeArrowheads="1"/>
              </p:cNvSpPr>
              <p:nvPr/>
            </p:nvSpPr>
            <p:spPr bwMode="auto">
              <a:xfrm>
                <a:off x="4733" y="12628"/>
                <a:ext cx="2486" cy="2531"/>
              </a:xfrm>
              <a:prstGeom prst="ellipse">
                <a:avLst/>
              </a:prstGeom>
              <a:solidFill>
                <a:srgbClr val="B2A1C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9"/>
              <p:cNvSpPr txBox="1">
                <a:spLocks noChangeArrowheads="1"/>
              </p:cNvSpPr>
              <p:nvPr/>
            </p:nvSpPr>
            <p:spPr bwMode="auto">
              <a:xfrm>
                <a:off x="4900" y="1306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Plan</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DAILY LESSONS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10"/>
            <p:cNvGrpSpPr>
              <a:grpSpLocks/>
            </p:cNvGrpSpPr>
            <p:nvPr/>
          </p:nvGrpSpPr>
          <p:grpSpPr bwMode="auto">
            <a:xfrm>
              <a:off x="6629400" y="2438400"/>
              <a:ext cx="1579563" cy="1606550"/>
              <a:chOff x="11416" y="7261"/>
              <a:chExt cx="2486" cy="2531"/>
            </a:xfrm>
          </p:grpSpPr>
          <p:sp>
            <p:nvSpPr>
              <p:cNvPr id="5" name="Oval 11"/>
              <p:cNvSpPr>
                <a:spLocks noChangeArrowheads="1"/>
              </p:cNvSpPr>
              <p:nvPr/>
            </p:nvSpPr>
            <p:spPr bwMode="auto">
              <a:xfrm>
                <a:off x="11416" y="7261"/>
                <a:ext cx="2486" cy="2531"/>
              </a:xfrm>
              <a:prstGeom prst="ellipse">
                <a:avLst/>
              </a:prstGeom>
              <a:solidFill>
                <a:srgbClr val="7F7F7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2"/>
              <p:cNvSpPr txBox="1">
                <a:spLocks noChangeArrowheads="1"/>
              </p:cNvSpPr>
              <p:nvPr/>
            </p:nvSpPr>
            <p:spPr bwMode="auto">
              <a:xfrm>
                <a:off x="11583" y="7422"/>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Incorporate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TECHNOLOGY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pic>
        <p:nvPicPr>
          <p:cNvPr id="9" name="Picture 8" descr="math learning.jpg"/>
          <p:cNvPicPr>
            <a:picLocks noChangeAspect="1"/>
          </p:cNvPicPr>
          <p:nvPr/>
        </p:nvPicPr>
        <p:blipFill>
          <a:blip r:embed="rId4" cstate="print"/>
          <a:stretch>
            <a:fillRect/>
          </a:stretch>
        </p:blipFill>
        <p:spPr>
          <a:xfrm>
            <a:off x="1905000" y="3505200"/>
            <a:ext cx="4067175" cy="2980525"/>
          </a:xfrm>
          <a:prstGeom prst="rect">
            <a:avLst/>
          </a:prstGeom>
        </p:spPr>
      </p:pic>
      <p:sp>
        <p:nvSpPr>
          <p:cNvPr id="10" name="TextBox 9"/>
          <p:cNvSpPr txBox="1"/>
          <p:nvPr/>
        </p:nvSpPr>
        <p:spPr>
          <a:xfrm>
            <a:off x="457200" y="381000"/>
            <a:ext cx="6172200" cy="2123658"/>
          </a:xfrm>
          <a:prstGeom prst="rect">
            <a:avLst/>
          </a:prstGeom>
          <a:noFill/>
        </p:spPr>
        <p:txBody>
          <a:bodyPr wrap="square" rtlCol="0">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Lessons and resources are available online.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P1073.WAV">
            <a:hlinkClick r:id="" action="ppaction://media"/>
          </p:cNvPr>
          <p:cNvPicPr>
            <a:picLocks noRot="1" noChangeAspect="1"/>
          </p:cNvPicPr>
          <p:nvPr>
            <a:wavAudioFile r:embed="rId1" name="~PP1073.WAV"/>
          </p:nvPr>
        </p:nvPicPr>
        <p:blipFill>
          <a:blip r:embed="rId5" cstate="print"/>
          <a:stretch>
            <a:fillRect/>
          </a:stretch>
        </p:blipFill>
        <p:spPr>
          <a:xfrm>
            <a:off x="8712200" y="6426200"/>
            <a:ext cx="304800" cy="304800"/>
          </a:xfrm>
          <a:prstGeom prst="rect">
            <a:avLst/>
          </a:prstGeom>
        </p:spPr>
      </p:pic>
    </p:spTree>
  </p:cSld>
  <p:clrMapOvr>
    <a:masterClrMapping/>
  </p:clrMapOvr>
  <p:transition advTm="2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4" cstate="print"/>
          <a:srcRect t="25373"/>
          <a:stretch>
            <a:fillRect/>
          </a:stretch>
        </p:blipFill>
        <p:spPr bwMode="auto">
          <a:xfrm>
            <a:off x="1981200" y="1524000"/>
            <a:ext cx="4991608" cy="2793810"/>
          </a:xfrm>
          <a:prstGeom prst="rect">
            <a:avLst/>
          </a:prstGeom>
          <a:noFill/>
        </p:spPr>
      </p:pic>
      <p:sp>
        <p:nvSpPr>
          <p:cNvPr id="4" name="TextBox 3"/>
          <p:cNvSpPr txBox="1"/>
          <p:nvPr/>
        </p:nvSpPr>
        <p:spPr>
          <a:xfrm>
            <a:off x="914400" y="3581400"/>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Beth </a:t>
            </a:r>
            <a:r>
              <a:rPr lang="en-US" b="1" dirty="0" err="1" smtClean="0"/>
              <a:t>Pesnell</a:t>
            </a:r>
            <a:endParaRPr lang="en-US" b="1" dirty="0" smtClean="0"/>
          </a:p>
          <a:p>
            <a:r>
              <a:rPr lang="en-US" sz="1400" dirty="0" smtClean="0"/>
              <a:t>Elementary Curriculum Specialist</a:t>
            </a:r>
          </a:p>
          <a:p>
            <a:r>
              <a:rPr lang="en-US" b="1" dirty="0" smtClean="0"/>
              <a:t>bpesnell@rps.k12.ar.us</a:t>
            </a:r>
            <a:endParaRPr lang="en-US" b="1" dirty="0"/>
          </a:p>
        </p:txBody>
      </p:sp>
      <p:pic>
        <p:nvPicPr>
          <p:cNvPr id="8" name="Picture 7" descr="RPS.JPG"/>
          <p:cNvPicPr>
            <a:picLocks noChangeAspect="1"/>
          </p:cNvPicPr>
          <p:nvPr/>
        </p:nvPicPr>
        <p:blipFill>
          <a:blip r:embed="rId5" cstate="print"/>
          <a:stretch>
            <a:fillRect/>
          </a:stretch>
        </p:blipFill>
        <p:spPr>
          <a:xfrm>
            <a:off x="4419600" y="5715000"/>
            <a:ext cx="809297" cy="609600"/>
          </a:xfrm>
          <a:prstGeom prst="rect">
            <a:avLst/>
          </a:prstGeom>
        </p:spPr>
      </p:pic>
      <p:pic>
        <p:nvPicPr>
          <p:cNvPr id="9" name="Picture 8" descr="2014-09-18 08-56-10.436.jpg"/>
          <p:cNvPicPr>
            <a:picLocks noChangeAspect="1"/>
          </p:cNvPicPr>
          <p:nvPr/>
        </p:nvPicPr>
        <p:blipFill>
          <a:blip r:embed="rId6" cstate="print"/>
          <a:stretch>
            <a:fillRect/>
          </a:stretch>
        </p:blipFill>
        <p:spPr>
          <a:xfrm>
            <a:off x="855772" y="5334000"/>
            <a:ext cx="787240" cy="1066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33400" y="381000"/>
            <a:ext cx="8229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Teacher Created Resources pages!!!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PP2885.WAV">
            <a:hlinkClick r:id="" action="ppaction://media"/>
          </p:cNvPr>
          <p:cNvPicPr>
            <a:picLocks noRot="1" noChangeAspect="1"/>
          </p:cNvPicPr>
          <p:nvPr>
            <a:wavAudioFile r:embed="rId1" name="~PP2885.WAV"/>
          </p:nvPr>
        </p:nvPicPr>
        <p:blipFill>
          <a:blip r:embed="rId7" cstate="print"/>
          <a:stretch>
            <a:fillRect/>
          </a:stretch>
        </p:blipFill>
        <p:spPr>
          <a:xfrm>
            <a:off x="8712200" y="6426200"/>
            <a:ext cx="304800" cy="304800"/>
          </a:xfrm>
          <a:prstGeom prst="rect">
            <a:avLst/>
          </a:prstGeom>
        </p:spPr>
      </p:pic>
    </p:spTree>
  </p:cSld>
  <p:clrMapOvr>
    <a:masterClrMapping/>
  </p:clrMapOvr>
  <p:transition advTm="222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010400" cy="1676400"/>
          </a:xfrm>
        </p:spPr>
        <p:txBody>
          <a:bodyPr>
            <a:normAutofit/>
          </a:bodyPr>
          <a:lstStyle/>
          <a:p>
            <a:r>
              <a:rPr lang="en-US" sz="2800" dirty="0" smtClean="0"/>
              <a:t>Connecting Whole Number Operations Addition &amp; Subtraction of Mixed Numbers; </a:t>
            </a:r>
            <a:br>
              <a:rPr lang="en-US" sz="2800" dirty="0" smtClean="0"/>
            </a:br>
            <a:r>
              <a:rPr lang="en-US" sz="2800" dirty="0" smtClean="0"/>
              <a:t>Multiplicative Comparison</a:t>
            </a:r>
            <a:endParaRPr lang="en-US" sz="2800" dirty="0"/>
          </a:p>
        </p:txBody>
      </p:sp>
      <p:sp>
        <p:nvSpPr>
          <p:cNvPr id="4" name="TextBox 3"/>
          <p:cNvSpPr txBox="1"/>
          <p:nvPr/>
        </p:nvSpPr>
        <p:spPr>
          <a:xfrm>
            <a:off x="6705600" y="228600"/>
            <a:ext cx="2286000" cy="338554"/>
          </a:xfrm>
          <a:prstGeom prst="rect">
            <a:avLst/>
          </a:prstGeom>
          <a:noFill/>
        </p:spPr>
        <p:txBody>
          <a:bodyPr wrap="square" rtlCol="0">
            <a:spAutoFit/>
          </a:bodyPr>
          <a:lstStyle/>
          <a:p>
            <a:pPr algn="ctr"/>
            <a:r>
              <a:rPr lang="en-US" sz="1600" dirty="0" smtClean="0"/>
              <a:t>4</a:t>
            </a:r>
            <a:r>
              <a:rPr lang="en-US" sz="1600" baseline="30000" dirty="0" smtClean="0"/>
              <a:t>th</a:t>
            </a:r>
            <a:r>
              <a:rPr lang="en-US" sz="1600" dirty="0" smtClean="0"/>
              <a:t> Grade Unit 3</a:t>
            </a:r>
            <a:endParaRPr lang="en-US" sz="1600" dirty="0"/>
          </a:p>
        </p:txBody>
      </p:sp>
      <p:pic>
        <p:nvPicPr>
          <p:cNvPr id="8" name="Picture 7" descr="Kinder Unit 2 13-14.jpg"/>
          <p:cNvPicPr>
            <a:picLocks noChangeAspect="1"/>
          </p:cNvPicPr>
          <p:nvPr/>
        </p:nvPicPr>
        <p:blipFill>
          <a:blip r:embed="rId4" cstate="print"/>
          <a:stretch>
            <a:fillRect/>
          </a:stretch>
        </p:blipFill>
        <p:spPr>
          <a:xfrm>
            <a:off x="7239000" y="533400"/>
            <a:ext cx="1317609" cy="1358785"/>
          </a:xfrm>
          <a:prstGeom prst="rect">
            <a:avLst/>
          </a:prstGeom>
        </p:spPr>
      </p:pic>
      <p:sp>
        <p:nvSpPr>
          <p:cNvPr id="32770" name="Rectangle 2"/>
          <p:cNvSpPr>
            <a:spLocks noChangeArrowheads="1"/>
          </p:cNvSpPr>
          <p:nvPr/>
        </p:nvSpPr>
        <p:spPr bwMode="auto">
          <a:xfrm>
            <a:off x="152400" y="2483093"/>
            <a:ext cx="86868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main focus of third quarter involves the introduction of </a:t>
            </a:r>
            <a:r>
              <a:rPr kumimoji="0" lang="en-US"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multiplicative comparisons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third grade, students studied multiplication as equal groups, arrays, and area; in fourth grade, students extend this understanding using multiplicative comparisons.  They will use their understanding of multiplicative comparison to solve problems involving measurement and conversions from a larger unit to a smaller unit.  Students continue to work with all four operations using whole numbers.  They will extend multiplication to multiplying two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two</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-digit numbers and division up to a four-digit dividend by a one-digit divisor.  Students continue to develop strategies using their base-ten understanding along with meanings and properties of operations, to compute with whole numbers.  Students build on their work from second quarter to add and subtract fractions with like denominators, as well as multiply fractions by a whole number.  They extend this knowledge to include adding and subtracting mixed numbers with like denominators.  Contexts for problem-solving that support the major work of this quarter include solving whole number multi-step problems and real-world scenarios with simple fractions, as well as measurement conversions.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P2113.WAV">
            <a:hlinkClick r:id="" action="ppaction://media"/>
          </p:cNvPr>
          <p:cNvPicPr>
            <a:picLocks noRot="1" noChangeAspect="1"/>
          </p:cNvPicPr>
          <p:nvPr>
            <a:wavAudioFile r:embed="rId1" name="~PP2113.WAV"/>
          </p:nvPr>
        </p:nvPicPr>
        <p:blipFill>
          <a:blip r:embed="rId5" cstate="print"/>
          <a:stretch>
            <a:fillRect/>
          </a:stretch>
        </p:blipFill>
        <p:spPr>
          <a:xfrm>
            <a:off x="8712200" y="6426200"/>
            <a:ext cx="304800" cy="304800"/>
          </a:xfrm>
          <a:prstGeom prst="rect">
            <a:avLst/>
          </a:prstGeom>
        </p:spPr>
      </p:pic>
    </p:spTree>
  </p:cSld>
  <p:clrMapOvr>
    <a:masterClrMapping/>
  </p:clrMapOvr>
  <p:transition advTm="822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381000" y="304800"/>
            <a:ext cx="8237537" cy="6105525"/>
          </a:xfrm>
          <a:prstGeom prst="rect">
            <a:avLst/>
          </a:prstGeom>
          <a:noFill/>
          <a:ln w="9525">
            <a:noFill/>
            <a:miter lim="800000"/>
            <a:headEnd/>
            <a:tailEnd/>
          </a:ln>
        </p:spPr>
      </p:pic>
      <p:pic>
        <p:nvPicPr>
          <p:cNvPr id="3" name="~PP2033.WAV">
            <a:hlinkClick r:id="" action="ppaction://media"/>
          </p:cNvPr>
          <p:cNvPicPr>
            <a:picLocks noRot="1" noChangeAspect="1"/>
          </p:cNvPicPr>
          <p:nvPr>
            <a:wavAudioFile r:embed="rId1" name="~PP2033.WAV"/>
          </p:nvPr>
        </p:nvPicPr>
        <p:blipFill>
          <a:blip r:embed="rId5" cstate="print"/>
          <a:stretch>
            <a:fillRect/>
          </a:stretch>
        </p:blipFill>
        <p:spPr>
          <a:xfrm>
            <a:off x="8712200" y="6426200"/>
            <a:ext cx="304800" cy="304800"/>
          </a:xfrm>
          <a:prstGeom prst="rect">
            <a:avLst/>
          </a:prstGeom>
        </p:spPr>
      </p:pic>
    </p:spTree>
  </p:cSld>
  <p:clrMapOvr>
    <a:masterClrMapping/>
  </p:clrMapOvr>
  <p:transition advTm="80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371600" y="152400"/>
            <a:ext cx="57150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Essential Questions</a:t>
              </a:r>
              <a:endParaRPr kumimoji="0" lang="en-US" sz="5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 name="Picture 9"/>
          <p:cNvPicPr>
            <a:picLocks noChangeAspect="1" noChangeArrowheads="1"/>
          </p:cNvPicPr>
          <p:nvPr/>
        </p:nvPicPr>
        <p:blipFill>
          <a:blip r:embed="rId4" cstate="print"/>
          <a:srcRect/>
          <a:stretch>
            <a:fillRect/>
          </a:stretch>
        </p:blipFill>
        <p:spPr bwMode="auto">
          <a:xfrm>
            <a:off x="7391400" y="381000"/>
            <a:ext cx="1452171" cy="10763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tretch>
            <a:fillRect/>
          </a:stretch>
        </p:blipFill>
        <p:spPr bwMode="auto">
          <a:xfrm>
            <a:off x="381000" y="1600200"/>
            <a:ext cx="3949993" cy="511031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495800" y="1964353"/>
            <a:ext cx="42672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ctr"/>
            <a:r>
              <a:rPr lang="en-US" sz="2400" b="1" i="1" dirty="0" smtClean="0"/>
              <a:t>New Essential Questions:</a:t>
            </a:r>
          </a:p>
          <a:p>
            <a:pPr marL="342900" indent="-342900" algn="ctr"/>
            <a:endParaRPr lang="en-US" sz="2400" b="1" i="1" dirty="0" smtClean="0"/>
          </a:p>
          <a:p>
            <a:pPr marL="342900" indent="-342900" algn="ctr"/>
            <a:r>
              <a:rPr lang="en-US" sz="2400" i="1" dirty="0" smtClean="0"/>
              <a:t>How do I use comparisons to reason about size and quantity?</a:t>
            </a:r>
          </a:p>
          <a:p>
            <a:pPr marL="342900" indent="-342900" algn="ctr"/>
            <a:endParaRPr lang="en-US" sz="2400" i="1" dirty="0" smtClean="0"/>
          </a:p>
          <a:p>
            <a:pPr marL="342900" indent="-342900" algn="ctr"/>
            <a:r>
              <a:rPr lang="en-US" sz="2400" i="1" dirty="0" smtClean="0"/>
              <a:t>How can I use what I know about whole numbers to help me understand fraction operations?</a:t>
            </a:r>
            <a:endParaRPr lang="en-US" sz="2400" i="1" dirty="0"/>
          </a:p>
        </p:txBody>
      </p:sp>
      <p:pic>
        <p:nvPicPr>
          <p:cNvPr id="9" name="~PP3556.WAV">
            <a:hlinkClick r:id="" action="ppaction://media"/>
          </p:cNvPr>
          <p:cNvPicPr>
            <a:picLocks noRot="1" noChangeAspect="1"/>
          </p:cNvPicPr>
          <p:nvPr>
            <a:wavAudioFile r:embed="rId1" name="~PP3556.WAV"/>
          </p:nvPr>
        </p:nvPicPr>
        <p:blipFill>
          <a:blip r:embed="rId6" cstate="print"/>
          <a:stretch>
            <a:fillRect/>
          </a:stretch>
        </p:blipFill>
        <p:spPr>
          <a:xfrm>
            <a:off x="8712200" y="6426200"/>
            <a:ext cx="304800" cy="304800"/>
          </a:xfrm>
          <a:prstGeom prst="rect">
            <a:avLst/>
          </a:prstGeom>
        </p:spPr>
      </p:pic>
    </p:spTree>
  </p:cSld>
  <p:clrMapOvr>
    <a:masterClrMapping/>
  </p:clrMapOvr>
  <p:transition advTm="260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4" cstate="print"/>
          <a:srcRect/>
          <a:stretch>
            <a:fillRect/>
          </a:stretch>
        </p:blipFill>
        <p:spPr bwMode="auto">
          <a:xfrm>
            <a:off x="5943600" y="5638800"/>
            <a:ext cx="1452171" cy="1076325"/>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l="19902" t="29609" b="15403"/>
          <a:stretch>
            <a:fillRect/>
          </a:stretch>
        </p:blipFill>
        <p:spPr bwMode="auto">
          <a:xfrm>
            <a:off x="152400" y="152399"/>
            <a:ext cx="6248400" cy="5549663"/>
          </a:xfrm>
          <a:prstGeom prst="rect">
            <a:avLst/>
          </a:prstGeom>
          <a:noFill/>
          <a:ln w="9525">
            <a:noFill/>
            <a:miter lim="800000"/>
            <a:headEnd/>
            <a:tailEnd/>
          </a:ln>
        </p:spPr>
      </p:pic>
      <p:graphicFrame>
        <p:nvGraphicFramePr>
          <p:cNvPr id="9" name="Table 8"/>
          <p:cNvGraphicFramePr>
            <a:graphicFrameLocks noGrp="1"/>
          </p:cNvGraphicFramePr>
          <p:nvPr/>
        </p:nvGraphicFramePr>
        <p:xfrm>
          <a:off x="4800600" y="762000"/>
          <a:ext cx="3581400" cy="4450134"/>
        </p:xfrm>
        <a:graphic>
          <a:graphicData uri="http://schemas.openxmlformats.org/drawingml/2006/table">
            <a:tbl>
              <a:tblPr firstRow="1" bandRow="1">
                <a:tableStyleId>{5C22544A-7EE6-4342-B048-85BDC9FD1C3A}</a:tableStyleId>
              </a:tblPr>
              <a:tblGrid>
                <a:gridCol w="586047"/>
                <a:gridCol w="2995353"/>
              </a:tblGrid>
              <a:tr h="349418">
                <a:tc>
                  <a:txBody>
                    <a:bodyPr/>
                    <a:lstStyle/>
                    <a:p>
                      <a:endParaRPr lang="en-US" dirty="0"/>
                    </a:p>
                  </a:txBody>
                  <a:tcPr/>
                </a:tc>
                <a:tc>
                  <a:txBody>
                    <a:bodyPr/>
                    <a:lstStyle/>
                    <a:p>
                      <a:r>
                        <a:rPr lang="en-US" dirty="0" smtClean="0"/>
                        <a:t>Clarifications of Reoccurring Standards</a:t>
                      </a:r>
                      <a:endParaRPr lang="en-US" dirty="0"/>
                    </a:p>
                  </a:txBody>
                  <a:tcPr/>
                </a:tc>
              </a:tr>
              <a:tr h="922463">
                <a:tc>
                  <a:txBody>
                    <a:bodyPr/>
                    <a:lstStyle/>
                    <a:p>
                      <a:pPr algn="ctr"/>
                      <a:r>
                        <a:rPr lang="en-US" sz="1400" dirty="0" smtClean="0"/>
                        <a:t>4.OA.3</a:t>
                      </a:r>
                      <a:endParaRPr lang="en-US" sz="1400" dirty="0"/>
                    </a:p>
                  </a:txBody>
                  <a:tcPr vert="vert270"/>
                </a:tc>
                <a:tc>
                  <a:txBody>
                    <a:bodyPr/>
                    <a:lstStyle/>
                    <a:p>
                      <a:r>
                        <a:rPr lang="en-US" sz="1200" dirty="0" smtClean="0"/>
                        <a:t>Ongoing</a:t>
                      </a:r>
                      <a:r>
                        <a:rPr lang="en-US" sz="1200" baseline="0" dirty="0" smtClean="0"/>
                        <a:t> throughout the year; Include division with remainders; Equations need to include letters standing for unknown quantities; Connect to problems types that involve comparison</a:t>
                      </a:r>
                      <a:endParaRPr lang="en-US" sz="1200" dirty="0"/>
                    </a:p>
                  </a:txBody>
                  <a:tcPr/>
                </a:tc>
              </a:tr>
              <a:tr h="1257905">
                <a:tc>
                  <a:txBody>
                    <a:bodyPr/>
                    <a:lstStyle/>
                    <a:p>
                      <a:pPr marL="0" algn="ctr" defTabSz="914400" rtl="0" eaLnBrk="1" latinLnBrk="0" hangingPunct="1"/>
                      <a:r>
                        <a:rPr lang="en-US" sz="1400" kern="1200" dirty="0" smtClean="0">
                          <a:solidFill>
                            <a:schemeClr val="dk1"/>
                          </a:solidFill>
                          <a:latin typeface="+mn-lt"/>
                          <a:ea typeface="+mn-ea"/>
                          <a:cs typeface="+mn-cs"/>
                        </a:rPr>
                        <a:t>4.NBT.4</a:t>
                      </a:r>
                    </a:p>
                  </a:txBody>
                  <a:tcPr vert="vert270"/>
                </a:tc>
                <a:tc>
                  <a:txBody>
                    <a:bodyPr/>
                    <a:lstStyle/>
                    <a:p>
                      <a:r>
                        <a:rPr lang="en-US" sz="1200" kern="1200" baseline="0" dirty="0" smtClean="0">
                          <a:solidFill>
                            <a:schemeClr val="dk1"/>
                          </a:solidFill>
                          <a:latin typeface="+mn-lt"/>
                          <a:ea typeface="+mn-ea"/>
                          <a:cs typeface="+mn-cs"/>
                        </a:rPr>
                        <a:t>Continued maintenance with addition and subtraction; Small group instruction for students who struggle; Work with base ten and counting within base ten; Students should be working toward a standard algorithm by the end of the year; Use problem types involving additive comparison</a:t>
                      </a:r>
                    </a:p>
                  </a:txBody>
                  <a:tcPr/>
                </a:tc>
              </a:tr>
              <a:tr h="716307">
                <a:tc>
                  <a:txBody>
                    <a:bodyPr/>
                    <a:lstStyle/>
                    <a:p>
                      <a:pPr marL="0" algn="ctr" defTabSz="914400" rtl="0" eaLnBrk="1" latinLnBrk="0" hangingPunct="1"/>
                      <a:r>
                        <a:rPr lang="en-US" sz="1400" kern="1200" dirty="0" smtClean="0">
                          <a:solidFill>
                            <a:schemeClr val="dk1"/>
                          </a:solidFill>
                          <a:latin typeface="+mn-lt"/>
                          <a:ea typeface="+mn-ea"/>
                          <a:cs typeface="+mn-cs"/>
                        </a:rPr>
                        <a:t>4.NBT.5</a:t>
                      </a:r>
                    </a:p>
                  </a:txBody>
                  <a:tcPr vert="vert270"/>
                </a:tc>
                <a:tc>
                  <a:txBody>
                    <a:bodyPr/>
                    <a:lstStyle/>
                    <a:p>
                      <a:r>
                        <a:rPr lang="en-US" sz="1200" kern="1200" baseline="0" dirty="0" smtClean="0">
                          <a:solidFill>
                            <a:schemeClr val="dk1"/>
                          </a:solidFill>
                          <a:latin typeface="+mn-lt"/>
                          <a:ea typeface="+mn-ea"/>
                          <a:cs typeface="+mn-cs"/>
                        </a:rPr>
                        <a:t>4 x 1 and 2 x 2; Illustrate through equations, rectangular arrays, and area models based on place value and properties of operations</a:t>
                      </a:r>
                    </a:p>
                  </a:txBody>
                  <a:tcPr/>
                </a:tc>
              </a:tr>
              <a:tr h="716307">
                <a:tc>
                  <a:txBody>
                    <a:bodyPr/>
                    <a:lstStyle/>
                    <a:p>
                      <a:pPr marL="0" algn="ctr" defTabSz="914400" rtl="0" eaLnBrk="1" latinLnBrk="0" hangingPunct="1"/>
                      <a:r>
                        <a:rPr lang="en-US" sz="1400" kern="1200" dirty="0" smtClean="0">
                          <a:solidFill>
                            <a:schemeClr val="dk1"/>
                          </a:solidFill>
                          <a:latin typeface="+mn-lt"/>
                          <a:ea typeface="+mn-ea"/>
                          <a:cs typeface="+mn-cs"/>
                        </a:rPr>
                        <a:t>4.NBT.6</a:t>
                      </a:r>
                    </a:p>
                  </a:txBody>
                  <a:tcPr vert="vert270"/>
                </a:tc>
                <a:tc>
                  <a:txBody>
                    <a:bodyPr/>
                    <a:lstStyle/>
                    <a:p>
                      <a:r>
                        <a:rPr lang="en-US" sz="1200" kern="1200" baseline="0" dirty="0" smtClean="0">
                          <a:solidFill>
                            <a:schemeClr val="dk1"/>
                          </a:solidFill>
                          <a:latin typeface="+mn-lt"/>
                          <a:ea typeface="+mn-ea"/>
                          <a:cs typeface="+mn-cs"/>
                        </a:rPr>
                        <a:t>Up to 4 divided by 1; inverse of 4.NBT.5</a:t>
                      </a:r>
                    </a:p>
                  </a:txBody>
                  <a:tcPr/>
                </a:tc>
              </a:tr>
            </a:tbl>
          </a:graphicData>
        </a:graphic>
      </p:graphicFrame>
      <p:sp>
        <p:nvSpPr>
          <p:cNvPr id="10" name="Rectangle 9"/>
          <p:cNvSpPr/>
          <p:nvPr/>
        </p:nvSpPr>
        <p:spPr>
          <a:xfrm>
            <a:off x="228600" y="1752600"/>
            <a:ext cx="609600" cy="6096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 y="4038600"/>
            <a:ext cx="609600" cy="14478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6"/>
          <p:cNvGrpSpPr/>
          <p:nvPr/>
        </p:nvGrpSpPr>
        <p:grpSpPr>
          <a:xfrm>
            <a:off x="7620000" y="5648325"/>
            <a:ext cx="1219200" cy="1143000"/>
            <a:chOff x="6172200" y="152400"/>
            <a:chExt cx="1447800" cy="1447800"/>
          </a:xfrm>
        </p:grpSpPr>
        <p:sp>
          <p:nvSpPr>
            <p:cNvPr id="13" name="Oval 3"/>
            <p:cNvSpPr>
              <a:spLocks noChangeArrowheads="1"/>
            </p:cNvSpPr>
            <p:nvPr/>
          </p:nvSpPr>
          <p:spPr bwMode="auto">
            <a:xfrm>
              <a:off x="6172200" y="1524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 name="Text Box 4"/>
            <p:cNvSpPr txBox="1">
              <a:spLocks noChangeArrowheads="1"/>
            </p:cNvSpPr>
            <p:nvPr/>
          </p:nvSpPr>
          <p:spPr bwMode="auto">
            <a:xfrm>
              <a:off x="6257228" y="48818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4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100" b="1" i="0" u="none" strike="noStrike" cap="none" normalizeH="0" baseline="0" dirty="0" smtClean="0">
                  <a:ln>
                    <a:noFill/>
                  </a:ln>
                  <a:solidFill>
                    <a:schemeClr val="tx1"/>
                  </a:solidFill>
                  <a:effectLst/>
                  <a:latin typeface="Calibri" pitchFamily="34" charset="0"/>
                  <a:cs typeface="Arial" pitchFamily="34" charset="0"/>
                </a:rPr>
                <a:t> the</a:t>
              </a:r>
              <a:r>
                <a:rPr kumimoji="0" lang="en-US" sz="1100"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5" name="~PP3659.WAV">
            <a:hlinkClick r:id="" action="ppaction://media"/>
          </p:cNvPr>
          <p:cNvPicPr>
            <a:picLocks noRot="1" noChangeAspect="1"/>
          </p:cNvPicPr>
          <p:nvPr>
            <a:wavAudioFile r:embed="rId1" name="~PP3659.WAV"/>
          </p:nvPr>
        </p:nvPicPr>
        <p:blipFill>
          <a:blip r:embed="rId6" cstate="print"/>
          <a:stretch>
            <a:fillRect/>
          </a:stretch>
        </p:blipFill>
        <p:spPr>
          <a:xfrm>
            <a:off x="8712200" y="6426200"/>
            <a:ext cx="304800" cy="304800"/>
          </a:xfrm>
          <a:prstGeom prst="rect">
            <a:avLst/>
          </a:prstGeom>
        </p:spPr>
      </p:pic>
    </p:spTree>
  </p:cSld>
  <p:clrMapOvr>
    <a:masterClrMapping/>
  </p:clrMapOvr>
  <p:transition advTm="246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335481" y="2120785"/>
            <a:ext cx="1395803" cy="1117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5943600" y="5781675"/>
            <a:ext cx="1452171" cy="1076325"/>
          </a:xfrm>
          <a:prstGeom prst="rect">
            <a:avLst/>
          </a:prstGeom>
          <a:noFill/>
          <a:ln w="9525">
            <a:noFill/>
            <a:miter lim="800000"/>
            <a:headEnd/>
            <a:tailEnd/>
          </a:ln>
        </p:spPr>
      </p:pic>
      <p:grpSp>
        <p:nvGrpSpPr>
          <p:cNvPr id="2" name="Group 16"/>
          <p:cNvGrpSpPr/>
          <p:nvPr/>
        </p:nvGrpSpPr>
        <p:grpSpPr>
          <a:xfrm>
            <a:off x="7620000" y="5648325"/>
            <a:ext cx="1219200" cy="1143000"/>
            <a:chOff x="6172200" y="152400"/>
            <a:chExt cx="1447800" cy="1447800"/>
          </a:xfrm>
        </p:grpSpPr>
        <p:sp>
          <p:nvSpPr>
            <p:cNvPr id="15" name="Oval 3"/>
            <p:cNvSpPr>
              <a:spLocks noChangeArrowheads="1"/>
            </p:cNvSpPr>
            <p:nvPr/>
          </p:nvSpPr>
          <p:spPr bwMode="auto">
            <a:xfrm>
              <a:off x="6172200" y="1524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6" name="Text Box 4"/>
            <p:cNvSpPr txBox="1">
              <a:spLocks noChangeArrowheads="1"/>
            </p:cNvSpPr>
            <p:nvPr/>
          </p:nvSpPr>
          <p:spPr bwMode="auto">
            <a:xfrm>
              <a:off x="6257228" y="48818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4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100" b="1" i="0" u="none" strike="noStrike" cap="none" normalizeH="0" baseline="0" dirty="0" smtClean="0">
                  <a:ln>
                    <a:noFill/>
                  </a:ln>
                  <a:solidFill>
                    <a:schemeClr val="tx1"/>
                  </a:solidFill>
                  <a:effectLst/>
                  <a:latin typeface="Calibri" pitchFamily="34" charset="0"/>
                  <a:cs typeface="Arial" pitchFamily="34" charset="0"/>
                </a:rPr>
                <a:t> the</a:t>
              </a:r>
              <a:r>
                <a:rPr kumimoji="0" lang="en-US" sz="1100"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098" name="Picture 2"/>
          <p:cNvPicPr>
            <a:picLocks noChangeAspect="1" noChangeArrowheads="1"/>
          </p:cNvPicPr>
          <p:nvPr/>
        </p:nvPicPr>
        <p:blipFill>
          <a:blip r:embed="rId5" cstate="print"/>
          <a:srcRect l="1661" t="11765" b="16176"/>
          <a:stretch>
            <a:fillRect/>
          </a:stretch>
        </p:blipFill>
        <p:spPr bwMode="auto">
          <a:xfrm>
            <a:off x="0" y="0"/>
            <a:ext cx="6108800" cy="5791199"/>
          </a:xfrm>
          <a:prstGeom prst="rect">
            <a:avLst/>
          </a:prstGeom>
          <a:noFill/>
          <a:ln w="9525">
            <a:noFill/>
            <a:miter lim="800000"/>
            <a:headEnd/>
            <a:tailEnd/>
          </a:ln>
        </p:spPr>
      </p:pic>
      <p:graphicFrame>
        <p:nvGraphicFramePr>
          <p:cNvPr id="10" name="Table 9"/>
          <p:cNvGraphicFramePr>
            <a:graphicFrameLocks noGrp="1"/>
          </p:cNvGraphicFramePr>
          <p:nvPr/>
        </p:nvGraphicFramePr>
        <p:xfrm>
          <a:off x="4876800" y="990600"/>
          <a:ext cx="3581400" cy="4549745"/>
        </p:xfrm>
        <a:graphic>
          <a:graphicData uri="http://schemas.openxmlformats.org/drawingml/2006/table">
            <a:tbl>
              <a:tblPr firstRow="1" bandRow="1">
                <a:tableStyleId>{5C22544A-7EE6-4342-B048-85BDC9FD1C3A}</a:tableStyleId>
              </a:tblPr>
              <a:tblGrid>
                <a:gridCol w="586047"/>
                <a:gridCol w="2995353"/>
              </a:tblGrid>
              <a:tr h="349418">
                <a:tc>
                  <a:txBody>
                    <a:bodyPr/>
                    <a:lstStyle/>
                    <a:p>
                      <a:endParaRPr lang="en-US" dirty="0"/>
                    </a:p>
                  </a:txBody>
                  <a:tcPr/>
                </a:tc>
                <a:tc>
                  <a:txBody>
                    <a:bodyPr/>
                    <a:lstStyle/>
                    <a:p>
                      <a:r>
                        <a:rPr lang="en-US" dirty="0" smtClean="0"/>
                        <a:t>Clarifications of Reoccurring</a:t>
                      </a:r>
                      <a:r>
                        <a:rPr lang="en-US" baseline="0" dirty="0" smtClean="0"/>
                        <a:t> Standards</a:t>
                      </a:r>
                      <a:endParaRPr lang="en-US" dirty="0"/>
                    </a:p>
                  </a:txBody>
                  <a:tcPr/>
                </a:tc>
              </a:tr>
              <a:tr h="922463">
                <a:tc>
                  <a:txBody>
                    <a:bodyPr/>
                    <a:lstStyle/>
                    <a:p>
                      <a:pPr algn="ctr"/>
                      <a:r>
                        <a:rPr lang="en-US" sz="1400" dirty="0" smtClean="0"/>
                        <a:t>4.NF.3</a:t>
                      </a:r>
                      <a:endParaRPr lang="en-US" sz="1400" dirty="0"/>
                    </a:p>
                  </a:txBody>
                  <a:tcPr vert="vert270"/>
                </a:tc>
                <a:tc>
                  <a:txBody>
                    <a:bodyPr/>
                    <a:lstStyle/>
                    <a:p>
                      <a:r>
                        <a:rPr lang="en-US" sz="1200" dirty="0" smtClean="0"/>
                        <a:t>Part “a” has dropped</a:t>
                      </a:r>
                      <a:r>
                        <a:rPr lang="en-US" sz="1200" baseline="0" dirty="0" smtClean="0"/>
                        <a:t> off and “c” has been added (+/- mixed numbers); Involves flexibility and decomposing fractions different ways; All work involves like denominators</a:t>
                      </a:r>
                      <a:endParaRPr lang="en-US" sz="1200" dirty="0"/>
                    </a:p>
                  </a:txBody>
                  <a:tcPr/>
                </a:tc>
              </a:tr>
              <a:tr h="1257905">
                <a:tc>
                  <a:txBody>
                    <a:bodyPr/>
                    <a:lstStyle/>
                    <a:p>
                      <a:pPr marL="0" algn="ctr" defTabSz="914400" rtl="0" eaLnBrk="1" latinLnBrk="0" hangingPunct="1"/>
                      <a:r>
                        <a:rPr lang="en-US" sz="1400" kern="1200" dirty="0" smtClean="0">
                          <a:solidFill>
                            <a:schemeClr val="dk1"/>
                          </a:solidFill>
                          <a:latin typeface="+mn-lt"/>
                          <a:ea typeface="+mn-ea"/>
                          <a:cs typeface="+mn-cs"/>
                        </a:rPr>
                        <a:t>4.NF.1/4.NF.2</a:t>
                      </a:r>
                    </a:p>
                  </a:txBody>
                  <a:tcPr vert="vert270"/>
                </a:tc>
                <a:tc>
                  <a:txBody>
                    <a:bodyPr/>
                    <a:lstStyle/>
                    <a:p>
                      <a:r>
                        <a:rPr lang="en-US" sz="1200" kern="1200" baseline="0" dirty="0" smtClean="0">
                          <a:solidFill>
                            <a:schemeClr val="dk1"/>
                          </a:solidFill>
                          <a:latin typeface="+mn-lt"/>
                          <a:ea typeface="+mn-ea"/>
                          <a:cs typeface="+mn-cs"/>
                        </a:rPr>
                        <a:t>Fraction equivalence and comparison are not in the pacing for this quarter, but will need to be continued as you work with fractions</a:t>
                      </a:r>
                    </a:p>
                  </a:txBody>
                  <a:tcPr/>
                </a:tc>
              </a:tr>
              <a:tr h="716307">
                <a:tc>
                  <a:txBody>
                    <a:bodyPr/>
                    <a:lstStyle/>
                    <a:p>
                      <a:pPr marL="0" algn="ctr" defTabSz="914400" rtl="0" eaLnBrk="1" latinLnBrk="0" hangingPunct="1"/>
                      <a:r>
                        <a:rPr lang="en-US" sz="1400" kern="1200" dirty="0" smtClean="0">
                          <a:solidFill>
                            <a:schemeClr val="dk1"/>
                          </a:solidFill>
                          <a:latin typeface="+mn-lt"/>
                          <a:ea typeface="+mn-ea"/>
                          <a:cs typeface="+mn-cs"/>
                        </a:rPr>
                        <a:t>4.NF.4</a:t>
                      </a:r>
                    </a:p>
                  </a:txBody>
                  <a:tcPr vert="vert270"/>
                </a:tc>
                <a:tc>
                  <a:txBody>
                    <a:bodyPr/>
                    <a:lstStyle/>
                    <a:p>
                      <a:r>
                        <a:rPr lang="en-US" sz="1200" kern="1200" baseline="0" dirty="0" smtClean="0">
                          <a:solidFill>
                            <a:schemeClr val="dk1"/>
                          </a:solidFill>
                          <a:latin typeface="+mn-lt"/>
                          <a:ea typeface="+mn-ea"/>
                          <a:cs typeface="+mn-cs"/>
                        </a:rPr>
                        <a:t>“a” has dropped off; “b” deals with the distributive and associative properties- fraction by a whole number; “c” pertains to multiple groups problems</a:t>
                      </a:r>
                    </a:p>
                  </a:txBody>
                  <a:tcPr/>
                </a:tc>
              </a:tr>
              <a:tr h="716307">
                <a:tc>
                  <a:txBody>
                    <a:bodyPr/>
                    <a:lstStyle/>
                    <a:p>
                      <a:pPr marL="0" algn="ctr" defTabSz="914400" rtl="0" eaLnBrk="1" latinLnBrk="0" hangingPunct="1"/>
                      <a:r>
                        <a:rPr lang="en-US" sz="1400" kern="1200" dirty="0" smtClean="0">
                          <a:solidFill>
                            <a:schemeClr val="dk1"/>
                          </a:solidFill>
                          <a:latin typeface="+mn-lt"/>
                          <a:ea typeface="+mn-ea"/>
                          <a:cs typeface="+mn-cs"/>
                        </a:rPr>
                        <a:t>4.MD.2</a:t>
                      </a:r>
                    </a:p>
                  </a:txBody>
                  <a:tcPr vert="vert270"/>
                </a:tc>
                <a:tc>
                  <a:txBody>
                    <a:bodyPr/>
                    <a:lstStyle/>
                    <a:p>
                      <a:r>
                        <a:rPr lang="en-US" sz="1200" kern="1200" baseline="0" dirty="0" smtClean="0">
                          <a:solidFill>
                            <a:schemeClr val="dk1"/>
                          </a:solidFill>
                          <a:latin typeface="+mn-lt"/>
                          <a:ea typeface="+mn-ea"/>
                          <a:cs typeface="+mn-cs"/>
                        </a:rPr>
                        <a:t>Involves all four operations; bring in conversions and fractions to solve within measurement contexts; Measurement scale refers to number lines</a:t>
                      </a:r>
                    </a:p>
                  </a:txBody>
                  <a:tcPr/>
                </a:tc>
              </a:tr>
            </a:tbl>
          </a:graphicData>
        </a:graphic>
      </p:graphicFrame>
      <p:sp>
        <p:nvSpPr>
          <p:cNvPr id="9" name="Rectangle 8"/>
          <p:cNvSpPr/>
          <p:nvPr/>
        </p:nvSpPr>
        <p:spPr>
          <a:xfrm>
            <a:off x="152400" y="609600"/>
            <a:ext cx="381000" cy="24384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1219200"/>
            <a:ext cx="4267200" cy="304800"/>
          </a:xfrm>
          <a:prstGeom prst="rect">
            <a:avLst/>
          </a:prstGeom>
          <a:solidFill>
            <a:schemeClr val="accent6">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4572000"/>
            <a:ext cx="381000" cy="5334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P3315.WAV">
            <a:hlinkClick r:id="" action="ppaction://media"/>
          </p:cNvPr>
          <p:cNvPicPr>
            <a:picLocks noRot="1" noChangeAspect="1"/>
          </p:cNvPicPr>
          <p:nvPr>
            <a:wavAudioFile r:embed="rId1" name="~PP3315.WAV"/>
          </p:nvPr>
        </p:nvPicPr>
        <p:blipFill>
          <a:blip r:embed="rId6" cstate="print"/>
          <a:stretch>
            <a:fillRect/>
          </a:stretch>
        </p:blipFill>
        <p:spPr>
          <a:xfrm>
            <a:off x="8712200" y="6426200"/>
            <a:ext cx="304800" cy="304800"/>
          </a:xfrm>
          <a:prstGeom prst="rect">
            <a:avLst/>
          </a:prstGeom>
        </p:spPr>
      </p:pic>
    </p:spTree>
  </p:cSld>
  <p:clrMapOvr>
    <a:masterClrMapping/>
  </p:clrMapOvr>
  <p:transition advTm="36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4" cstate="print"/>
          <a:srcRect/>
          <a:stretch>
            <a:fillRect/>
          </a:stretch>
        </p:blipFill>
        <p:spPr bwMode="auto">
          <a:xfrm>
            <a:off x="5943600" y="5638800"/>
            <a:ext cx="1452171" cy="1076325"/>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l="19902" t="29609" b="15403"/>
          <a:stretch>
            <a:fillRect/>
          </a:stretch>
        </p:blipFill>
        <p:spPr bwMode="auto">
          <a:xfrm>
            <a:off x="152400" y="152399"/>
            <a:ext cx="6248400" cy="5549663"/>
          </a:xfrm>
          <a:prstGeom prst="rect">
            <a:avLst/>
          </a:prstGeom>
          <a:noFill/>
          <a:ln w="9525">
            <a:noFill/>
            <a:miter lim="800000"/>
            <a:headEnd/>
            <a:tailEnd/>
          </a:ln>
        </p:spPr>
      </p:pic>
      <p:graphicFrame>
        <p:nvGraphicFramePr>
          <p:cNvPr id="9" name="Table 8"/>
          <p:cNvGraphicFramePr>
            <a:graphicFrameLocks noGrp="1"/>
          </p:cNvGraphicFramePr>
          <p:nvPr/>
        </p:nvGraphicFramePr>
        <p:xfrm>
          <a:off x="4876800" y="990600"/>
          <a:ext cx="3581400" cy="3909665"/>
        </p:xfrm>
        <a:graphic>
          <a:graphicData uri="http://schemas.openxmlformats.org/drawingml/2006/table">
            <a:tbl>
              <a:tblPr firstRow="1" bandRow="1">
                <a:tableStyleId>{5C22544A-7EE6-4342-B048-85BDC9FD1C3A}</a:tableStyleId>
              </a:tblPr>
              <a:tblGrid>
                <a:gridCol w="586047"/>
                <a:gridCol w="2995353"/>
              </a:tblGrid>
              <a:tr h="349418">
                <a:tc>
                  <a:txBody>
                    <a:bodyPr/>
                    <a:lstStyle/>
                    <a:p>
                      <a:endParaRPr lang="en-US" dirty="0"/>
                    </a:p>
                  </a:txBody>
                  <a:tcPr/>
                </a:tc>
                <a:tc>
                  <a:txBody>
                    <a:bodyPr/>
                    <a:lstStyle/>
                    <a:p>
                      <a:r>
                        <a:rPr lang="en-US" dirty="0" smtClean="0"/>
                        <a:t>Clarifications of New Standards</a:t>
                      </a:r>
                      <a:endParaRPr lang="en-US" dirty="0"/>
                    </a:p>
                  </a:txBody>
                  <a:tcPr/>
                </a:tc>
              </a:tr>
              <a:tr h="922463">
                <a:tc>
                  <a:txBody>
                    <a:bodyPr/>
                    <a:lstStyle/>
                    <a:p>
                      <a:pPr algn="ctr"/>
                      <a:r>
                        <a:rPr lang="en-US" sz="1400" dirty="0" smtClean="0"/>
                        <a:t>4.OA.1</a:t>
                      </a:r>
                      <a:endParaRPr lang="en-US" sz="1400" dirty="0"/>
                    </a:p>
                  </a:txBody>
                  <a:tcPr vert="vert270"/>
                </a:tc>
                <a:tc>
                  <a:txBody>
                    <a:bodyPr/>
                    <a:lstStyle/>
                    <a:p>
                      <a:r>
                        <a:rPr lang="en-US" sz="1200" dirty="0" smtClean="0"/>
                        <a:t>“as much as” and “times as many” vocabulary from progressions; moving from</a:t>
                      </a:r>
                      <a:r>
                        <a:rPr lang="en-US" sz="1200" baseline="0" dirty="0" smtClean="0"/>
                        <a:t> equal groups in previous grades to multiplicative comparison (connects to 4.NBT.1 standard of 10xs as many with place value); Use Problem Types Chart </a:t>
                      </a:r>
                      <a:endParaRPr lang="en-US" sz="1200" dirty="0"/>
                    </a:p>
                  </a:txBody>
                  <a:tcPr/>
                </a:tc>
              </a:tr>
              <a:tr h="1257905">
                <a:tc>
                  <a:txBody>
                    <a:bodyPr/>
                    <a:lstStyle/>
                    <a:p>
                      <a:pPr marL="0" algn="ctr" defTabSz="914400" rtl="0" eaLnBrk="1" latinLnBrk="0" hangingPunct="1"/>
                      <a:r>
                        <a:rPr lang="en-US" sz="1400" kern="1200" dirty="0" smtClean="0">
                          <a:solidFill>
                            <a:schemeClr val="dk1"/>
                          </a:solidFill>
                          <a:latin typeface="+mn-lt"/>
                          <a:ea typeface="+mn-ea"/>
                          <a:cs typeface="+mn-cs"/>
                        </a:rPr>
                        <a:t>4.OA.2</a:t>
                      </a:r>
                    </a:p>
                  </a:txBody>
                  <a:tcPr vert="vert270"/>
                </a:tc>
                <a:tc>
                  <a:txBody>
                    <a:bodyPr/>
                    <a:lstStyle/>
                    <a:p>
                      <a:r>
                        <a:rPr lang="en-US" sz="1200" kern="1200" baseline="0" dirty="0" smtClean="0">
                          <a:solidFill>
                            <a:schemeClr val="dk1"/>
                          </a:solidFill>
                          <a:latin typeface="+mn-lt"/>
                          <a:ea typeface="+mn-ea"/>
                          <a:cs typeface="+mn-cs"/>
                        </a:rPr>
                        <a:t>Multiplication and division word problems that involve multiplicative comparison; Distinguish multiplicative from additive comparison when beginning work with comparison this quarter</a:t>
                      </a:r>
                    </a:p>
                  </a:txBody>
                  <a:tcPr/>
                </a:tc>
              </a:tr>
              <a:tr h="716307">
                <a:tc>
                  <a:txBody>
                    <a:bodyPr/>
                    <a:lstStyle/>
                    <a:p>
                      <a:pPr marL="0" algn="ctr" defTabSz="914400" rtl="0" eaLnBrk="1" latinLnBrk="0" hangingPunct="1"/>
                      <a:r>
                        <a:rPr lang="en-US" sz="1400" kern="1200" dirty="0" smtClean="0">
                          <a:solidFill>
                            <a:schemeClr val="dk1"/>
                          </a:solidFill>
                          <a:latin typeface="+mn-lt"/>
                          <a:ea typeface="+mn-ea"/>
                          <a:cs typeface="+mn-cs"/>
                        </a:rPr>
                        <a:t>4.OA.5</a:t>
                      </a:r>
                    </a:p>
                  </a:txBody>
                  <a:tcPr vert="vert270"/>
                </a:tc>
                <a:tc>
                  <a:txBody>
                    <a:bodyPr/>
                    <a:lstStyle/>
                    <a:p>
                      <a:r>
                        <a:rPr lang="en-US" sz="1200" kern="1200" baseline="0" dirty="0" smtClean="0">
                          <a:solidFill>
                            <a:schemeClr val="dk1"/>
                          </a:solidFill>
                          <a:latin typeface="+mn-lt"/>
                          <a:ea typeface="+mn-ea"/>
                          <a:cs typeface="+mn-cs"/>
                        </a:rPr>
                        <a:t>Involves number and shape patterns; Number patterns can connect to additive and multiplicative comparison, making sure to address the rule when working with patterns</a:t>
                      </a:r>
                    </a:p>
                  </a:txBody>
                  <a:tcPr/>
                </a:tc>
              </a:tr>
            </a:tbl>
          </a:graphicData>
        </a:graphic>
      </p:graphicFrame>
      <p:sp>
        <p:nvSpPr>
          <p:cNvPr id="10" name="Rectangle 9"/>
          <p:cNvSpPr/>
          <p:nvPr/>
        </p:nvSpPr>
        <p:spPr>
          <a:xfrm>
            <a:off x="304800" y="762000"/>
            <a:ext cx="533400" cy="9144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2590800"/>
            <a:ext cx="533400" cy="7620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6"/>
          <p:cNvGrpSpPr/>
          <p:nvPr/>
        </p:nvGrpSpPr>
        <p:grpSpPr>
          <a:xfrm>
            <a:off x="7620000" y="5648325"/>
            <a:ext cx="1219200" cy="1143000"/>
            <a:chOff x="6172200" y="152400"/>
            <a:chExt cx="1447800" cy="1447800"/>
          </a:xfrm>
        </p:grpSpPr>
        <p:sp>
          <p:nvSpPr>
            <p:cNvPr id="13" name="Oval 3"/>
            <p:cNvSpPr>
              <a:spLocks noChangeArrowheads="1"/>
            </p:cNvSpPr>
            <p:nvPr/>
          </p:nvSpPr>
          <p:spPr bwMode="auto">
            <a:xfrm>
              <a:off x="6172200" y="1524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 name="Text Box 4"/>
            <p:cNvSpPr txBox="1">
              <a:spLocks noChangeArrowheads="1"/>
            </p:cNvSpPr>
            <p:nvPr/>
          </p:nvSpPr>
          <p:spPr bwMode="auto">
            <a:xfrm>
              <a:off x="6257228" y="48818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4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100" b="1" i="0" u="none" strike="noStrike" cap="none" normalizeH="0" baseline="0" dirty="0" smtClean="0">
                  <a:ln>
                    <a:noFill/>
                  </a:ln>
                  <a:solidFill>
                    <a:schemeClr val="tx1"/>
                  </a:solidFill>
                  <a:effectLst/>
                  <a:latin typeface="Calibri" pitchFamily="34" charset="0"/>
                  <a:cs typeface="Arial" pitchFamily="34" charset="0"/>
                </a:rPr>
                <a:t> the</a:t>
              </a:r>
              <a:r>
                <a:rPr kumimoji="0" lang="en-US" sz="1100"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5" name="~PP3656.WAV">
            <a:hlinkClick r:id="" action="ppaction://media"/>
          </p:cNvPr>
          <p:cNvPicPr>
            <a:picLocks noRot="1" noChangeAspect="1"/>
          </p:cNvPicPr>
          <p:nvPr>
            <a:wavAudioFile r:embed="rId1" name="~PP3656.WAV"/>
          </p:nvPr>
        </p:nvPicPr>
        <p:blipFill>
          <a:blip r:embed="rId6" cstate="print"/>
          <a:stretch>
            <a:fillRect/>
          </a:stretch>
        </p:blipFill>
        <p:spPr>
          <a:xfrm>
            <a:off x="8712200" y="6426200"/>
            <a:ext cx="304800" cy="304800"/>
          </a:xfrm>
          <a:prstGeom prst="rect">
            <a:avLst/>
          </a:prstGeom>
        </p:spPr>
      </p:pic>
    </p:spTree>
  </p:cSld>
  <p:clrMapOvr>
    <a:masterClrMapping/>
  </p:clrMapOvr>
  <p:transition advTm="84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335481" y="2120785"/>
            <a:ext cx="1395803" cy="1117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5943600" y="5781675"/>
            <a:ext cx="1452171" cy="1076325"/>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l="1661" t="11765" b="16176"/>
          <a:stretch>
            <a:fillRect/>
          </a:stretch>
        </p:blipFill>
        <p:spPr bwMode="auto">
          <a:xfrm>
            <a:off x="0" y="0"/>
            <a:ext cx="6108800" cy="5791199"/>
          </a:xfrm>
          <a:prstGeom prst="rect">
            <a:avLst/>
          </a:prstGeom>
          <a:noFill/>
          <a:ln w="9525">
            <a:noFill/>
            <a:miter lim="800000"/>
            <a:headEnd/>
            <a:tailEnd/>
          </a:ln>
        </p:spPr>
      </p:pic>
      <p:graphicFrame>
        <p:nvGraphicFramePr>
          <p:cNvPr id="10" name="Table 9"/>
          <p:cNvGraphicFramePr>
            <a:graphicFrameLocks noGrp="1"/>
          </p:cNvGraphicFramePr>
          <p:nvPr/>
        </p:nvGraphicFramePr>
        <p:xfrm>
          <a:off x="4953000" y="609600"/>
          <a:ext cx="3581400" cy="4702199"/>
        </p:xfrm>
        <a:graphic>
          <a:graphicData uri="http://schemas.openxmlformats.org/drawingml/2006/table">
            <a:tbl>
              <a:tblPr firstRow="1" bandRow="1">
                <a:tableStyleId>{5C22544A-7EE6-4342-B048-85BDC9FD1C3A}</a:tableStyleId>
              </a:tblPr>
              <a:tblGrid>
                <a:gridCol w="586047"/>
                <a:gridCol w="2995353"/>
              </a:tblGrid>
              <a:tr h="349418">
                <a:tc>
                  <a:txBody>
                    <a:bodyPr/>
                    <a:lstStyle/>
                    <a:p>
                      <a:endParaRPr lang="en-US" dirty="0"/>
                    </a:p>
                  </a:txBody>
                  <a:tcPr/>
                </a:tc>
                <a:tc>
                  <a:txBody>
                    <a:bodyPr/>
                    <a:lstStyle/>
                    <a:p>
                      <a:r>
                        <a:rPr lang="en-US" dirty="0" smtClean="0"/>
                        <a:t>Clarifications of New </a:t>
                      </a:r>
                      <a:r>
                        <a:rPr lang="en-US" baseline="0" dirty="0" smtClean="0"/>
                        <a:t>Standards</a:t>
                      </a:r>
                      <a:endParaRPr lang="en-US" dirty="0"/>
                    </a:p>
                  </a:txBody>
                  <a:tcPr/>
                </a:tc>
              </a:tr>
              <a:tr h="922463">
                <a:tc>
                  <a:txBody>
                    <a:bodyPr/>
                    <a:lstStyle/>
                    <a:p>
                      <a:pPr marL="0" algn="ctr" defTabSz="914400" rtl="0" eaLnBrk="1" latinLnBrk="0" hangingPunct="1"/>
                      <a:r>
                        <a:rPr lang="en-US" sz="1400" kern="1200" dirty="0" smtClean="0">
                          <a:solidFill>
                            <a:schemeClr val="dk1"/>
                          </a:solidFill>
                          <a:latin typeface="+mn-lt"/>
                          <a:ea typeface="+mn-ea"/>
                          <a:cs typeface="+mn-cs"/>
                        </a:rPr>
                        <a:t>4.NF.5</a:t>
                      </a:r>
                    </a:p>
                  </a:txBody>
                  <a:tcPr vert="vert270"/>
                </a:tc>
                <a:tc>
                  <a:txBody>
                    <a:bodyPr/>
                    <a:lstStyle/>
                    <a:p>
                      <a:r>
                        <a:rPr lang="en-US" sz="1200" kern="1200" baseline="0" dirty="0" smtClean="0">
                          <a:solidFill>
                            <a:schemeClr val="dk1"/>
                          </a:solidFill>
                          <a:latin typeface="+mn-lt"/>
                          <a:ea typeface="+mn-ea"/>
                          <a:cs typeface="+mn-cs"/>
                        </a:rPr>
                        <a:t>Refer to Chapter 7 in the ECM book; ties to 4.NF.1 with equivalent fractions; could tie into money using pennies and dimes; can tie into multiplicative comparisons with converting between tenths and hundredths; Use base-ten blocks and equal sharing to reinforce this idea</a:t>
                      </a:r>
                    </a:p>
                  </a:txBody>
                  <a:tcPr/>
                </a:tc>
              </a:tr>
              <a:tr h="1257905">
                <a:tc>
                  <a:txBody>
                    <a:bodyPr/>
                    <a:lstStyle/>
                    <a:p>
                      <a:pPr marL="0" algn="ctr" defTabSz="914400" rtl="0" eaLnBrk="1" latinLnBrk="0" hangingPunct="1"/>
                      <a:r>
                        <a:rPr lang="en-US" sz="1400" kern="1200" dirty="0" smtClean="0">
                          <a:solidFill>
                            <a:schemeClr val="dk1"/>
                          </a:solidFill>
                          <a:latin typeface="+mn-lt"/>
                          <a:ea typeface="+mn-ea"/>
                          <a:cs typeface="+mn-cs"/>
                        </a:rPr>
                        <a:t>4.MD.1</a:t>
                      </a:r>
                    </a:p>
                  </a:txBody>
                  <a:tcPr vert="vert270"/>
                </a:tc>
                <a:tc>
                  <a:txBody>
                    <a:bodyPr/>
                    <a:lstStyle/>
                    <a:p>
                      <a:r>
                        <a:rPr lang="en-US" sz="1200" kern="1200" baseline="0" dirty="0" smtClean="0">
                          <a:solidFill>
                            <a:schemeClr val="dk1"/>
                          </a:solidFill>
                          <a:latin typeface="+mn-lt"/>
                          <a:ea typeface="+mn-ea"/>
                          <a:cs typeface="+mn-cs"/>
                        </a:rPr>
                        <a:t>Conversions; Idea- Use a two column table to show conversions connecting to 4.OA.5; Metric and customary units; Ties into multiplicative comparison when converting</a:t>
                      </a:r>
                    </a:p>
                  </a:txBody>
                  <a:tcPr/>
                </a:tc>
              </a:tr>
              <a:tr h="716307">
                <a:tc>
                  <a:txBody>
                    <a:bodyPr/>
                    <a:lstStyle/>
                    <a:p>
                      <a:pPr marL="0" algn="ctr" defTabSz="914400" rtl="0" eaLnBrk="1" latinLnBrk="0" hangingPunct="1"/>
                      <a:r>
                        <a:rPr lang="en-US" sz="1400" kern="1200" dirty="0" smtClean="0">
                          <a:solidFill>
                            <a:schemeClr val="dk1"/>
                          </a:solidFill>
                          <a:latin typeface="+mn-lt"/>
                          <a:ea typeface="+mn-ea"/>
                          <a:cs typeface="+mn-cs"/>
                        </a:rPr>
                        <a:t>4.MD.3</a:t>
                      </a:r>
                    </a:p>
                  </a:txBody>
                  <a:tcPr vert="vert270"/>
                </a:tc>
                <a:tc>
                  <a:txBody>
                    <a:bodyPr/>
                    <a:lstStyle/>
                    <a:p>
                      <a:r>
                        <a:rPr lang="en-US" sz="1200" kern="1200" baseline="0" dirty="0" smtClean="0">
                          <a:solidFill>
                            <a:schemeClr val="dk1"/>
                          </a:solidFill>
                          <a:latin typeface="+mn-lt"/>
                          <a:ea typeface="+mn-ea"/>
                          <a:cs typeface="+mn-cs"/>
                        </a:rPr>
                        <a:t>Area and perimeter formula in real world problems; Could have missing side lengths; Rich Lehrer area measure resource</a:t>
                      </a:r>
                    </a:p>
                  </a:txBody>
                  <a:tcPr/>
                </a:tc>
              </a:tr>
              <a:tr h="716307">
                <a:tc>
                  <a:txBody>
                    <a:bodyPr/>
                    <a:lstStyle/>
                    <a:p>
                      <a:pPr marL="0" algn="ctr" defTabSz="914400" rtl="0" eaLnBrk="1" latinLnBrk="0" hangingPunct="1"/>
                      <a:endParaRPr lang="en-US" sz="1400" kern="1200" dirty="0" smtClean="0">
                        <a:solidFill>
                          <a:schemeClr val="dk1"/>
                        </a:solidFill>
                        <a:latin typeface="+mn-lt"/>
                        <a:ea typeface="+mn-ea"/>
                        <a:cs typeface="+mn-cs"/>
                      </a:endParaRPr>
                    </a:p>
                  </a:txBody>
                  <a:tcPr vert="vert270"/>
                </a:tc>
                <a:tc>
                  <a:txBody>
                    <a:bodyPr/>
                    <a:lstStyle/>
                    <a:p>
                      <a:endParaRPr lang="en-US" sz="1200" kern="1200" baseline="0" dirty="0" smtClean="0">
                        <a:solidFill>
                          <a:schemeClr val="dk1"/>
                        </a:solidFill>
                        <a:latin typeface="+mn-lt"/>
                        <a:ea typeface="+mn-ea"/>
                        <a:cs typeface="+mn-cs"/>
                      </a:endParaRPr>
                    </a:p>
                  </a:txBody>
                  <a:tcPr/>
                </a:tc>
              </a:tr>
            </a:tbl>
          </a:graphicData>
        </a:graphic>
      </p:graphicFrame>
      <p:sp>
        <p:nvSpPr>
          <p:cNvPr id="9" name="Rectangle 8"/>
          <p:cNvSpPr/>
          <p:nvPr/>
        </p:nvSpPr>
        <p:spPr>
          <a:xfrm>
            <a:off x="152400" y="3276600"/>
            <a:ext cx="381000" cy="3048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4038600"/>
            <a:ext cx="381000" cy="5334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5334000"/>
            <a:ext cx="381000" cy="381000"/>
          </a:xfrm>
          <a:prstGeom prst="rect">
            <a:avLst/>
          </a:prstGeom>
          <a:solidFill>
            <a:schemeClr val="accent2">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6"/>
          <p:cNvGrpSpPr/>
          <p:nvPr/>
        </p:nvGrpSpPr>
        <p:grpSpPr>
          <a:xfrm>
            <a:off x="7620000" y="5648325"/>
            <a:ext cx="1219200" cy="1143000"/>
            <a:chOff x="6172200" y="152400"/>
            <a:chExt cx="1447800" cy="1447800"/>
          </a:xfrm>
        </p:grpSpPr>
        <p:sp>
          <p:nvSpPr>
            <p:cNvPr id="14" name="Oval 3"/>
            <p:cNvSpPr>
              <a:spLocks noChangeArrowheads="1"/>
            </p:cNvSpPr>
            <p:nvPr/>
          </p:nvSpPr>
          <p:spPr bwMode="auto">
            <a:xfrm>
              <a:off x="6172200" y="1524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 name="Text Box 4"/>
            <p:cNvSpPr txBox="1">
              <a:spLocks noChangeArrowheads="1"/>
            </p:cNvSpPr>
            <p:nvPr/>
          </p:nvSpPr>
          <p:spPr bwMode="auto">
            <a:xfrm>
              <a:off x="6257228" y="48818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4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100" b="1" i="0" u="none" strike="noStrike" cap="none" normalizeH="0" baseline="0" dirty="0" smtClean="0">
                  <a:ln>
                    <a:noFill/>
                  </a:ln>
                  <a:solidFill>
                    <a:schemeClr val="tx1"/>
                  </a:solidFill>
                  <a:effectLst/>
                  <a:latin typeface="Calibri" pitchFamily="34" charset="0"/>
                  <a:cs typeface="Arial" pitchFamily="34" charset="0"/>
                </a:rPr>
                <a:t> the</a:t>
              </a:r>
              <a:r>
                <a:rPr kumimoji="0" lang="en-US" sz="1100"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5" name="~PP3171.WAV">
            <a:hlinkClick r:id="" action="ppaction://media"/>
          </p:cNvPr>
          <p:cNvPicPr>
            <a:picLocks noRot="1" noChangeAspect="1"/>
          </p:cNvPicPr>
          <p:nvPr>
            <a:wavAudioFile r:embed="rId1" name="~PP3171.WAV"/>
          </p:nvPr>
        </p:nvPicPr>
        <p:blipFill>
          <a:blip r:embed="rId6" cstate="print"/>
          <a:stretch>
            <a:fillRect/>
          </a:stretch>
        </p:blipFill>
        <p:spPr>
          <a:xfrm>
            <a:off x="8712200" y="6426200"/>
            <a:ext cx="304800" cy="304800"/>
          </a:xfrm>
          <a:prstGeom prst="rect">
            <a:avLst/>
          </a:prstGeom>
        </p:spPr>
      </p:pic>
    </p:spTree>
  </p:cSld>
  <p:clrMapOvr>
    <a:masterClrMapping/>
  </p:clrMapOvr>
  <p:transition advTm="7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91401" y="1905000"/>
            <a:ext cx="1600199" cy="152400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71" y="10178"/>
              <a:ext cx="2196" cy="1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6" name="Table 5"/>
          <p:cNvGraphicFramePr>
            <a:graphicFrameLocks noGrp="1"/>
          </p:cNvGraphicFramePr>
          <p:nvPr/>
        </p:nvGraphicFramePr>
        <p:xfrm>
          <a:off x="228601" y="76201"/>
          <a:ext cx="7010400" cy="6711831"/>
        </p:xfrm>
        <a:graphic>
          <a:graphicData uri="http://schemas.openxmlformats.org/drawingml/2006/table">
            <a:tbl>
              <a:tblPr firstRow="1" bandRow="1">
                <a:tableStyleId>{5C22544A-7EE6-4342-B048-85BDC9FD1C3A}</a:tableStyleId>
              </a:tblPr>
              <a:tblGrid>
                <a:gridCol w="685799"/>
                <a:gridCol w="2071101"/>
                <a:gridCol w="4253500"/>
              </a:tblGrid>
              <a:tr h="559342">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Explanation/Clarification</a:t>
                      </a:r>
                      <a:endParaRPr lang="en-US" dirty="0"/>
                    </a:p>
                  </a:txBody>
                  <a:tcPr anchor="ctr"/>
                </a:tc>
              </a:tr>
              <a:tr h="1992647">
                <a:tc>
                  <a:txBody>
                    <a:bodyPr/>
                    <a:lstStyle/>
                    <a:p>
                      <a:pPr algn="ctr"/>
                      <a:endParaRPr lang="en-US" sz="2400" b="1" dirty="0" smtClean="0"/>
                    </a:p>
                    <a:p>
                      <a:pPr algn="ctr"/>
                      <a:r>
                        <a:rPr lang="en-US" sz="2400" b="1" dirty="0" smtClean="0"/>
                        <a:t>1</a:t>
                      </a:r>
                      <a:endParaRPr lang="en-US" sz="2400" b="1" dirty="0"/>
                    </a:p>
                  </a:txBody>
                  <a:tcPr/>
                </a:tc>
                <a:tc>
                  <a:txBody>
                    <a:bodyPr/>
                    <a:lstStyle/>
                    <a:p>
                      <a:pPr>
                        <a:buFont typeface="Arial" pitchFamily="34" charset="0"/>
                        <a:buNone/>
                      </a:pPr>
                      <a:r>
                        <a:rPr lang="en-US" sz="1200" b="1" baseline="0" dirty="0" smtClean="0">
                          <a:solidFill>
                            <a:schemeClr val="tx1"/>
                          </a:solidFill>
                        </a:rPr>
                        <a:t>Focus  </a:t>
                      </a:r>
                    </a:p>
                    <a:p>
                      <a:pPr>
                        <a:buFont typeface="Arial" pitchFamily="34" charset="0"/>
                        <a:buNone/>
                      </a:pPr>
                      <a:r>
                        <a:rPr lang="en-US" sz="1200" b="1" baseline="0" dirty="0" smtClean="0">
                          <a:solidFill>
                            <a:srgbClr val="00B050"/>
                          </a:solidFill>
                        </a:rPr>
                        <a:t>4.OA.1 / 4.OA.2</a:t>
                      </a:r>
                    </a:p>
                    <a:p>
                      <a:pPr>
                        <a:buFont typeface="Arial" pitchFamily="34" charset="0"/>
                        <a:buNone/>
                      </a:pPr>
                      <a:r>
                        <a:rPr lang="en-US" sz="1200" b="1" baseline="0" dirty="0" smtClean="0">
                          <a:solidFill>
                            <a:srgbClr val="00B050"/>
                          </a:solidFill>
                        </a:rPr>
                        <a:t>4.NF.4</a:t>
                      </a:r>
                    </a:p>
                    <a:p>
                      <a:pPr>
                        <a:buFont typeface="Arial" pitchFamily="34" charset="0"/>
                        <a:buNone/>
                      </a:pPr>
                      <a:endParaRPr lang="en-US" sz="1200" b="1" baseline="0" dirty="0" smtClean="0">
                        <a:solidFill>
                          <a:schemeClr val="tx1"/>
                        </a:solidFill>
                      </a:endParaRPr>
                    </a:p>
                    <a:p>
                      <a:pPr>
                        <a:buFont typeface="Arial" pitchFamily="34" charset="0"/>
                        <a:buNone/>
                      </a:pPr>
                      <a:r>
                        <a:rPr lang="en-US" sz="1200" b="1" baseline="0" dirty="0" smtClean="0">
                          <a:solidFill>
                            <a:schemeClr val="tx1"/>
                          </a:solidFill>
                        </a:rPr>
                        <a:t>Connection</a:t>
                      </a:r>
                    </a:p>
                    <a:p>
                      <a:pPr>
                        <a:buFont typeface="Arial" pitchFamily="34" charset="0"/>
                        <a:buNone/>
                      </a:pPr>
                      <a:r>
                        <a:rPr lang="en-US" sz="1200" b="1" baseline="0" dirty="0" smtClean="0">
                          <a:solidFill>
                            <a:srgbClr val="00B050"/>
                          </a:solidFill>
                        </a:rPr>
                        <a:t>4.NBT.1</a:t>
                      </a:r>
                      <a:r>
                        <a:rPr lang="en-US" sz="1200" b="1" baseline="0" dirty="0" smtClean="0">
                          <a:solidFill>
                            <a:schemeClr val="tx1"/>
                          </a:solidFill>
                        </a:rPr>
                        <a:t> </a:t>
                      </a:r>
                      <a:r>
                        <a:rPr lang="en-US" sz="1200" b="1" baseline="0" dirty="0" smtClean="0">
                          <a:solidFill>
                            <a:srgbClr val="FF0000"/>
                          </a:solidFill>
                        </a:rPr>
                        <a:t>(not actually paced for this quarter)</a:t>
                      </a:r>
                    </a:p>
                    <a:p>
                      <a:pPr>
                        <a:buFont typeface="Arial" pitchFamily="34" charset="0"/>
                        <a:buNone/>
                      </a:pPr>
                      <a:endParaRPr lang="en-US" sz="1200" b="1" baseline="0" dirty="0" smtClean="0">
                        <a:solidFill>
                          <a:schemeClr val="tx1"/>
                        </a:solidFill>
                      </a:endParaRPr>
                    </a:p>
                    <a:p>
                      <a:pPr>
                        <a:buFont typeface="Arial" pitchFamily="34" charset="0"/>
                        <a:buNone/>
                      </a:pPr>
                      <a:r>
                        <a:rPr lang="en-US" sz="1200" b="1" baseline="0" dirty="0" smtClean="0">
                          <a:solidFill>
                            <a:schemeClr val="tx1"/>
                          </a:solidFill>
                        </a:rPr>
                        <a:t>Continuous</a:t>
                      </a:r>
                    </a:p>
                    <a:p>
                      <a:pPr>
                        <a:buFont typeface="Arial" pitchFamily="34" charset="0"/>
                        <a:buNone/>
                      </a:pPr>
                      <a:r>
                        <a:rPr lang="en-US" sz="1200" b="1" baseline="0" dirty="0" smtClean="0">
                          <a:solidFill>
                            <a:srgbClr val="00B050"/>
                          </a:solidFill>
                        </a:rPr>
                        <a:t>4.NBT.5/4.NBT.6</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solidFill>
                            <a:srgbClr val="00B050"/>
                          </a:solidFill>
                        </a:rPr>
                        <a:t> 4.OA.3</a:t>
                      </a:r>
                      <a:endParaRPr lang="en-US" sz="1200" b="1" baseline="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Understanding the difference between multiplicative and additive comparison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Relating multiplicative comparison to the relationship to base ten (4.NBT.1 Recognize that in a multi-digit whole number, a digit in one place represents 10xs what it represents in the place to its right)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Continue to develop strategies based on place value and properties of operations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txBody>
                  <a:tcPr/>
                </a:tc>
              </a:tr>
              <a:tr h="2129129">
                <a:tc>
                  <a:txBody>
                    <a:bodyPr/>
                    <a:lstStyle/>
                    <a:p>
                      <a:pPr algn="ctr"/>
                      <a:endParaRPr lang="en-US" sz="2400" b="1" dirty="0" smtClean="0"/>
                    </a:p>
                    <a:p>
                      <a:pPr algn="ctr"/>
                      <a:r>
                        <a:rPr lang="en-US" sz="2400" b="1" dirty="0" smtClean="0"/>
                        <a:t>2</a:t>
                      </a:r>
                      <a:endParaRPr lang="en-US" sz="2400" b="1" dirty="0"/>
                    </a:p>
                  </a:txBody>
                  <a:tcPr/>
                </a:tc>
                <a:tc>
                  <a:txBody>
                    <a:bodyPr/>
                    <a:lstStyle/>
                    <a:p>
                      <a:pPr>
                        <a:buFont typeface="Arial" pitchFamily="34" charset="0"/>
                        <a:buNone/>
                      </a:pPr>
                      <a:r>
                        <a:rPr lang="en-US" sz="1200" b="1" baseline="0" dirty="0" smtClean="0">
                          <a:solidFill>
                            <a:schemeClr val="tx1"/>
                          </a:solidFill>
                        </a:rPr>
                        <a:t>Focus  </a:t>
                      </a:r>
                    </a:p>
                    <a:p>
                      <a:pPr>
                        <a:buFont typeface="Arial" pitchFamily="34" charset="0"/>
                        <a:buNone/>
                      </a:pPr>
                      <a:r>
                        <a:rPr lang="en-US" sz="1200" b="1" baseline="0" dirty="0" smtClean="0">
                          <a:solidFill>
                            <a:srgbClr val="00B050"/>
                          </a:solidFill>
                        </a:rPr>
                        <a:t>4.OA.1 / 4.OA.2</a:t>
                      </a:r>
                    </a:p>
                    <a:p>
                      <a:pPr>
                        <a:buFont typeface="Arial" pitchFamily="34" charset="0"/>
                        <a:buNone/>
                      </a:pPr>
                      <a:r>
                        <a:rPr lang="en-US" sz="1200" b="1" baseline="0" dirty="0" smtClean="0">
                          <a:solidFill>
                            <a:srgbClr val="00B050"/>
                          </a:solidFill>
                        </a:rPr>
                        <a:t>4.NF.4</a:t>
                      </a:r>
                    </a:p>
                    <a:p>
                      <a:pPr>
                        <a:buFont typeface="Arial" pitchFamily="34" charset="0"/>
                        <a:buNone/>
                      </a:pPr>
                      <a:endParaRPr lang="en-US" sz="1200" b="1" baseline="0" dirty="0" smtClean="0">
                        <a:solidFill>
                          <a:schemeClr val="tx1"/>
                        </a:solidFill>
                      </a:endParaRPr>
                    </a:p>
                    <a:p>
                      <a:pPr>
                        <a:buFont typeface="Arial" pitchFamily="34" charset="0"/>
                        <a:buNone/>
                      </a:pPr>
                      <a:r>
                        <a:rPr lang="en-US" sz="1200" b="1" baseline="0" dirty="0" smtClean="0">
                          <a:solidFill>
                            <a:schemeClr val="tx1"/>
                          </a:solidFill>
                        </a:rPr>
                        <a:t>Connection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solidFill>
                            <a:srgbClr val="00B050"/>
                          </a:solidFill>
                        </a:rPr>
                        <a:t>4.NBT.1</a:t>
                      </a:r>
                      <a:r>
                        <a:rPr lang="en-US" sz="1200" b="1" baseline="0" dirty="0" smtClean="0">
                          <a:solidFill>
                            <a:schemeClr val="tx1"/>
                          </a:solidFill>
                        </a:rPr>
                        <a:t> </a:t>
                      </a:r>
                      <a:r>
                        <a:rPr lang="en-US" sz="1200" b="1" baseline="0" dirty="0" smtClean="0">
                          <a:solidFill>
                            <a:srgbClr val="FF0000"/>
                          </a:solidFill>
                        </a:rPr>
                        <a:t>(not actually paced for this quarter)</a:t>
                      </a:r>
                    </a:p>
                    <a:p>
                      <a:pPr>
                        <a:buFont typeface="Arial" pitchFamily="34" charset="0"/>
                        <a:buNone/>
                      </a:pPr>
                      <a:endParaRPr lang="en-US" sz="1200" b="1" baseline="0" dirty="0" smtClean="0">
                        <a:solidFill>
                          <a:schemeClr val="tx1"/>
                        </a:solidFill>
                      </a:endParaRPr>
                    </a:p>
                    <a:p>
                      <a:pPr>
                        <a:buFont typeface="Arial" pitchFamily="34" charset="0"/>
                        <a:buNone/>
                      </a:pPr>
                      <a:r>
                        <a:rPr lang="en-US" sz="1200" b="1" baseline="0" dirty="0" smtClean="0">
                          <a:solidFill>
                            <a:schemeClr val="tx1"/>
                          </a:solidFill>
                        </a:rPr>
                        <a:t>Continuous</a:t>
                      </a:r>
                    </a:p>
                    <a:p>
                      <a:pPr>
                        <a:buFont typeface="Arial" pitchFamily="34" charset="0"/>
                        <a:buNone/>
                      </a:pPr>
                      <a:r>
                        <a:rPr lang="en-US" sz="1200" b="1" baseline="0" dirty="0" smtClean="0">
                          <a:solidFill>
                            <a:srgbClr val="00B050"/>
                          </a:solidFill>
                        </a:rPr>
                        <a:t>4.NBT.5/4.NBT.6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solidFill>
                            <a:srgbClr val="00B050"/>
                          </a:solidFill>
                        </a:rPr>
                        <a:t>4.OA.3</a:t>
                      </a:r>
                      <a:endParaRPr lang="en-US" sz="1200" b="1" baseline="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Continue with same focus as week 1</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solidFill>
                          <a:schemeClr val="tx1"/>
                        </a:solidFill>
                      </a:endParaRPr>
                    </a:p>
                  </a:txBody>
                  <a:tcPr/>
                </a:tc>
              </a:tr>
              <a:tr h="1719681">
                <a:tc>
                  <a:txBody>
                    <a:bodyPr/>
                    <a:lstStyle/>
                    <a:p>
                      <a:pPr algn="ctr"/>
                      <a:endParaRPr lang="en-US" sz="2400" b="1" dirty="0" smtClean="0"/>
                    </a:p>
                    <a:p>
                      <a:pPr algn="ctr"/>
                      <a:r>
                        <a:rPr lang="en-US" sz="2400" b="1" dirty="0" smtClean="0"/>
                        <a:t>3</a:t>
                      </a:r>
                      <a:endParaRPr lang="en-US" sz="2400" b="1" dirty="0"/>
                    </a:p>
                  </a:txBody>
                  <a:tcPr/>
                </a:tc>
                <a:tc>
                  <a:txBody>
                    <a:bodyPr/>
                    <a:lstStyle/>
                    <a:p>
                      <a:pPr>
                        <a:buFont typeface="Arial" pitchFamily="34" charset="0"/>
                        <a:buNone/>
                      </a:pPr>
                      <a:r>
                        <a:rPr lang="en-US" sz="1200" b="1" kern="1200" baseline="0" dirty="0" smtClean="0">
                          <a:solidFill>
                            <a:schemeClr val="tx1"/>
                          </a:solidFill>
                          <a:latin typeface="+mn-lt"/>
                          <a:ea typeface="+mn-ea"/>
                          <a:cs typeface="+mn-cs"/>
                        </a:rPr>
                        <a:t>Focus</a:t>
                      </a:r>
                    </a:p>
                    <a:p>
                      <a:pPr>
                        <a:buFont typeface="Arial" pitchFamily="34" charset="0"/>
                        <a:buNone/>
                      </a:pPr>
                      <a:r>
                        <a:rPr lang="en-US" sz="1200" b="1" kern="1200" baseline="0" dirty="0" smtClean="0">
                          <a:solidFill>
                            <a:srgbClr val="0070C0"/>
                          </a:solidFill>
                          <a:latin typeface="+mn-lt"/>
                          <a:ea typeface="+mn-ea"/>
                          <a:cs typeface="+mn-cs"/>
                        </a:rPr>
                        <a:t>4.MD1/4.MD.2</a:t>
                      </a:r>
                    </a:p>
                    <a:p>
                      <a:pPr>
                        <a:buFont typeface="Arial" pitchFamily="34" charset="0"/>
                        <a:buNone/>
                      </a:pPr>
                      <a:r>
                        <a:rPr lang="en-US" sz="1200" b="1" kern="1200" baseline="0" dirty="0" smtClean="0">
                          <a:solidFill>
                            <a:srgbClr val="FFC000"/>
                          </a:solidFill>
                          <a:latin typeface="+mn-lt"/>
                          <a:ea typeface="+mn-ea"/>
                          <a:cs typeface="+mn-cs"/>
                        </a:rPr>
                        <a:t>4.OA.5</a:t>
                      </a:r>
                    </a:p>
                    <a:p>
                      <a:pPr>
                        <a:buFont typeface="Arial" pitchFamily="34" charset="0"/>
                        <a:buNone/>
                      </a:pPr>
                      <a:endParaRPr lang="en-US" sz="1200" b="1" kern="1200" baseline="0" dirty="0" smtClean="0">
                        <a:solidFill>
                          <a:schemeClr val="tx1"/>
                        </a:solidFill>
                        <a:latin typeface="+mn-lt"/>
                        <a:ea typeface="+mn-ea"/>
                        <a:cs typeface="+mn-cs"/>
                      </a:endParaRPr>
                    </a:p>
                    <a:p>
                      <a:pPr>
                        <a:buFont typeface="Arial" pitchFamily="34" charset="0"/>
                        <a:buNone/>
                      </a:pPr>
                      <a:r>
                        <a:rPr lang="en-US" sz="1200" b="1" kern="1200" baseline="0" dirty="0" smtClean="0">
                          <a:solidFill>
                            <a:schemeClr val="tx1"/>
                          </a:solidFill>
                          <a:latin typeface="+mn-lt"/>
                          <a:ea typeface="+mn-ea"/>
                          <a:cs typeface="+mn-cs"/>
                        </a:rPr>
                        <a:t>Connection</a:t>
                      </a:r>
                    </a:p>
                    <a:p>
                      <a:pPr>
                        <a:buFont typeface="Arial" pitchFamily="34" charset="0"/>
                        <a:buNone/>
                      </a:pPr>
                      <a:r>
                        <a:rPr lang="en-US" sz="1200" b="1" kern="1200" baseline="0" dirty="0" smtClean="0">
                          <a:solidFill>
                            <a:srgbClr val="00B050"/>
                          </a:solidFill>
                          <a:latin typeface="+mn-lt"/>
                          <a:ea typeface="+mn-ea"/>
                          <a:cs typeface="+mn-cs"/>
                        </a:rPr>
                        <a:t>4.OA.1/4.OA.2</a:t>
                      </a:r>
                    </a:p>
                    <a:p>
                      <a:pPr>
                        <a:buFont typeface="Arial" pitchFamily="34" charset="0"/>
                        <a:buNone/>
                      </a:pPr>
                      <a:endParaRPr lang="en-US" sz="1200" b="1" kern="1200" baseline="0" dirty="0" smtClean="0">
                        <a:solidFill>
                          <a:schemeClr val="tx1"/>
                        </a:solidFill>
                        <a:latin typeface="+mn-lt"/>
                        <a:ea typeface="+mn-ea"/>
                        <a:cs typeface="+mn-cs"/>
                      </a:endParaRPr>
                    </a:p>
                    <a:p>
                      <a:pPr>
                        <a:buFont typeface="Arial" pitchFamily="34" charset="0"/>
                        <a:buNone/>
                      </a:pPr>
                      <a:r>
                        <a:rPr lang="en-US" sz="1200" b="1" kern="1200" baseline="0" dirty="0" smtClean="0">
                          <a:solidFill>
                            <a:schemeClr val="tx1"/>
                          </a:solidFill>
                          <a:latin typeface="+mn-lt"/>
                          <a:ea typeface="+mn-ea"/>
                          <a:cs typeface="+mn-cs"/>
                        </a:rPr>
                        <a:t>Continuous</a:t>
                      </a:r>
                    </a:p>
                    <a:p>
                      <a:pPr>
                        <a:buFont typeface="Arial" pitchFamily="34" charset="0"/>
                        <a:buNone/>
                      </a:pPr>
                      <a:r>
                        <a:rPr lang="en-US" sz="1200" b="1" kern="1200" baseline="0" dirty="0" smtClean="0">
                          <a:solidFill>
                            <a:srgbClr val="00B050"/>
                          </a:solidFill>
                          <a:latin typeface="+mn-lt"/>
                          <a:ea typeface="+mn-ea"/>
                          <a:cs typeface="+mn-cs"/>
                        </a:rPr>
                        <a:t>4.NBT.4/4.NBT.5/4NBT.6</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baseline="0" dirty="0" smtClean="0">
                          <a:solidFill>
                            <a:srgbClr val="00B050"/>
                          </a:solidFill>
                          <a:latin typeface="+mn-lt"/>
                          <a:ea typeface="+mn-ea"/>
                          <a:cs typeface="+mn-cs"/>
                        </a:rPr>
                        <a:t>4.OA.3</a:t>
                      </a:r>
                      <a:endParaRPr lang="en-US" sz="1200" b="1" kern="1200" baseline="0" dirty="0" smtClean="0">
                        <a:solidFill>
                          <a:schemeClr val="tx1"/>
                        </a:solidFill>
                        <a:latin typeface="+mn-lt"/>
                        <a:ea typeface="+mn-ea"/>
                        <a:cs typeface="+mn-cs"/>
                      </a:endParaRPr>
                    </a:p>
                  </a:txBody>
                  <a:tcPr/>
                </a:tc>
                <a:tc>
                  <a:txBody>
                    <a:bodyPr/>
                    <a:lstStyle/>
                    <a:p>
                      <a:r>
                        <a:rPr lang="en-US" sz="1200" baseline="0" dirty="0" smtClean="0">
                          <a:solidFill>
                            <a:schemeClr val="tx1"/>
                          </a:solidFill>
                        </a:rPr>
                        <a:t>Use understanding of multiplicative comparisons in the context of problems involving measurement conversions… connect to 4.OA.5 in working with the patterns that evolve from measurement conversions </a:t>
                      </a:r>
                    </a:p>
                  </a:txBody>
                  <a:tcPr/>
                </a:tc>
              </a:tr>
            </a:tbl>
          </a:graphicData>
        </a:graphic>
      </p:graphicFrame>
      <p:pic>
        <p:nvPicPr>
          <p:cNvPr id="8" name="Picture 7"/>
          <p:cNvPicPr>
            <a:picLocks noChangeAspect="1" noChangeArrowheads="1"/>
          </p:cNvPicPr>
          <p:nvPr/>
        </p:nvPicPr>
        <p:blipFill>
          <a:blip r:embed="rId4" cstate="print"/>
          <a:srcRect/>
          <a:stretch>
            <a:fillRect/>
          </a:stretch>
        </p:blipFill>
        <p:spPr bwMode="auto">
          <a:xfrm>
            <a:off x="7239000" y="381000"/>
            <a:ext cx="1747746" cy="1295400"/>
          </a:xfrm>
          <a:prstGeom prst="rect">
            <a:avLst/>
          </a:prstGeom>
          <a:noFill/>
          <a:ln w="9525">
            <a:noFill/>
            <a:miter lim="800000"/>
            <a:headEnd/>
            <a:tailEnd/>
          </a:ln>
        </p:spPr>
      </p:pic>
      <p:pic>
        <p:nvPicPr>
          <p:cNvPr id="7" name="~PP437.WAV">
            <a:hlinkClick r:id="" action="ppaction://media"/>
          </p:cNvPr>
          <p:cNvPicPr>
            <a:picLocks noRot="1" noChangeAspect="1"/>
          </p:cNvPicPr>
          <p:nvPr>
            <a:wavAudioFile r:embed="rId1" name="~PP437.WAV"/>
          </p:nvPr>
        </p:nvPicPr>
        <p:blipFill>
          <a:blip r:embed="rId5" cstate="print"/>
          <a:stretch>
            <a:fillRect/>
          </a:stretch>
        </p:blipFill>
        <p:spPr>
          <a:xfrm>
            <a:off x="8712200" y="6426200"/>
            <a:ext cx="304800" cy="304800"/>
          </a:xfrm>
          <a:prstGeom prst="rect">
            <a:avLst/>
          </a:prstGeom>
        </p:spPr>
      </p:pic>
    </p:spTree>
  </p:cSld>
  <p:clrMapOvr>
    <a:masterClrMapping/>
  </p:clrMapOvr>
  <p:transition advTm="135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2761</TotalTime>
  <Words>3393</Words>
  <Application>Microsoft Office PowerPoint</Application>
  <PresentationFormat>On-screen Show (4:3)</PresentationFormat>
  <Paragraphs>398</Paragraphs>
  <Slides>18</Slides>
  <Notes>18</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Connecting Whole Number Operations Addition &amp; Subtraction of Mixed Numbers;  Multiplicative Comparison</vt:lpstr>
      <vt:lpstr>Connecting Whole Number Operations Addition &amp; Subtraction of Mixed Numbers;  Multiplicative Comparison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ST User</cp:lastModifiedBy>
  <cp:revision>310</cp:revision>
  <dcterms:created xsi:type="dcterms:W3CDTF">2014-04-27T12:11:11Z</dcterms:created>
  <dcterms:modified xsi:type="dcterms:W3CDTF">2015-01-07T21:56:48Z</dcterms:modified>
</cp:coreProperties>
</file>