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60" r:id="rId4"/>
    <p:sldId id="303" r:id="rId5"/>
    <p:sldId id="304" r:id="rId6"/>
    <p:sldId id="286" r:id="rId7"/>
    <p:sldId id="274" r:id="rId8"/>
    <p:sldId id="289" r:id="rId9"/>
    <p:sldId id="298" r:id="rId10"/>
    <p:sldId id="290" r:id="rId11"/>
    <p:sldId id="299" r:id="rId12"/>
    <p:sldId id="291" r:id="rId13"/>
    <p:sldId id="300" r:id="rId14"/>
    <p:sldId id="292" r:id="rId15"/>
    <p:sldId id="301" r:id="rId16"/>
    <p:sldId id="293" r:id="rId17"/>
    <p:sldId id="294" r:id="rId18"/>
    <p:sldId id="302" r:id="rId19"/>
    <p:sldId id="305" r:id="rId20"/>
    <p:sldId id="306" r:id="rId21"/>
    <p:sldId id="273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69612-4FCA-45AD-A943-FD44B629C428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F6778-E91C-4DB2-8B4B-AB1990972B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720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6778-E91C-4DB2-8B4B-AB1990972B0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6778-E91C-4DB2-8B4B-AB1990972B0A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6778-E91C-4DB2-8B4B-AB1990972B0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6778-E91C-4DB2-8B4B-AB1990972B0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6778-E91C-4DB2-8B4B-AB1990972B0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6778-E91C-4DB2-8B4B-AB1990972B0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6778-E91C-4DB2-8B4B-AB1990972B0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6778-E91C-4DB2-8B4B-AB1990972B0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Story kit tutorial</a:t>
            </a:r>
          </a:p>
          <a:p>
            <a:r>
              <a:rPr lang="en-US" dirty="0" smtClean="0"/>
              <a:t>https://www.youtube.com/watch?v=RSWQkUS4kXk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61532-9BBA-4582-81D6-6E4C460E175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6778-E91C-4DB2-8B4B-AB1990972B0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6778-E91C-4DB2-8B4B-AB1990972B0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6778-E91C-4DB2-8B4B-AB1990972B0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6778-E91C-4DB2-8B4B-AB1990972B0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F6778-E91C-4DB2-8B4B-AB1990972B0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4E93-5FD0-4A49-AC43-52BCA791A75E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BB63-1BA6-4662-BBEF-DB6047D109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4E93-5FD0-4A49-AC43-52BCA791A75E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BB63-1BA6-4662-BBEF-DB6047D109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4E93-5FD0-4A49-AC43-52BCA791A75E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BB63-1BA6-4662-BBEF-DB6047D109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4E93-5FD0-4A49-AC43-52BCA791A75E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BB63-1BA6-4662-BBEF-DB6047D109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4E93-5FD0-4A49-AC43-52BCA791A75E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BB63-1BA6-4662-BBEF-DB6047D109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4E93-5FD0-4A49-AC43-52BCA791A75E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BB63-1BA6-4662-BBEF-DB6047D109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4E93-5FD0-4A49-AC43-52BCA791A75E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BB63-1BA6-4662-BBEF-DB6047D109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4E93-5FD0-4A49-AC43-52BCA791A75E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BB63-1BA6-4662-BBEF-DB6047D109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4E93-5FD0-4A49-AC43-52BCA791A75E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BB63-1BA6-4662-BBEF-DB6047D109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4E93-5FD0-4A49-AC43-52BCA791A75E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BB63-1BA6-4662-BBEF-DB6047D109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4E93-5FD0-4A49-AC43-52BCA791A75E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2BB63-1BA6-4662-BBEF-DB6047D109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54E93-5FD0-4A49-AC43-52BCA791A75E}" type="datetimeFigureOut">
              <a:rPr lang="en-US" smtClean="0"/>
              <a:pPr/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2BB63-1BA6-4662-BBEF-DB6047D1096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3.png"/><Relationship Id="rId5" Type="http://schemas.openxmlformats.org/officeDocument/2006/relationships/image" Target="../media/image25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audio" Target="../media/audio12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jpeg"/><Relationship Id="rId5" Type="http://schemas.openxmlformats.org/officeDocument/2006/relationships/hyperlink" Target="http://www.readwritethink.org/files/resources/interactives/flipbook/" TargetMode="Externa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5" Type="http://schemas.openxmlformats.org/officeDocument/2006/relationships/image" Target="../media/image3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0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6" Type="http://schemas.openxmlformats.org/officeDocument/2006/relationships/image" Target="../media/image32.jpeg"/><Relationship Id="rId11" Type="http://schemas.openxmlformats.org/officeDocument/2006/relationships/image" Target="../media/image43.jpeg"/><Relationship Id="rId5" Type="http://schemas.openxmlformats.org/officeDocument/2006/relationships/image" Target="../media/image31.jpeg"/><Relationship Id="rId10" Type="http://schemas.openxmlformats.org/officeDocument/2006/relationships/image" Target="../media/image42.png"/><Relationship Id="rId4" Type="http://schemas.openxmlformats.org/officeDocument/2006/relationships/image" Target="../media/image27.jpeg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jpeg"/><Relationship Id="rId2" Type="http://schemas.openxmlformats.org/officeDocument/2006/relationships/audio" Target="../media/audio16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6" Type="http://schemas.openxmlformats.org/officeDocument/2006/relationships/image" Target="../media/image21.jpeg"/><Relationship Id="rId5" Type="http://schemas.openxmlformats.org/officeDocument/2006/relationships/image" Target="../media/image24.jpeg"/><Relationship Id="rId4" Type="http://schemas.openxmlformats.org/officeDocument/2006/relationships/image" Target="../media/image22.jpe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8.wav"/><Relationship Id="rId6" Type="http://schemas.openxmlformats.org/officeDocument/2006/relationships/image" Target="../media/image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9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0.wav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1.wav"/><Relationship Id="rId6" Type="http://schemas.openxmlformats.org/officeDocument/2006/relationships/image" Target="../media/image3.png"/><Relationship Id="rId5" Type="http://schemas.openxmlformats.org/officeDocument/2006/relationships/image" Target="../media/image53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2.wav"/><Relationship Id="rId6" Type="http://schemas.openxmlformats.org/officeDocument/2006/relationships/image" Target="../media/image3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hyperlink" Target="http://karenspoetryspot.blogspot.com/2008/09/little-black-bug-by-margaret-wise-brown.html" TargetMode="External"/><Relationship Id="rId18" Type="http://schemas.openxmlformats.org/officeDocument/2006/relationships/hyperlink" Target="http://www.poetryfoundation.org/poem/176336" TargetMode="External"/><Relationship Id="rId26" Type="http://schemas.openxmlformats.org/officeDocument/2006/relationships/hyperlink" Target="http://www.google.com/imgres?q=water+lilies+by+monet&amp;um=1&amp;sa=N&amp;rls=com.microsoft:en-us:IE-SearchBox&amp;hl=en&amp;biw=1024&amp;bih=616&amp;tbm=isch&amp;tbnid=Po23-XOaIu_ZAM:&amp;imgrefurl=http://www.artinthepicture.com/paintings/Claude_Monet/Water-Lilies/&amp;docid=G5WhUJcpM-0fAM&amp;img" TargetMode="External"/><Relationship Id="rId3" Type="http://schemas.openxmlformats.org/officeDocument/2006/relationships/notesSlide" Target="../notesSlides/notesSlide2.xml"/><Relationship Id="rId21" Type="http://schemas.openxmlformats.org/officeDocument/2006/relationships/hyperlink" Target="https://www.youtube.com/watch?v=z8vCJvhlADQ" TargetMode="Externa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hyperlink" Target="http://www.boces.com/domain/264" TargetMode="External"/><Relationship Id="rId25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www.enchantedlearning.com/rhymes/Greengrass.shtml" TargetMode="External"/><Relationship Id="rId20" Type="http://schemas.openxmlformats.org/officeDocument/2006/relationships/hyperlink" Target="https://www.youtube.com/watch?v=Pjw2A3QU8Qg" TargetMode="External"/><Relationship Id="rId1" Type="http://schemas.openxmlformats.org/officeDocument/2006/relationships/audio" Target="../media/audio4.wav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hyperlink" Target="http://www.google.com/imgres?q=water+lilies+by+monet&amp;start=131&amp;um=1&amp;sa=N&amp;rls=com.microsoft:en-us:IE-SearchBox&amp;hl=en&amp;biw=1024&amp;bih=616&amp;tbm=isch&amp;tbnid=ts9lrpacgGvElM:&amp;imgrefurl=http://www.zazzle.com/water_lilies_by_claude_monet_postcards-239330608629743678&amp;do" TargetMode="External"/><Relationship Id="rId5" Type="http://schemas.openxmlformats.org/officeDocument/2006/relationships/image" Target="../media/image6.jpeg"/><Relationship Id="rId15" Type="http://schemas.openxmlformats.org/officeDocument/2006/relationships/hyperlink" Target="http://www.storyit.com/Classics/JustPoems/trees.htm" TargetMode="External"/><Relationship Id="rId23" Type="http://schemas.openxmlformats.org/officeDocument/2006/relationships/image" Target="../media/image14.jpeg"/><Relationship Id="rId28" Type="http://schemas.openxmlformats.org/officeDocument/2006/relationships/image" Target="../media/image3.png"/><Relationship Id="rId10" Type="http://schemas.openxmlformats.org/officeDocument/2006/relationships/image" Target="../media/image11.jpeg"/><Relationship Id="rId19" Type="http://schemas.openxmlformats.org/officeDocument/2006/relationships/hyperlink" Target="http://www.dltk-teach.com/rhymes/ladybug.htm" TargetMode="External"/><Relationship Id="rId4" Type="http://schemas.openxmlformats.org/officeDocument/2006/relationships/hyperlink" Target="http://www.google.com/url?sa=i&amp;rct=j&amp;q=&amp;esrc=s&amp;frm=1&amp;source=images&amp;cd=&amp;cad=rja&amp;uact=8&amp;docid=po6yBNzlhoNP7M&amp;tbnid=3uaMU22cwI3-pM:&amp;ved=0CAUQjRw&amp;url=http://www.amazon.com/Red-Green-Blue-First-Colors/dp/product-description/0525423036&amp;ei=7-l0U9eqKJCWqAaDooDoBw&amp;bvm=bv.66699033,d.b2k&amp;psig=AFQjCNHxfEEoYJjuKzsJf27LFwlsSCQbow&amp;ust=1400257386480945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://hellopoetry.com/poem/16038/caterpillar/" TargetMode="External"/><Relationship Id="rId22" Type="http://schemas.openxmlformats.org/officeDocument/2006/relationships/hyperlink" Target="http://www.google.com/imgres?q=water+lilies+by+monet&amp;start=202&amp;um=1&amp;sa=N&amp;rls=com.microsoft:en-us:IE-SearchBox&amp;hl=en&amp;biw=1024&amp;bih=616&amp;tbm=isch&amp;tbnid=7nXH5ulOoYtgVM:&amp;imgrefurl=http://gardenofpraise.com/art37.htm&amp;docid=xtDcR5b2laQYxM&amp;imgurl=http://gardenofpra" TargetMode="External"/><Relationship Id="rId27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26" Type="http://schemas.openxmlformats.org/officeDocument/2006/relationships/image" Target="../media/image39.jpe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34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5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1" Type="http://schemas.openxmlformats.org/officeDocument/2006/relationships/audio" Target="../media/audio5.wav"/><Relationship Id="rId6" Type="http://schemas.openxmlformats.org/officeDocument/2006/relationships/image" Target="../media/image19.gif"/><Relationship Id="rId11" Type="http://schemas.openxmlformats.org/officeDocument/2006/relationships/image" Target="../media/image24.jpeg"/><Relationship Id="rId24" Type="http://schemas.openxmlformats.org/officeDocument/2006/relationships/image" Target="../media/image37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23" Type="http://schemas.openxmlformats.org/officeDocument/2006/relationships/image" Target="../media/image36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Relationship Id="rId22" Type="http://schemas.openxmlformats.org/officeDocument/2006/relationships/image" Target="../media/image35.jpeg"/><Relationship Id="rId27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3.png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33.jpeg"/><Relationship Id="rId5" Type="http://schemas.openxmlformats.org/officeDocument/2006/relationships/image" Target="../media/image34.jpeg"/><Relationship Id="rId4" Type="http://schemas.openxmlformats.org/officeDocument/2006/relationships/hyperlink" Target="https://www.engageny.org/search-site/Taking%20Care%20of%20the%20Earth?solrsort=score%20des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5" Type="http://schemas.openxmlformats.org/officeDocument/2006/relationships/image" Target="../media/image3.pn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457200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Wonders of Nature: Plants, Bugs, and Frogs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209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Kindergarten Unit 6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53340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Planning Team</a:t>
            </a:r>
          </a:p>
          <a:p>
            <a:pPr algn="ctr"/>
            <a:r>
              <a:rPr lang="en-US" dirty="0" smtClean="0"/>
              <a:t>Mary </a:t>
            </a:r>
            <a:r>
              <a:rPr lang="en-US" dirty="0" err="1" smtClean="0"/>
              <a:t>Aylce</a:t>
            </a:r>
            <a:r>
              <a:rPr lang="en-US" dirty="0" smtClean="0"/>
              <a:t> Madden, Jordon Bright, </a:t>
            </a:r>
            <a:r>
              <a:rPr lang="en-US" dirty="0" err="1" smtClean="0"/>
              <a:t>Tori</a:t>
            </a:r>
            <a:r>
              <a:rPr lang="en-US" dirty="0" smtClean="0"/>
              <a:t> Hunt, Krista Roth, &amp; Jenifer </a:t>
            </a:r>
            <a:r>
              <a:rPr lang="en-US" dirty="0" err="1" smtClean="0"/>
              <a:t>Pastore</a:t>
            </a:r>
            <a:endParaRPr lang="en-US" dirty="0" smtClean="0"/>
          </a:p>
          <a:p>
            <a:pPr algn="ctr"/>
            <a:endParaRPr lang="en-US" b="1" dirty="0" smtClean="0"/>
          </a:p>
        </p:txBody>
      </p:sp>
      <p:pic>
        <p:nvPicPr>
          <p:cNvPr id="11" name="Picture 10" descr="K_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81000"/>
            <a:ext cx="2514600" cy="2280684"/>
          </a:xfrm>
          <a:prstGeom prst="rect">
            <a:avLst/>
          </a:prstGeom>
        </p:spPr>
      </p:pic>
      <p:pic>
        <p:nvPicPr>
          <p:cNvPr id="7" name="Picture 6" descr="KU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2743200"/>
            <a:ext cx="3378200" cy="2533650"/>
          </a:xfrm>
          <a:prstGeom prst="rect">
            <a:avLst/>
          </a:prstGeom>
        </p:spPr>
      </p:pic>
      <p:pic>
        <p:nvPicPr>
          <p:cNvPr id="9" name="~PP1875.WAV">
            <a:hlinkClick r:id="" action="ppaction://media"/>
          </p:cNvPr>
          <p:cNvPicPr>
            <a:picLocks noRot="1" noChangeAspect="1"/>
          </p:cNvPicPr>
          <p:nvPr>
            <a:wavAudioFile r:embed="rId1" name="~PP1875.WAV"/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3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21921"/>
          <a:ext cx="8991598" cy="7631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17"/>
                <a:gridCol w="3928682"/>
                <a:gridCol w="1524000"/>
                <a:gridCol w="2743199"/>
              </a:tblGrid>
              <a:tr h="986989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</a:t>
                      </a:r>
                      <a:r>
                        <a:rPr lang="en-US" baseline="0" dirty="0" smtClean="0"/>
                        <a:t> and Suggested Instruction</a:t>
                      </a:r>
                      <a:endParaRPr lang="en-US" dirty="0"/>
                    </a:p>
                  </a:txBody>
                  <a:tcPr/>
                </a:tc>
              </a:tr>
              <a:tr h="559669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RI.K.3 With prompting and support, describe the connection between two individuals, events, ideas, or pieces of information in a text.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RI.K.7 With prompting and support, describe the relationship between illustrations and the text in which they appear (e.g.., illustrations, descriptions, or procedures).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RI.K.9 With prompting and support, identify basic similarities in and differences between two texts on the same topic (e.g.., in illustrations, descriptions, or procedures).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W.K.2 Use a combination of drawing, dictating, and writing to compose informative/explanatory texts in which they name what they are writing about and supply some information on the topic.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LS.2.K.4 Basic</a:t>
                      </a:r>
                      <a:r>
                        <a:rPr lang="en-US" sz="1800" baseline="0" dirty="0" smtClean="0"/>
                        <a:t> Needs of Plants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LS.3.K.1 Plant Development and Growth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Smart Notebook Lesson on Seeds-</a:t>
                      </a:r>
                      <a:r>
                        <a:rPr lang="en-US" sz="1800" baseline="0" dirty="0" smtClean="0">
                          <a:solidFill>
                            <a:srgbClr val="7030A0"/>
                          </a:solidFill>
                        </a:rPr>
                        <a:t> Teacher Created Resources </a:t>
                      </a:r>
                    </a:p>
                    <a:p>
                      <a:endParaRPr lang="en-US" sz="18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8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1800" baseline="0" dirty="0" smtClean="0">
                          <a:solidFill>
                            <a:srgbClr val="7030A0"/>
                          </a:solidFill>
                        </a:rPr>
                        <a:t>Compare </a:t>
                      </a:r>
                      <a:r>
                        <a:rPr lang="en-US" sz="1800" u="sng" baseline="0" dirty="0" smtClean="0">
                          <a:solidFill>
                            <a:srgbClr val="7030A0"/>
                          </a:solidFill>
                        </a:rPr>
                        <a:t>How A Seed Grows</a:t>
                      </a:r>
                      <a:r>
                        <a:rPr lang="en-US" sz="1800" u="none" baseline="0" dirty="0" smtClean="0">
                          <a:solidFill>
                            <a:srgbClr val="7030A0"/>
                          </a:solidFill>
                        </a:rPr>
                        <a:t> and </a:t>
                      </a:r>
                      <a:r>
                        <a:rPr lang="en-US" sz="1800" u="sng" baseline="0" dirty="0" smtClean="0">
                          <a:solidFill>
                            <a:srgbClr val="7030A0"/>
                          </a:solidFill>
                        </a:rPr>
                        <a:t>From Seed to Plant</a:t>
                      </a:r>
                      <a:r>
                        <a:rPr lang="en-US" sz="1800" u="none" baseline="0" dirty="0" smtClean="0">
                          <a:solidFill>
                            <a:srgbClr val="7030A0"/>
                          </a:solidFill>
                        </a:rPr>
                        <a:t>  (graphic organizer on Teacher Created Resources)</a:t>
                      </a:r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cover_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371600"/>
            <a:ext cx="914400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4" descr="cover_ima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3800" y="1447800"/>
            <a:ext cx="1143000" cy="99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~PP2054.WAV">
            <a:hlinkClick r:id="" action="ppaction://media"/>
          </p:cNvPr>
          <p:cNvPicPr>
            <a:picLocks noRot="1" noChangeAspect="1"/>
          </p:cNvPicPr>
          <p:nvPr>
            <a:wavAudioFile r:embed="rId1" name="~PP2054.WAV"/>
          </p:nvPr>
        </p:nvPicPr>
        <p:blipFill>
          <a:blip r:embed="rId6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9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21921"/>
          <a:ext cx="8991598" cy="6583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17"/>
                <a:gridCol w="3928682"/>
                <a:gridCol w="1524000"/>
                <a:gridCol w="2743199"/>
              </a:tblGrid>
              <a:tr h="986989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</a:t>
                      </a:r>
                      <a:r>
                        <a:rPr lang="en-US" baseline="0" dirty="0" smtClean="0"/>
                        <a:t> and Suggested Instruction</a:t>
                      </a:r>
                      <a:endParaRPr lang="en-US" dirty="0"/>
                    </a:p>
                  </a:txBody>
                  <a:tcPr/>
                </a:tc>
              </a:tr>
              <a:tr h="559669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W.K.6 With guidance and support from adults, use a variety of digital tools to produce and publish writing, including in collaboration with peers.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L.K.4 Determine or clarify the meaning of unknown and multiple-meaning words and phrases based on kindergarten reading and content.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lphaLcPeriod"/>
                      </a:pP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Identify new meanings for familiar words and apply them accurately (e.g., knowing duck is a bird and learning the verb to duck).</a:t>
                      </a:r>
                    </a:p>
                    <a:p>
                      <a:pPr marL="342900" indent="-342900">
                        <a:buNone/>
                      </a:pPr>
                      <a:endParaRPr lang="en-US" sz="180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Use frequently occurring inflections and affixes (e.g., -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ed,-s,re-,un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-, pre-, -</a:t>
                      </a:r>
                      <a:r>
                        <a:rPr lang="en-US" sz="18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-less) as a clue to the meaning of an unknown word.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LK4- “The Caterpillar”</a:t>
                      </a:r>
                      <a:r>
                        <a:rPr lang="en-US" sz="1800" baseline="0" dirty="0" smtClean="0">
                          <a:solidFill>
                            <a:srgbClr val="7030A0"/>
                          </a:solidFill>
                        </a:rPr>
                        <a:t> on Teacher Created Resources</a:t>
                      </a:r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~PP592.WAV">
            <a:hlinkClick r:id="" action="ppaction://media"/>
          </p:cNvPr>
          <p:cNvPicPr>
            <a:picLocks noRot="1" noChangeAspect="1"/>
          </p:cNvPicPr>
          <p:nvPr>
            <a:wavAudioFile r:embed="rId1" name="~PP592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21921"/>
          <a:ext cx="8991598" cy="6839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17"/>
                <a:gridCol w="3928682"/>
                <a:gridCol w="1524000"/>
                <a:gridCol w="2743199"/>
              </a:tblGrid>
              <a:tr h="986989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</a:t>
                      </a:r>
                      <a:r>
                        <a:rPr lang="en-US" baseline="0" dirty="0" smtClean="0"/>
                        <a:t> and Suggested Instruction</a:t>
                      </a:r>
                      <a:endParaRPr lang="en-US" dirty="0"/>
                    </a:p>
                  </a:txBody>
                  <a:tcPr/>
                </a:tc>
              </a:tr>
              <a:tr h="559669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RL.K.1 With prompting and support, ask and answer questions about key details in a text.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RL.K.2 With prompting and support, retell familiar stories, including key details.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RL.K.4 Ask and answer questions about unknown words in a text.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RL.K.7 With prompting and support, describe the relationship between illustrations and the story in which they appear (e.g., what moment in a story the illustration depicts).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RL.K.9 With prompting and support, compare and contrast the adventures and experiences of characters in familiar stories.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LS.2.K.4 Basic</a:t>
                      </a:r>
                      <a:r>
                        <a:rPr lang="en-US" sz="1800" baseline="0" dirty="0" smtClean="0"/>
                        <a:t> Needs of Plants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LS.3.K.1 Plant Development and Growth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7030A0"/>
                          </a:solidFill>
                        </a:rPr>
                        <a:t>Text talks-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Soak lima beans and investigate inside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7030A0"/>
                          </a:solidFill>
                        </a:rPr>
                        <a:t>How to Make A Flip Book- </a:t>
                      </a:r>
                      <a:r>
                        <a:rPr lang="en-US" sz="1600" dirty="0" smtClean="0">
                          <a:solidFill>
                            <a:srgbClr val="7030A0"/>
                          </a:solidFill>
                          <a:hlinkClick r:id="rId5"/>
                        </a:rPr>
                        <a:t>http://www.readwritethink.org/files/resources/interactives/flipbook/</a:t>
                      </a:r>
                      <a:endParaRPr lang="en-US" sz="16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phot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318250" y="5746750"/>
            <a:ext cx="1270000" cy="952500"/>
          </a:xfrm>
          <a:prstGeom prst="rect">
            <a:avLst/>
          </a:prstGeom>
        </p:spPr>
      </p:pic>
      <p:pic>
        <p:nvPicPr>
          <p:cNvPr id="5" name="Picture 4" descr="cover_imag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1600200"/>
            <a:ext cx="838200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 descr="cover_imag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1524000"/>
            <a:ext cx="1028700" cy="1352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077200" y="3429000"/>
          <a:ext cx="863521" cy="1117600"/>
        </p:xfrm>
        <a:graphic>
          <a:graphicData uri="http://schemas.openxmlformats.org/presentationml/2006/ole">
            <p:oleObj spid="_x0000_s1026" name="Acrobat Document" r:id="rId9" imgW="7764480" imgH="10064880" progId="AcroExch.Document.7">
              <p:embed/>
            </p:oleObj>
          </a:graphicData>
        </a:graphic>
      </p:graphicFrame>
      <p:pic>
        <p:nvPicPr>
          <p:cNvPr id="7" name="~PP2356.WAV">
            <a:hlinkClick r:id="" action="ppaction://media"/>
          </p:cNvPr>
          <p:cNvPicPr>
            <a:picLocks noRot="1" noChangeAspect="1"/>
          </p:cNvPicPr>
          <p:nvPr>
            <a:wavAudioFile r:embed="rId2" name="~PP2356.WAV"/>
          </p:nvPr>
        </p:nvPicPr>
        <p:blipFill>
          <a:blip r:embed="rId10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3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21921"/>
          <a:ext cx="8991598" cy="6583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17"/>
                <a:gridCol w="3928682"/>
                <a:gridCol w="1524000"/>
                <a:gridCol w="2743199"/>
              </a:tblGrid>
              <a:tr h="986989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</a:t>
                      </a:r>
                      <a:r>
                        <a:rPr lang="en-US" baseline="0" dirty="0" smtClean="0"/>
                        <a:t> and Suggested Instruction</a:t>
                      </a:r>
                      <a:endParaRPr lang="en-US" dirty="0"/>
                    </a:p>
                  </a:txBody>
                  <a:tcPr/>
                </a:tc>
              </a:tr>
              <a:tr h="559669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W.K.3 Use a combination of drawing, dictating, and writing to narrate a single event or several loosely linked events, tell about the events in the order in which they occurred, and provide a reaction to what happened.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W.K.5 With guidance and support from adults, focus on a topic, respond to questions and suggestions from peers, and add details to strengthen writing as needed.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L.K.6 Use words and phrases acquired through conversations, reading and being read to, and responding to texts.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7030A0"/>
                          </a:solidFill>
                        </a:rPr>
                        <a:t>If</a:t>
                      </a:r>
                      <a:r>
                        <a:rPr lang="en-US" sz="1600" baseline="0" dirty="0" smtClean="0">
                          <a:solidFill>
                            <a:srgbClr val="7030A0"/>
                          </a:solidFill>
                        </a:rPr>
                        <a:t> time permits, you may choose to read From Seed to Pumpkin.  This is also a great resource for Unit 2 when measuring pumpkins.</a:t>
                      </a:r>
                      <a:endParaRPr lang="en-US" sz="16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Cover image for From seed to pumpki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590800"/>
            <a:ext cx="1388745" cy="1114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~PP146.WAV">
            <a:hlinkClick r:id="" action="ppaction://media"/>
          </p:cNvPr>
          <p:cNvPicPr>
            <a:picLocks noRot="1" noChangeAspect="1"/>
          </p:cNvPicPr>
          <p:nvPr>
            <a:wavAudioFile r:embed="rId1" name="~PP146.WAV"/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9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21921"/>
          <a:ext cx="8991598" cy="14356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17"/>
                <a:gridCol w="3928682"/>
                <a:gridCol w="1524000"/>
                <a:gridCol w="2743199"/>
              </a:tblGrid>
              <a:tr h="986989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</a:t>
                      </a:r>
                      <a:r>
                        <a:rPr lang="en-US" baseline="0" dirty="0" smtClean="0"/>
                        <a:t> and Suggested Instruction</a:t>
                      </a:r>
                      <a:endParaRPr lang="en-US" dirty="0"/>
                    </a:p>
                  </a:txBody>
                  <a:tcPr/>
                </a:tc>
              </a:tr>
              <a:tr h="559669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RI.K.1 With prompting and support, ask and answer questions about key details in a text.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RI.K.2 With prompting and support, identify the main topic and retell key details of a text.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RI.K.4 With prompting and support, ask and answer questions about unknown words in a text.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RI.K.5 Identify the front cover, back cover, and title page of a book.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RI.K.7 With prompting and support, describe the relationship between illustrations and the text in which they appear (e.g.., illustrations, descriptions, or procedures).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W.K.2 Use a combination of drawing, dictating, and writing to compose informative/explanatory texts in which they name what they are writing about and supply some information on the topic.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Alpha Boxes with Insect Books on Teacher Created Resources</a:t>
                      </a:r>
                    </a:p>
                    <a:p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Brain Pop on Insects</a:t>
                      </a:r>
                    </a:p>
                  </a:txBody>
                  <a:tcPr/>
                </a:tc>
              </a:tr>
              <a:tr h="55966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cover_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447800"/>
            <a:ext cx="1143000" cy="1295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4" descr="cover_ima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438400"/>
            <a:ext cx="990600" cy="121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 descr="cover_imag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1981200"/>
            <a:ext cx="914400" cy="106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6" descr="prayin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3733800"/>
            <a:ext cx="1502875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firefli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43800" y="4343400"/>
            <a:ext cx="1398494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 descr="http://ecx.images-amazon.com/images/I/91sFqxEkUa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0800" y="5029200"/>
            <a:ext cx="1219200" cy="914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9" descr="bee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389126">
            <a:off x="7598527" y="3117508"/>
            <a:ext cx="1289835" cy="1042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ant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0982949">
            <a:off x="7330579" y="5448795"/>
            <a:ext cx="1389582" cy="1150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~PP2453.WAV">
            <a:hlinkClick r:id="" action="ppaction://media"/>
          </p:cNvPr>
          <p:cNvPicPr>
            <a:picLocks noRot="1" noChangeAspect="1"/>
          </p:cNvPicPr>
          <p:nvPr>
            <a:wavAudioFile r:embed="rId1" name="~PP2453.WAV"/>
          </p:nvPr>
        </p:nvPicPr>
        <p:blipFill>
          <a:blip r:embed="rId12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4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21921"/>
          <a:ext cx="8991598" cy="6583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17"/>
                <a:gridCol w="3928682"/>
                <a:gridCol w="1524000"/>
                <a:gridCol w="2743199"/>
              </a:tblGrid>
              <a:tr h="986989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</a:t>
                      </a:r>
                      <a:r>
                        <a:rPr lang="en-US" baseline="0" dirty="0" smtClean="0"/>
                        <a:t> and Suggested Instruction</a:t>
                      </a:r>
                      <a:endParaRPr lang="en-US" dirty="0"/>
                    </a:p>
                  </a:txBody>
                  <a:tcPr/>
                </a:tc>
              </a:tr>
              <a:tr h="559669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RF.K.4. Read emergent reader text with purpose and understanding. </a:t>
                      </a:r>
                      <a:endParaRPr lang="en-US" sz="1600" dirty="0" smtClean="0"/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L.K.6 Use words and phrases acquired through conversations, reading and being read to, and responding to texts.</a:t>
                      </a:r>
                      <a:endParaRPr lang="en-US" sz="1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~PP2045.WAV">
            <a:hlinkClick r:id="" action="ppaction://media"/>
          </p:cNvPr>
          <p:cNvPicPr>
            <a:picLocks noRot="1" noChangeAspect="1"/>
          </p:cNvPicPr>
          <p:nvPr>
            <a:wavAudioFile r:embed="rId1" name="~PP2045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6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21921"/>
          <a:ext cx="8991598" cy="6808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17"/>
                <a:gridCol w="3928682"/>
                <a:gridCol w="1524000"/>
                <a:gridCol w="2743199"/>
              </a:tblGrid>
              <a:tr h="986989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</a:t>
                      </a:r>
                      <a:r>
                        <a:rPr lang="en-US" baseline="0" dirty="0" smtClean="0"/>
                        <a:t> and Suggested Instruction</a:t>
                      </a:r>
                      <a:endParaRPr lang="en-US" dirty="0"/>
                    </a:p>
                  </a:txBody>
                  <a:tcPr/>
                </a:tc>
              </a:tr>
              <a:tr h="559669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RL.K.3 With prompting and support, identify characters, settings, and major events in a story.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RL.K.4 Ask and answer questions about unknown words in a text.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RL.K5 Recognize common types of texts (e.g., storybooks, poems).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RL.K.6 With prompting an support, name the author and illustrator of a story and define the role of each in telling the story.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0" dirty="0" smtClean="0"/>
                        <a:t>L.K.1.f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f. Produce and expand complete sentences in shared language activities.</a:t>
                      </a:r>
                      <a:endParaRPr lang="en-US" sz="1800" i="0" dirty="0" smtClean="0"/>
                    </a:p>
                    <a:p>
                      <a:endParaRPr lang="en-US" sz="1800" dirty="0" smtClean="0"/>
                    </a:p>
                    <a:p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L.K.6 Use words and phrases acquired through conversations, reading and being read to, and responding to texts.</a:t>
                      </a:r>
                      <a:endParaRPr lang="en-US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7030A0"/>
                          </a:solidFill>
                        </a:rPr>
                        <a:t>Youtube</a:t>
                      </a:r>
                      <a:r>
                        <a:rPr lang="en-US" sz="1600" dirty="0" smtClean="0">
                          <a:solidFill>
                            <a:srgbClr val="7030A0"/>
                          </a:solidFill>
                        </a:rPr>
                        <a:t> video on Teacher Created</a:t>
                      </a:r>
                      <a:r>
                        <a:rPr lang="en-US" sz="1600" baseline="0" dirty="0" smtClean="0">
                          <a:solidFill>
                            <a:srgbClr val="7030A0"/>
                          </a:solidFill>
                        </a:rPr>
                        <a:t> Resources-</a:t>
                      </a:r>
                    </a:p>
                    <a:p>
                      <a:endParaRPr lang="en-US" sz="14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rgbClr val="7030A0"/>
                          </a:solidFill>
                        </a:rPr>
                        <a:t>RL.K.4- Activity on Teacher Created Resources</a:t>
                      </a:r>
                    </a:p>
                    <a:p>
                      <a:endParaRPr lang="en-US" sz="16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6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6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6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6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6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rgbClr val="7030A0"/>
                          </a:solidFill>
                        </a:rPr>
                        <a:t>The Very Hungry Caterpillar- Lessons on Teacher Created Resources</a:t>
                      </a:r>
                      <a:endParaRPr lang="en-US" sz="16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cover_ima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752600"/>
            <a:ext cx="1390650" cy="1114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 descr="cover_imag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3429000"/>
            <a:ext cx="1066800" cy="1295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6" descr="veryhungrycaterpill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5638800"/>
            <a:ext cx="1447800" cy="1038045"/>
          </a:xfrm>
          <a:prstGeom prst="rect">
            <a:avLst/>
          </a:prstGeom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620000" y="3429000"/>
          <a:ext cx="1039178" cy="1344942"/>
        </p:xfrm>
        <a:graphic>
          <a:graphicData uri="http://schemas.openxmlformats.org/presentationml/2006/ole">
            <p:oleObj spid="_x0000_s2050" name="Acrobat Document" r:id="rId8" imgW="7764480" imgH="10064880" progId="AcroExch.Document.7">
              <p:embed/>
            </p:oleObj>
          </a:graphicData>
        </a:graphic>
      </p:graphicFrame>
      <p:pic>
        <p:nvPicPr>
          <p:cNvPr id="8" name="~PP2478.WAV">
            <a:hlinkClick r:id="" action="ppaction://media"/>
          </p:cNvPr>
          <p:cNvPicPr>
            <a:picLocks noRot="1" noChangeAspect="1"/>
          </p:cNvPicPr>
          <p:nvPr>
            <a:wavAudioFile r:embed="rId2" name="~PP2478.WAV"/>
          </p:nvPr>
        </p:nvPicPr>
        <p:blipFill>
          <a:blip r:embed="rId9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7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21921"/>
          <a:ext cx="8991598" cy="7113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17"/>
                <a:gridCol w="3928682"/>
                <a:gridCol w="1524000"/>
                <a:gridCol w="2743199"/>
              </a:tblGrid>
              <a:tr h="986989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</a:t>
                      </a:r>
                      <a:r>
                        <a:rPr lang="en-US" baseline="0" dirty="0" smtClean="0"/>
                        <a:t> and Suggested Instruction</a:t>
                      </a:r>
                      <a:endParaRPr lang="en-US" dirty="0"/>
                    </a:p>
                  </a:txBody>
                  <a:tcPr/>
                </a:tc>
              </a:tr>
              <a:tr h="559669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RL.K.2 With prompting and support, retell familiar stories, including key details.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RL.K.3 With prompting and support, identify characters, settings, and major events in a story.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RI.K.2 With prompting and support, identify the main topic and retell key details of a text.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RI.K.3 With prompting and support, describe the connection between two individuals, events, ideas, or pieces of information in a text.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RI.K.9 With prompting and support, identify basic similarities in and differences between two texts on the same topic (e.g.., in illustrations, descriptions, or procedures).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cover_imag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3657600"/>
            <a:ext cx="990600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4" descr="cover_ima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657600"/>
            <a:ext cx="1447800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5" descr="cover_imag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953000"/>
            <a:ext cx="1447800" cy="106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6" descr="cover_imag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5867400"/>
            <a:ext cx="1371600" cy="121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7" descr="cover_imag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1371600"/>
            <a:ext cx="914400" cy="144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~PP2037.WAV">
            <a:hlinkClick r:id="" action="ppaction://media"/>
          </p:cNvPr>
          <p:cNvPicPr>
            <a:picLocks noRot="1" noChangeAspect="1"/>
          </p:cNvPicPr>
          <p:nvPr>
            <a:wavAudioFile r:embed="rId1" name="~PP2037.WAV"/>
          </p:nvPr>
        </p:nvPicPr>
        <p:blipFill>
          <a:blip r:embed="rId9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8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21921"/>
          <a:ext cx="8991598" cy="6778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17"/>
                <a:gridCol w="3928682"/>
                <a:gridCol w="1524000"/>
                <a:gridCol w="2743199"/>
              </a:tblGrid>
              <a:tr h="986989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</a:t>
                      </a:r>
                      <a:r>
                        <a:rPr lang="en-US" baseline="0" dirty="0" smtClean="0"/>
                        <a:t> and Suggested Instruction</a:t>
                      </a:r>
                      <a:endParaRPr lang="en-US" dirty="0"/>
                    </a:p>
                  </a:txBody>
                  <a:tcPr/>
                </a:tc>
              </a:tr>
              <a:tr h="559669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W.K.2 Use a combination of drawing, dictating, and writing to compose informative/explanatory texts in which they name what they are writing about and supply some information on the topic.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W.K.6 With guidance and support from adults, use a variety of digital tools to produce and publish writing, including in collaboration with peers.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W.K.7 Participate in shared research and writing projects (e.g., explore a number of books by a favorite author and express opinions about them).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W.K.8 With guidance and support from adults, recall information from experiences or gather information from provided sources to answer a question.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LS3.K.2</a:t>
                      </a:r>
                      <a:r>
                        <a:rPr lang="en-US" sz="1800" baseline="0" dirty="0" smtClean="0"/>
                        <a:t> Illustrate metamorphosis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7030A0"/>
                          </a:solidFill>
                        </a:rPr>
                        <a:t>Life Cycle of a Frog &amp; Life</a:t>
                      </a:r>
                      <a:r>
                        <a:rPr lang="en-US" sz="1400" baseline="0" dirty="0" smtClean="0">
                          <a:solidFill>
                            <a:srgbClr val="7030A0"/>
                          </a:solidFill>
                        </a:rPr>
                        <a:t> Cycle of a Butterfly- activities on Teacher Created Resources</a:t>
                      </a:r>
                    </a:p>
                    <a:p>
                      <a:endParaRPr lang="en-US" sz="14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1400" baseline="0" dirty="0" smtClean="0">
                          <a:solidFill>
                            <a:srgbClr val="7030A0"/>
                          </a:solidFill>
                        </a:rPr>
                        <a:t>Learn 360 video- Life Cycle of a Frog and Toad</a:t>
                      </a:r>
                    </a:p>
                    <a:p>
                      <a:endParaRPr lang="en-US" sz="14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7030A0"/>
                          </a:solidFill>
                        </a:rPr>
                        <a:t>You can use the Story Kit</a:t>
                      </a:r>
                      <a:r>
                        <a:rPr lang="en-US" sz="1600" baseline="0" dirty="0" smtClean="0">
                          <a:solidFill>
                            <a:srgbClr val="7030A0"/>
                          </a:solidFill>
                        </a:rPr>
                        <a:t> app or </a:t>
                      </a:r>
                      <a:r>
                        <a:rPr lang="en-US" sz="1600" baseline="0" dirty="0" err="1" smtClean="0">
                          <a:solidFill>
                            <a:srgbClr val="7030A0"/>
                          </a:solidFill>
                        </a:rPr>
                        <a:t>EduCreations</a:t>
                      </a:r>
                      <a:r>
                        <a:rPr lang="en-US" sz="1600" baseline="0" dirty="0" smtClean="0">
                          <a:solidFill>
                            <a:srgbClr val="7030A0"/>
                          </a:solidFill>
                        </a:rPr>
                        <a:t> app to</a:t>
                      </a:r>
                      <a:endParaRPr lang="en-US" sz="16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7030A0"/>
                          </a:solidFill>
                        </a:rPr>
                        <a:t>take</a:t>
                      </a:r>
                      <a:r>
                        <a:rPr lang="en-US" sz="1600" baseline="0" dirty="0" smtClean="0">
                          <a:solidFill>
                            <a:srgbClr val="7030A0"/>
                          </a:solidFill>
                        </a:rPr>
                        <a:t> notes and dictate from the notes onto a digital journal (the life cycles of a frog and butterfly).</a:t>
                      </a:r>
                      <a:endParaRPr lang="en-US" sz="16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storyk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2667000"/>
            <a:ext cx="1887414" cy="1066800"/>
          </a:xfrm>
          <a:prstGeom prst="rect">
            <a:avLst/>
          </a:prstGeom>
        </p:spPr>
      </p:pic>
      <p:pic>
        <p:nvPicPr>
          <p:cNvPr id="5" name="Picture 4" descr="educreatio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3886200"/>
            <a:ext cx="1484194" cy="1188538"/>
          </a:xfrm>
          <a:prstGeom prst="rect">
            <a:avLst/>
          </a:prstGeom>
        </p:spPr>
      </p:pic>
      <p:pic>
        <p:nvPicPr>
          <p:cNvPr id="6" name="~PP50.WAV">
            <a:hlinkClick r:id="" action="ppaction://media"/>
          </p:cNvPr>
          <p:cNvPicPr>
            <a:picLocks noRot="1" noChangeAspect="1"/>
          </p:cNvPicPr>
          <p:nvPr>
            <a:wavAudioFile r:embed="rId1" name="~PP50.WAV"/>
          </p:nvPr>
        </p:nvPicPr>
        <p:blipFill>
          <a:blip r:embed="rId6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5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21921"/>
          <a:ext cx="8991598" cy="6625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9"/>
                <a:gridCol w="5410200"/>
                <a:gridCol w="228600"/>
                <a:gridCol w="2209799"/>
              </a:tblGrid>
              <a:tr h="986989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</a:t>
                      </a:r>
                      <a:r>
                        <a:rPr lang="en-US" baseline="0" dirty="0" smtClean="0"/>
                        <a:t> and Suggested Instruction</a:t>
                      </a:r>
                      <a:endParaRPr lang="en-US" dirty="0"/>
                    </a:p>
                  </a:txBody>
                  <a:tcPr/>
                </a:tc>
              </a:tr>
              <a:tr h="5596690">
                <a:tc>
                  <a:txBody>
                    <a:bodyPr/>
                    <a:lstStyle/>
                    <a:p>
                      <a:r>
                        <a:rPr lang="en-US" dirty="0" smtClean="0"/>
                        <a:t>On-Going</a:t>
                      </a:r>
                    </a:p>
                    <a:p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RF.K.2 Demonstrate understanding of spoken words, syllables, and sounds (phonemes).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e. Add or substitute individual sounds (phonemes) in simple, one-syllable words to make new words.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RF.K.3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Know and apply grade-level phonics and word analysis skills in decoding words.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Associate the long and short sounds with common spellings (graphemes) for the five major vowels.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 Read common high frequency words by sight (e.g., the, of, to, you, she, my, is, are, do, does).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Distinguish between similarly spelled words by identifying the sounds of the letters that differ.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RF.K.4. Read emergent reader text with purpose and understanding.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SL.K.2 Confirm understanding of a text read aloud or information presented orally or through other media by asking and answering questions about key details and requesting clarification if something is not understood.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SL.K.3 Ask and answer questions in order to seek help, get information, or clarify something that is not understood.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SLK.4 Describe familiar people, places, things, and events and with prompting and support, provide additional detail.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SL.K.5 Add drawings or other visual displays to descriptions as desired to provide additional detail.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SL.K.6 Speak audibly and express thoughts, feeling, and ideas clearly.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~PP1851.WAV">
            <a:hlinkClick r:id="" action="ppaction://media"/>
          </p:cNvPr>
          <p:cNvPicPr>
            <a:picLocks noRot="1" noChangeAspect="1"/>
          </p:cNvPicPr>
          <p:nvPr>
            <a:wavAudioFile r:embed="rId1" name="~PP1851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7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t="11232"/>
          <a:stretch>
            <a:fillRect/>
          </a:stretch>
        </p:blipFill>
        <p:spPr bwMode="auto">
          <a:xfrm>
            <a:off x="457200" y="838200"/>
            <a:ext cx="8237537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~PP3772.WAV">
            <a:hlinkClick r:id="" action="ppaction://media"/>
          </p:cNvPr>
          <p:cNvPicPr>
            <a:picLocks noRot="1" noChangeAspect="1"/>
          </p:cNvPicPr>
          <p:nvPr>
            <a:wavAudioFile r:embed="rId1" name="~PP3772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3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21921"/>
          <a:ext cx="8991598" cy="6583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9"/>
                <a:gridCol w="5410200"/>
                <a:gridCol w="228600"/>
                <a:gridCol w="2209799"/>
              </a:tblGrid>
              <a:tr h="986989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</a:t>
                      </a:r>
                      <a:r>
                        <a:rPr lang="en-US" baseline="0" dirty="0" smtClean="0"/>
                        <a:t> and Suggested Instruction</a:t>
                      </a:r>
                      <a:endParaRPr lang="en-US" dirty="0"/>
                    </a:p>
                  </a:txBody>
                  <a:tcPr/>
                </a:tc>
              </a:tr>
              <a:tr h="5596690">
                <a:tc>
                  <a:txBody>
                    <a:bodyPr/>
                    <a:lstStyle/>
                    <a:p>
                      <a:r>
                        <a:rPr lang="en-US" dirty="0" smtClean="0"/>
                        <a:t>On-Going</a:t>
                      </a:r>
                    </a:p>
                    <a:p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L.K.1 Demonstrate command of the conventions of standard English grammar and usage when writing or speaking.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f. Produce and expand complete sentences in shared language activities.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L.K.2 Demonstrate command of the conventions of standard English capitalization, punctuation, and spelling when writing.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Capitalize the first word in a sentence and the pronoun I.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 Write a letter or letters for most consonant and short-vowel sounds (phonemes).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Spell simple words phonetically, drawing on knowledge of letter-sound relationships.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L.K.4 Determine or clarify the meaning of unknown and multiple-meaning words and phrases based on kindergarten reading and content.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Identify new meanings for familiar words and apply them accurately (e.g., knowing duck is a bird and learning the verb to duck).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Use frequently occurring inflections and affixes (e.g., -</a:t>
                      </a:r>
                      <a:r>
                        <a:rPr lang="en-US" sz="1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ed,-s,re-,un</a:t>
                      </a: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-, pre-, -</a:t>
                      </a:r>
                      <a:r>
                        <a:rPr lang="en-US" sz="12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</a:t>
                      </a: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-less) as a clue to the meaning of an unknown word.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L.K.5 With guidance and support from adults, explore word relationships and nuances in word meanings.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a. Sort common objects into categories (e.g., shapes, foods) to gain a sense of the concepts the categories represent.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b. Demonstrate understanding of frequently occurring verbs and adjectives by relating them to their opposites(antonyms).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c. Identify real-life connections between words and their use (e.g., note places at school that are colorful).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Distinguish shades of meaning among verbs describing the same general action (e.g., walk, march, strut, prance) by acting out the meanings.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L.K.6 Use words and phrases acquired through conversations, reading and being read to, and responding to texts.</a:t>
                      </a:r>
                      <a:endParaRPr lang="en-US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~PP3583.WAV">
            <a:hlinkClick r:id="" action="ppaction://media"/>
          </p:cNvPr>
          <p:cNvPicPr>
            <a:picLocks noRot="1" noChangeAspect="1"/>
          </p:cNvPicPr>
          <p:nvPr>
            <a:wavAudioFile r:embed="rId1" name="~PP3583.WAV"/>
          </p:nvPr>
        </p:nvPicPr>
        <p:blipFill>
          <a:blip r:embed="rId4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799" y="152400"/>
            <a:ext cx="1582057" cy="121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457200"/>
          <a:ext cx="6096000" cy="433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32258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Essential Questions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/>
                        <a:t>How does nature inspire us as readers, writers, and researchers?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1" dirty="0" smtClean="0"/>
                        <a:t>How does nature inspire us as readers, writers, and researchers?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arro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1676400"/>
            <a:ext cx="1066800" cy="2199588"/>
          </a:xfrm>
          <a:prstGeom prst="rect">
            <a:avLst/>
          </a:prstGeom>
        </p:spPr>
      </p:pic>
      <p:pic>
        <p:nvPicPr>
          <p:cNvPr id="6" name="~PP3517.WAV">
            <a:hlinkClick r:id="" action="ppaction://media"/>
          </p:cNvPr>
          <p:cNvPicPr>
            <a:picLocks noRot="1" noChangeAspect="1"/>
          </p:cNvPicPr>
          <p:nvPr>
            <a:wavAudioFile r:embed="rId1" name="~PP3517.WAV"/>
          </p:nvPr>
        </p:nvPicPr>
        <p:blipFill>
          <a:blip r:embed="rId6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2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robot-kingdom.com/wp-content/uploads/2013/09/Share_Logo.jpg"/>
          <p:cNvPicPr>
            <a:picLocks noChangeAspect="1" noChangeArrowheads="1"/>
          </p:cNvPicPr>
          <p:nvPr/>
        </p:nvPicPr>
        <p:blipFill>
          <a:blip r:embed="rId3" cstate="print"/>
          <a:srcRect t="25373"/>
          <a:stretch>
            <a:fillRect/>
          </a:stretch>
        </p:blipFill>
        <p:spPr bwMode="auto">
          <a:xfrm>
            <a:off x="990600" y="533400"/>
            <a:ext cx="6807200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35814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RESOURCES</a:t>
            </a:r>
            <a:endPara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4864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Susan Hensley</a:t>
            </a:r>
          </a:p>
          <a:p>
            <a:r>
              <a:rPr lang="en-US" sz="1400" dirty="0" smtClean="0"/>
              <a:t>Elementary Curriculum Specialist</a:t>
            </a:r>
          </a:p>
          <a:p>
            <a:r>
              <a:rPr lang="en-US" b="1" dirty="0" smtClean="0"/>
              <a:t>shensley@rps.k12.ar.us</a:t>
            </a:r>
            <a:endParaRPr lang="en-US" b="1" dirty="0"/>
          </a:p>
        </p:txBody>
      </p:sp>
      <p:pic>
        <p:nvPicPr>
          <p:cNvPr id="8" name="Picture 7" descr="R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5715000"/>
            <a:ext cx="809297" cy="609600"/>
          </a:xfrm>
          <a:prstGeom prst="rect">
            <a:avLst/>
          </a:prstGeom>
        </p:spPr>
      </p:pic>
      <p:pic>
        <p:nvPicPr>
          <p:cNvPr id="9" name="Picture 8" descr="2014-09-18 08-56-10.436.jpg"/>
          <p:cNvPicPr>
            <a:picLocks noChangeAspect="1"/>
          </p:cNvPicPr>
          <p:nvPr/>
        </p:nvPicPr>
        <p:blipFill>
          <a:blip r:embed="rId5" cstate="print"/>
          <a:srcRect l="17500" t="11667" r="12500"/>
          <a:stretch>
            <a:fillRect/>
          </a:stretch>
        </p:blipFill>
        <p:spPr>
          <a:xfrm>
            <a:off x="685800" y="5334000"/>
            <a:ext cx="1127185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~PP3003.WAV">
            <a:hlinkClick r:id="" action="ppaction://media"/>
          </p:cNvPr>
          <p:cNvPicPr>
            <a:picLocks noRot="1" noChangeAspect="1"/>
          </p:cNvPicPr>
          <p:nvPr>
            <a:wavAudioFile r:embed="rId1" name="~PP3003.WAV"/>
          </p:nvPr>
        </p:nvPicPr>
        <p:blipFill>
          <a:blip r:embed="rId6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4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24200" y="2514600"/>
            <a:ext cx="5791200" cy="1211263"/>
            <a:chOff x="609" y="1451"/>
            <a:chExt cx="13940" cy="2736"/>
          </a:xfrm>
        </p:grpSpPr>
        <p:sp>
          <p:nvSpPr>
            <p:cNvPr id="16390" name="AutoShape 6"/>
            <p:cNvSpPr>
              <a:spLocks noChangeArrowheads="1"/>
            </p:cNvSpPr>
            <p:nvPr/>
          </p:nvSpPr>
          <p:spPr bwMode="auto">
            <a:xfrm>
              <a:off x="609" y="1451"/>
              <a:ext cx="13940" cy="2736"/>
            </a:xfrm>
            <a:prstGeom prst="leftRightArrow">
              <a:avLst>
                <a:gd name="adj1" fmla="val 50000"/>
                <a:gd name="adj2" fmla="val 101901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3244" y="2322"/>
              <a:ext cx="8441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Essential Question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38600" y="4114800"/>
            <a:ext cx="38862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b="1" i="1" dirty="0" smtClean="0"/>
          </a:p>
          <a:p>
            <a:pPr algn="ctr"/>
            <a:r>
              <a:rPr lang="en-US" b="1" i="1" dirty="0" smtClean="0"/>
              <a:t>How does nature inspire us as readers, writers, and researchers?</a:t>
            </a:r>
          </a:p>
          <a:p>
            <a:pPr marL="342900" indent="-342900"/>
            <a:endParaRPr lang="en-US" dirty="0" smtClean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28600"/>
            <a:ext cx="1452171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ecx.images-amazon.com/images/I/51ecCV9E2ZL._SX258_BO1,204,203,200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048000"/>
            <a:ext cx="2476500" cy="3190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124200" y="609601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Wonders of Nature:</a:t>
            </a:r>
          </a:p>
          <a:p>
            <a:r>
              <a:rPr lang="en-US" sz="3600" b="1" dirty="0" smtClean="0"/>
              <a:t>Plants, Bugs, and Frogs</a:t>
            </a:r>
            <a:endParaRPr lang="en-US" sz="3600" b="1" dirty="0"/>
          </a:p>
        </p:txBody>
      </p:sp>
      <p:pic>
        <p:nvPicPr>
          <p:cNvPr id="12" name="Picture 11" descr="K_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381000"/>
            <a:ext cx="2514600" cy="2280684"/>
          </a:xfrm>
          <a:prstGeom prst="rect">
            <a:avLst/>
          </a:prstGeom>
        </p:spPr>
      </p:pic>
      <p:pic>
        <p:nvPicPr>
          <p:cNvPr id="10" name="~PP1745.WAV">
            <a:hlinkClick r:id="" action="ppaction://media"/>
          </p:cNvPr>
          <p:cNvPicPr>
            <a:picLocks noRot="1" noChangeAspect="1"/>
          </p:cNvPicPr>
          <p:nvPr>
            <a:wavAudioFile r:embed="rId1" name="~PP1745.WAV"/>
          </p:nvPr>
        </p:nvPicPr>
        <p:blipFill>
          <a:blip r:embed="rId7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5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86295" y="844550"/>
            <a:ext cx="1684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</p:txBody>
      </p:sp>
      <p:sp>
        <p:nvSpPr>
          <p:cNvPr id="25602" name="AutoShape 2" descr="data:image/jpeg;base64,/9j/4AAQSkZJRgABAQAAAQABAAD/2wCEAAkGBxQTEhUUExQWFhUXGBgXGBgYGBgaFxgaFxcXGB0XHBUcHCggGBwlHBcXITEhJSksLi4uFx8zODMsNygtLisBCgoKDg0OGxAQGywkICQtLCwsLCwsLCwsLC8sLCwsLCwsLCwsLCwsLCwsLCwsLCwsLCwsLCwsLCwsLCwsLCwsLP/AABEIAOEA4QMBIgACEQEDEQH/xAAbAAABBQEBAAAAAAAAAAAAAAAGAAIDBAUBB//EAD8QAAEDAgQDBgMGBQMDBQAAAAEAAhEDIQQFEjFBUWEGEyJxgZEyodEUFUKxwfAjM1Ji4SSS8XKCsgdTc4Oi/8QAGgEAAgMBAQAAAAAAAAAAAAAAAQMAAgQFBv/EACoRAAICAQQCAQQCAgMAAAAAAAABAhEDBBIhMRNBUQUUImEycVKBFSNC/9oADAMBAAIRAxEAPwAOeLJUynPNksPRJK6zdcjG65Huelw4rSpZfxIVxuACV50UeUwDZRF5KKG5cF1uVhB5geX9AmAVMGWkIpGVhOZlIVfOl6J5QQYbpNai5mSt3geykGUt5BD7hfAfKC9MWUNcnqjL7rEf4T/utqj1P6J5QMw5IvC6WyZRYMIwuLQRqFyOP+VIMsagtUvgPka7QJhpS0SYhFv3a2yRywcEfu/0Dy/oEoKhIkowdlgTH5aPJD7q/RPL+gTrMlqZosi37sC4csCH3K+CeUD3bpFpRecqC47LQrLPfoHkBQ2GydQuLomGXBP+7wr+f9A8gMOsoyUUfdoVetlwgqeew+UH6YupXNhTVMLpK48WTk7VjE7Vkcrif3iSnASFputTK6YWawQtnKgq5OhWU1abVMKa5TarAWJyQkjbTUjWpwCewWVXMg0MTw3ZOAUgdKo8iIRhkFOaFIDdNqPABJ2AknyVHNBQu6hJnJTYHLXVabKvfOGpusNDGkQ64BMXIBE+SiIi3Eb/AL80mGaORtIZLG4q2Yjcof3oeapLuJAuR622tYLY0Jy5Mfv5K6SigTm59lbFNfswS6w9yBJ6D6J2HY4O0vvaQ4bf4PRVqmFPfamgNc4b3k7b3jl7LRDiCGuMuiQek/n9Fj895dtmp4ksO4aWLndyu4ZgAiZ357yRx8lIWrYmYiDuuiXcqZxTJRsgwUlmZ4xwa0sJEOEgcd9z7LUfVDRJ22H74puHo1Kp4hvIfVHybOS8Y2yGi0uaDpLZ4HdddSRDgchEdT1WbiKGklp4IQzqbaQJQaM0sCicxXXU1DUatEWUMfMcNaYWOW2hEuLZLUM1n+IhbMD5Y3E+SDukk5JP4HkLzdb+UMQ9dEuUiAlZnURGX0a9MKbu+iipBWiVzpMUNpsT9K7ThdLyAYF/14Jd8BSGtuqpZUq1+7pGAB4vWDvHAJ9SuHMDtRaCbxv1CtdmaoEuiS6QY3ETa8bSs2fe4XE2afFy210RY2sKLSXus3jz6eaF8Znbq0sADWHjMuMX32CIMbgu8f4zLAbMjjzJlYWZ4dgxDGMAAAEgc3H6BCdqBXEo76DPI8K8YanNQABpeJE6ABw8QkAO/FICFaOOr1XtaGwxrvE4T4oPE9TwCOMZiQyixjYlwDW3mLASOEBpnzIWRAAt7f4WfSRbtls80uKEqWYYmBpZBdIPOOqs13kNJ3IGyz8KNV5uSnajP40DS6dZW7G4DBVHP1vqOnr+g2C1KzC10PMz8LuvLpx91Zwbf3+/VWMTTlu3Uemy5a1b8u6RsyaVKG2LM6gd+jj87/qpJTKW7vP9E8tsu5HlI5L7GxZR1awaJO35lPAVCg8V3AtPgBgeexKL4VhjG2T4DCuqu1Ot04BFWBwgFvZRYPCaW7BaUHSdMF0WkwJ4SQFgy5HI1RjRYpARYysLtBR8YPMe8fsLboGxm3MjbabFZuegFjHNcHcjMgiOamnbWQrlVxB57fyVdwVsiyr1AuvHoyFLFixhB1f4yjPEN8JQni6cErXg7GYuyskuyktNGgiJuPNEuU7IYBRNlBskZ3wIy+jbo2T62KZTA1uDdXRNphVsXhtVenUddjWkEcA4nf5/Jc2c4xTcisI7pUaDBO21rjrddJEEi4E7dOCq4nGMBgPFyG6QRqkmIj92VylRDZjcmT7AfkEqE26dcBlHa6MnCjUS8gSbwNuXutbD4RrjJbfiePv6KrTwr2kyWmTMNEQPe5V6hWaN7WvP+VbLK1+J1sWWDjVkOIpaXECw4dEIVHF9Z7he5AjjA4eyLsy8YGgxLT4hffiFTwmShjNOqOZ4kchyBWbUZIxirZkhGssnEhyN7oGubtBYTtp3PkditdtElWaeHaWwARtBsPnzVqhU0tEwXbEgR8li+6k1UECUIXc3ZTbhiBeABzVR2XOLpptmTLrgN+fHyWtUxPAx6pjcWOYVWsk/5ckhnjB/iivTBbuCI9vdWC6RbjyEpwrzxlR4SppaALRaPIpD0r7Hfer4KjME7W43EgGPUrr6Th1WpTxXNSB7U1ZMsOmK3459oEs/wwfReQCHtadNyL+hQx2VzLuagY8w1xi/4XfoD8rL0bPMGDRqEC+kn2QTTwrXjhqmx877rt6HN5sTjMniS5ielYMy24VxlYTpvMTtbkvP8ozmphyKdQEsG17gf2nYjoituf0CwudUaGiAZOlw1EC7TwkrHqNLOD45RE/k2MHcE8yVSz9oFNoAiDw8iu4CDS/g1C8H4S52oenRVs+qk6W9JMJeFPyIrk/iZBM2Veq1TAKKourFmMp1vhKEMafGUX4keEoMxroqOWrTv8hmLsZK6md50SWzchxCW8UT5KLIan9EU5S3wrNqnSoVlNhh2VbPQ80tFOzn2nkAC438mx6q1QarIZ+q5+/bJMUBnZzBVS8PiA25J49AEZUHyBCy6uEdSDntd4bnSevI8Vaw5e1ollgOBkxvMcfS6055eX8lQTRlRVXTaJBsZ2ulSOoeG4/dldo0Q2HO9By6nquJqNTteyHLH48SS3TK2EwXdsAA/wCmZkA9OSm7gbuulVr6jZcFGfjPok49K5PdkDLI5fx4Q1+I4N/wEmBxTzUaNgo/tRW6OKK6Qv8AH27OHBniuDAdQuGsdyVxlUm9wOB535ckymC4/B04MhdFEt4b3Kk748077YeIVaYfwZE6tEJ9LFBSeB3QqticEQZEJbxQlx0Tx+4suVMZpgEEtMgutDfO8idpAKEcRh+5q6D8My08hMb89ltMqObYix3B5KE5RSfJbqDht4iQONgUcK8EnfTG4s211IbTANqg1NA3j1kjh6JlTJQRqpviOd4PATwK5gy9rnN0y5sEgXb4pIPMei1WNe6CaUu4G7QPe/qtDzbOma2oy5Mer9roUz3bjDQXQ0gjmfCRz/VWsqxFZ9P/AFBPezeQNjcRA5fMKctLXeKb9TE/RWgUY54ZFxX9mPUKnRE4Jj22VjSq1Q30g3Ow5efQqSmocsTGDk6RVxAsUE4/+aUe42lA9ECZiP4jls0slJ2i0ItSpkfokmykuhQ0hCK8p+G6FWuuEXZQJasWtfQrIaAxLWt1OOkAEybCBxHNQZHmgxHjaIElpEyBABk+c7IX7b49xeKQPhaASP7iJn2I+am7CtJpvPAPMjmNLdvKbiR67Ln1xyUrgKcywrBSq1AAXhj3Bx8RDg0kQTMQYWVleExFdrYr1JIBPwwJE8j0WrmTwMPVbAB7p8RsW6TcLNy/IQcOHtqOa9zGkEPcACWNdsLRcCFk1OT/AMpm7TJRxuUvkvZZjqtCu7Dve2pDWvDtIBGohpaSLTcGenVZmBfiK5f/AB6lnvEAsgBpHE+fyT+y+HaXEOEVAdNSSSS4XBk8DeOo8ln4DD4ZzqnfOa095U3c4WmwgOHVVhiUefY51b/0bmDw9Zjwe8qPGxB0ab+Sz8PXxFV9QNrPEVHNAAYRAPM+YstXKq9Bn8OnUaeTQ4k8zuSsnJ8XTZUrB7mt/iVPiPVv0PsnUJTk9zr+uCarisRRg1Ha6bnBpJaAWzx8PD98lu03S0O/YjdD2dY9tYCjSOskgucPhaAd5W7gqOljQepjzJP6q8ROZfgm1TJKl3MadnOv6AmPdW8Y3TDbmOPnfbgqbmAjqCCDyIV3v2uHibpdxIFndehQl2mJVbaKwXeCTrLhCuhZ26mpYjhuoNae0hRqyybXRZqUGvFt1UbR0u3/AGFKzmp7OHI/mlu+n0NtTVPshwxBquI30tn3O60mVYWTo0unmI67q3Rqc7rLqMN8orucXTLGNoBzSY5nrshTA4573Bpb4T8JBPh9OKLaNW+ypZnhadNjqmkCJJjjJ+sLLik8cv7NSanGpGR97DV3URUnSJ2NpDp4Tw8wruX4exP4uJO88V59V16yXElxMzzRLl2f1AGB7Q6CJdcOLeRI384leh1X06WTHGWJitPnjjbs2cc06eAA5fuyA8z/AJpRvicdTewua4ARJEglvQ+SB80H8Rytocfje0rv3zsg1NSTEl1C5xjbowyYeEIRp7ovwLRoFpMF0bEwJgdVz9e6SEzVuijn/Zp2Iqh7XhoIAdIk24jny9Fo5LlbaMBkhviN9z8LZPmWz6q3gsRr+EeG19uHLitbL8NqN9h+a5WbOoQsEIuTo7g8C0NcXgEGYaRO9v1+ar90NhYcegAAgegCu46twb5BVHgRHv1PJZ9Pjf8AOXbLznf9IhfhWEyBBtJEAmCDci9iAoX5dTJJLRz2H0VpSaVrpIX5JfJQZlzAZDQD0AHzhZuPdQD9Pdh75khrRaeZ2lEIasHs/TaWu1XfqdqneQePkLx1JVWwPJL5G4bFU2uANJzJIi0ieFhsVNWzLS/Q2m55gOsRsf8AlNx+NcwmaNgdOoPgkTA/DxVfEPd9ocWBvwMNzAiWn3mApuoo5N9ln710malN7W7SYIHnCsYvMQwshpdqJAA38MT+fyWXjcTVqk0XNYyRJIk2B1GOe3yKlzaiWmgGxPjidrNaLkdBdTcC2WTmjv8A2X+7VJWzHQGeAkuMaREgwDHndNw5rz4mMI6NcD+SjzwGaOmJ1OjlspbJzR370dP8l/u1OxObBjGuLTJ4WkGJ/VLC99I1tYW8Ya6drRaN0s6pDXRA/qd/4q250Tmi/g8Y17Zaf3+/yTMFjRUbqEi5F+hI/RY+k4Zwj+U+4M2aYuD0MD5cr2uzxml6n/ychuthT5Ntp1CDv+ag1FpuntUz2ahPuo/gfe9U+ztHETbisrtbiSaTWA7uv6Ax8ypsSCLjccAs7PMTTqMb+GoCDBEE2IIn5pPhSmmK3OmmNo5e18NOwHqJ/wCFz7mcAC0gzz4K1gKkgxuY/ILUZQLxIkAbdei2PUzwq74KY4uTpFKpgadNvhaAYuefqgrMR/Ed6I7xJlp5oGzH+Y5a9HPfLdd8D4JqVMpaAursJLqcDSGibjzC3cY/xYVvOpMc4Lfqh9huPMIiwWCqPxDXlvgptOk8yZA9ZM/9q5+raVN/DK1+SL3Z57g4NcC2RAsSN9590auhjIHFUsuohsl2zBHpYx7ymm5gACfE6P30hea2757fSGZJquFVnQ07+y45icbxayfx4/vyW666MrIqdNO0yVM0BdYAquRKIIWbjMrlxfScWPO8GzupBBC2Qy/Rd03VdxNtg+/Kqjx/FqOcN4JAH+1ov7qdmWltXXO4aDNo0ket4W1o/wArvdqbibDHzDL9ekgw9plpEeovwKgxuXuqBly0sLtMFuxjnyiPJblSny3XBTR3IjiYP2KvwrVP/wAJuOwhLWa6mlzTYksBPhAJvbebdVvFqFe3jWB2GLxqbrdIgmfDtAueCdhgsk1GwbSZrH8MSf8AfS+qtYjCOIY57r0zu4tGqWxJOwuhLEjBd3Oh+rTcdxpExtqgQOs+6e9j/up+p2qzCBIMA1IA9gPLbcLV9ouOX37BQb18G17Cx2xEeXUKvl+DFFukmw/EYE3PXyVrL6c0gsjtyz/Sm342f+SzxheTaGvZtEpra4EnUIHxXFuh5eq5hPgb7/MoJDZo5h/8lT5EJuPEptr4JdBtiK1PcPZH/U36qs1rCb6XsNiLED6IQy12Xmm0VXNY8NbI7l7jOkTLtJm8oqyrLadEnu40OBsGgAm1zx4QplxKCfZfIt35D8rwDRWqMIkMNrnY3F/IorpsGiAIAWNl9Etc4kWIbB8pEEbzELQpY1rSQXDrK5Gqk5Mvh46M3NaMSRxXnmZj+I5eoY19Oo06XAnzXmWdWrO9J81v+i5HucH8GnJDneZ+kpJ0rq9HwLK7Nx5hHXZ1+qlqbqc2XHURA+IjSI5AD0IQJSO3mjfs5h6oxBZJNEta9gJgUy34gGjgdXyXJ+py2xUhdbmkE9ajFNo5mT9FAymQDzKuVRqcB7+gT2UVxMP4wt9sEuWQ0qKzcvp1+8rl4Ol/ip3+CJZpj8JIDX8d3XGy36bN/ROgCdhsr+UGwGsJSxTO7afFLKet7pdDoql4gvJnw0xvHikclNlDsQXHvmaAWCBAs4OeD4g4n4dBFuPCCFvUoJ3CmewISzfosogfk5xjWsa9hdLxJfdwbFMG2qwBNQ6pNwAAA4RJhquLNWkX0tLZe2pGwBDCDp1GTq1N1f0yYRQ6o0RLgJsJIEldcwSp5v0HYDuK+0vqFgaW0+8pw8SDp1DVcPkyJnaP7pT8QKzalSGvd8PdxemGw0OlgcNT51EDiABIW+KR8lxtG91PKTYC9CriwZNL4ngkEyGju6IIB1eEBxqnYyRHGVcyqtXc6K1MNBptdqAtrddzPiO23put00wnNYOCDy36DsKjaPzQr24pvDsM9lN79D3E6ASR4YG2ysdsu1P2Y9zRjvIkk7MH6nbohPDZhXrEa6rjf92C0YJSg1MXNpGq3NgWwMBX1xHiOmTHF5MxPmqTckrDL6w0GXGRTYC4DU9hgRvpDTtIueSJcBWLNJqNa8cy0ah5GLoop0w4Xggj0Ponffbf4r3ffwCKTAXCdpnMaAcHif8AYp8zqHHYV7W03033cG1BBPdlp24TqsjA4Bk/y2f7R9E9uEa27WgeQAVPu4XuUaf9ltgC4bP6jGBrsHXLx/TBYf8A7Bw9CqWFymt9kxRc0F9XW/S0gwX6fADME2M8rL0Grgmm5Y0/9oK6/DWiPPlHkrrWJfxVc8ldgBZbmL6bGtdhMSdIaPC8x4WgbBwjaVs4DG94D/BqUYkgVLk3kmZJN3Ladl9P+hn+1v0T2YNmnwtaCOQAMclaepjL13+y+NeirhMReD6Kvg8N3lQuP9TvaTwTKzNNxwurOXVQH+IESS9pEGeYXP1sWo3EOD8ZtMsYnKYOunGrYiJtwtz+vVeddq2huIdFg4Nd7z9F6tXrAskSbWiJJHP1ELy3tq132gBwAcKbRAM8Tx5q30aUvuK/TNM3+JiaklFK6vW0IFQd4h5heo5G9tyCfh62mDe3pyXl9H4mxzH5r1TJwO6H9RP6xY8RsuD9YV7Y/JE65NPC0yZPNW6bP36IJ7X9pGtIw9MvLmkazTMRb4Z57H0RBkufioWioNJdGkHnffqVzJ2kBV8m33ECeiQp3nipy299vL/KixFCPGBLg0jrBIJAkjkk7i9HBB6qjnOKNKhVe0SWscQOoFvSd+gWiygAALAcrAewXcRhmva5jgC1wLSOYIhCw0AuV5az46sPqOEue+5J4joOiKcndYsMW28lm43A9wB4pbwH4iOUcfRX+z7GwTq8UAQd4vuTvN7qu5t2aJKO3g0gE5jE/SJS70XgzFvXkpuE0ZtcCnVD3O8L/AZNgRJ/fqtB1IGFh9s6GqgLmNbZgb73ngnZFjAKQh5cALaiJA8+P+EW+LLbeDzP/wBRMvqUsa95adFQgsdwNhI8wZWdl2JDTJK9zexlZnjYCCPhcAfkg/OOxOGBpljNJfUDCJMAGTIHMAbLZj1CcVGRmnhbfBg4fNg4BrbkwAvR8qoFtJjXfEGgFQ5V2ew+Hg06YmPiN3e52Wq5Z55E+i2PHt7ISxMLT+iswsbK8272tXpCP4Tw0Gd4+KfI2VU2XfBfa0pUyHbGVZPMwqdDSHO0EEO8XQG4JnkYHzRTvklHH044SqpLWfEQPMj9/wDCyM47T6cLiKrI1U6jqTeIJmA6Pf2XmGDr1KtTW97nE3kkrVixyatiZTUeUeq4rSTY24p1JgOlsTDgfS9/msXDGWgrVwD7HpZNyK4lJyuW40vh2C877d1NWKJHBrR8v8r0KqPCvN+2Lv8AUmP6W/qh9KilqX/TGqVowIK6nSkvUEo7Su9sf1D817DlFL4RyA+Q+q8ZM7hEWTZxXZBZUd5G/wCa4X1aLcoterI3RmZ9g6uHxVTvGkS9zg6JBDiSCCiDs5h69epT003NaCCXuBDQG3tO+3Bb1TtH3lFzazBMC4tsQdijDDYptQSwyOPP2XKnqG48oCxxbs7icYxmkOcAXHwjidh+vzT6uKYHaCfERICFe2dcMqUXTBDanEDiy9/f0WZkmb95iWFziSRF/M8JuIMrNtdWalFV2HNSjqBB1EgyDYEbEQRwGyr1TXbsGv6zHuPoqeZZ7TpVW0z8RvZwAg2MiRO23UJ2Z9pqFEeJ4LiLNbc7dLD1Up/BXckZWKrudZ4cKpbqkxLSJiB5hY2S9qTiKoGltM6CBckGDqvawjV7lZfaDtoXVXaacEsDQSdpm8R1Q1l9YtIIMQuro/pu/FNzXa4FZM/K2nrDs5YJ1YgRvpYNR8g6Eyl2opNsym/1j33JlCTKfFdqYcOiZtwkifRc/wAaXDA80mEWL7dsbZzB1GqT7QsLLc0w5raqbHgTPd6vAPTz4IezDEsBLG02kDjEKHBYptN2oNuRFzIHVOWFbQLJI9Sp9pxuacR/dsm1u0NOo+jpDobU1OMCAO7e2ZB5uCFMEGuAfuTz/KOC0GuWdxSYVNh3TxbXfC4Hy+inL0B039Vcp5g9uzj5b/JLpouphZXfpaXf0gn2uvPf/Tavqq1Hzd+px9XF35lFOHz0G1Qeo+iG/vLD4N9U0cO8OeSQdxsL72GrgnYpcNVyBx3NUGmc40U6L3TpOk6SeLiPCBO5lAvZjHVGOl0CWPtxOlpdMeYQ/VxWJqv1vLj1c6AJIsBsFuZLTiu2qR/DDC0t1mo7UQRqsIMzEQmpeOPJp8caGdkMD9rw1ek4/wAwa55OkkH3P5odxPZ7FYQkvplzQfjb4m+fRep5Bh6FFrzSHd6iTcEEjgL7Dey1sTiGNY57yAwNJcTtHFRaqpcdGTwccnnPZ/Emo0tDXSN7Gb/kiHBUy3fc3V7LNNOg3UQHOJeQ4jUNRkNPk3SPRVMTXbqsRudp/RaI5NyZV4ko9lyZtuvOu1tL/UHq0fqjn7UOdvIoF7VkOryDYsB+ZTvp0a1H+mVgZGgJJkFJejsYV6x8J8in5VTeSIJA47pVx4T5K3lzoAXI+o9oXI3sEQOA81s4bFOYZaSCh2hiFb+2gblcOUGCzmJwU1u8rOdWaZu4l2iem2mbwOScwMonW6JOx4ny6KniM8Jswep+ipBrnmXElMUG1+RLLOPzQvdNNoYeLvxHzUFKgdzJO6nZSgTBdyaIHzOwUePzAUWslh1PBMSLQY3TYQcvxggFHtDhIa19reE+twfzWfhnJ2Oxr6pBdZo2aOH1Kr0paYNuI8ua7ukjLFjUZlGHtI+EeQ/JIFVMpraqQ5i3tt8lcC85mjsnKL+RiMnMMo1Olh3uQqLcoq/0/MIl2Kfq8TBzME/p7oLM0qLJWQ5TgzTZDtze3BXGuUhpwk2nZJcrdhO6ktaZEJQgAsMeugAqDQpGlAsmQ4jLKT7uaPSwTqFN1IQwAt5Cx9uKsDglrUu+BiySRg43trUbLRSgi0vn8oVE5pVxDCH1XaHbsaS1u+xAN0VVsMyo2HtafNZFXs8wfyiW9Nx9U+E8a6VMXJyfsjy8HUCSSeqInCyGmUatL4m25i636GKDmgpsWVX7JS6yC83E1fT9Si59SxuhLMRNQ+S3/T3/ANyIuyiup0JL0Zcz6x8J8lLhnw0KPTYjmqtOpw5Li6+NtC5GicTy3XAS7cqvSYrNMXXOpIqySm1aFJUw5Ssrt2NkuVsBdNYNieJ3U+mnUEOaHBZ1XGtjmqXfw7Uzw9FRRfaCb1DLqLfhYJ57/mqnaTB62B7R4mfMcfbf3XMPmbSPEYPyWhQrNcIBBBEb7yjHJkhkU2+iMyuzFb4mzwB9rfqt0hZWS5Q+k5z3Fum4EEEm9rbrZcra+UZZd0fdBj0NaE6pS1gNEeIgD33SYZlc0kXabjmAf+FjVDINJ2FeGyssoODXBz3Cxjpw5W5oZGHqa9LdU7QpBmmIbEOB6XC0sH2icP5lMjrE/MKrxv0zZHJHk7mWVPpUmuAc98+KB4QAL2F/UJjwadEhzqb+80kQ0WG9uZmFp4XOw5z3FwLdPhYB4hzPVD9bcmIBuI2veBy8vNHrsXNqMeh+oLgcsTtDiqjWNbS1aydXhEnSwSbcidLZ/uU2Hxuuswh3gdQ1xwkuF/O6Pje3cZrNZr09zuKwKlSq5r9LidOIcNOsNc5gb8DXHY8fTdRnGl8aarms+z941x0gudqIl1uEC23i8lZYX8ks3yU4OQnis1rBusyAaFMuA3ZUqaiHe7dJ8wiUVBaTHn9UJ43ECZcD0hTaf8IPqZvVFHDuBc46RVqQJlgMHVA8IIkz/YtRj6n2gs1/w/5o5wTpFPb4ZkzvFkVjlHmw2atbCAAkOPqhLMLPKI8biIahLGViXFdD6W28tg9iskq8ri9FuL2Nptss+NJg+nktGmUqzAd0jPgWSP7KtEVN4hSNqjmk3CtI4z5qA0/NYHoZldoqlQk8U97TYkpoZ5rrqdtyg9HkBTLVPDf3BWmYRnX8lnN1c09tR3NKejzP0SmaDsIwiL+6bRwABs8gqlqdzUrXuiZQ+yzV0Sma2FonW1z3zAI2Fx1HnxWmawhCrsU7mu06zuaW/p+aXoPIS1K8C3y/5VSrVqn4CB5x/lZDsQ4cUm4tyH/H5V6JTNSMQfxj9+ic37SNnj9+izmYhykGJeo9Fm/xJybGFxVb8UGNiAPqFfZUJuYAPDl80LHGOCX3g8Jb0Gb4DbCd5bMwJAieMG8fIeyq/Z6RiWN8Pw+EWvNuV1g/eD+Mrgx7lFoc3wDkJXUKbhDmtIJ1EEAgnnHNdrUaboDmNcG7SBA8uXBDX25wvdSDMXEKPQ5/hkdm/XYwzIBkAOtuBcA84/VKq1jxpeA4ciARboUOPx7ua63HuU+yzfDIEOhg/C2407D4Rs3yubdUwvaIIAEDTI5DZo6dFhHHOUFTFuKi0OV+iGhmGN1WWU9sldc4lJjbrsaPS+FO+2FIX2dJTSkt3ASoxdq7LiSnoJNQ+FVSupIS6INTyupKoB64VxJFkHBS8EklIkK71YYkkiuwo7W2Ca1dSR9hJWKVJJFgZDV3UFTdJJUZBFIpJKvsjHFKnxSSViDXrrdl1JUfYDqad0kk70WY8JzUklV9gY5JJJQB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4800" y="-142875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48400" y="0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Kindergarten</a:t>
            </a:r>
          </a:p>
          <a:p>
            <a:pPr algn="r"/>
            <a:r>
              <a:rPr lang="en-US" sz="2800" b="1" dirty="0" smtClean="0"/>
              <a:t>Print Resources </a:t>
            </a:r>
          </a:p>
          <a:p>
            <a:pPr algn="r"/>
            <a:r>
              <a:rPr lang="en-US" sz="2800" b="1" dirty="0" smtClean="0"/>
              <a:t>Unit 6</a:t>
            </a:r>
            <a:endParaRPr lang="en-US" sz="2800" b="1" dirty="0"/>
          </a:p>
        </p:txBody>
      </p:sp>
      <p:grpSp>
        <p:nvGrpSpPr>
          <p:cNvPr id="2" name="Group 28"/>
          <p:cNvGrpSpPr/>
          <p:nvPr/>
        </p:nvGrpSpPr>
        <p:grpSpPr>
          <a:xfrm>
            <a:off x="228600" y="457199"/>
            <a:ext cx="4343400" cy="5257801"/>
            <a:chOff x="1911350" y="870555"/>
            <a:chExt cx="3422650" cy="1192590"/>
          </a:xfrm>
        </p:grpSpPr>
        <p:sp>
          <p:nvSpPr>
            <p:cNvPr id="34" name="Rounded Rectangle 33"/>
            <p:cNvSpPr/>
            <p:nvPr/>
          </p:nvSpPr>
          <p:spPr>
            <a:xfrm>
              <a:off x="1911350" y="870555"/>
              <a:ext cx="3422650" cy="119259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042990" y="903683"/>
              <a:ext cx="3143250" cy="163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Picture Books</a:t>
              </a:r>
            </a:p>
            <a:p>
              <a:pPr algn="ctr"/>
              <a:r>
                <a:rPr lang="en-US" b="1" dirty="0" smtClean="0"/>
                <a:t>(Read Aloud)</a:t>
              </a:r>
              <a:endParaRPr lang="en-US" b="1" dirty="0"/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1143000" y="69850"/>
            <a:ext cx="1895302" cy="539750"/>
            <a:chOff x="1524000" y="381000"/>
            <a:chExt cx="1371600" cy="381000"/>
          </a:xfrm>
        </p:grpSpPr>
        <p:sp>
          <p:nvSpPr>
            <p:cNvPr id="22" name="Rounded Rectangle 21"/>
            <p:cNvSpPr/>
            <p:nvPr/>
          </p:nvSpPr>
          <p:spPr>
            <a:xfrm>
              <a:off x="1524000" y="381000"/>
              <a:ext cx="13716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00200" y="381001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Literature</a:t>
              </a:r>
              <a:endParaRPr lang="en-US" sz="2800" b="1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648200" y="9144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Poems (Read Aloud)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800600" y="41148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Music &amp; Songs</a:t>
            </a:r>
            <a:endParaRPr lang="en-US" sz="2000" b="1" dirty="0"/>
          </a:p>
        </p:txBody>
      </p:sp>
      <p:pic>
        <p:nvPicPr>
          <p:cNvPr id="13" name="Picture 12" descr="cover_ima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667000"/>
            <a:ext cx="742950" cy="1133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" name="Picture 13" descr="cover_imag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1447800"/>
            <a:ext cx="723900" cy="1009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5" name="Picture 14" descr="cover_imag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1295400"/>
            <a:ext cx="1390650" cy="1114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" name="Picture 15" descr="cover_imag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1066800"/>
            <a:ext cx="1028700" cy="1352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" name="Picture 16" descr="cover_image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2667000"/>
            <a:ext cx="914400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" name="Picture 17" descr="cover_image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4114800"/>
            <a:ext cx="887095" cy="1333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" name="Picture 18" descr="cover_image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2590800"/>
            <a:ext cx="838200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" name="Picture 19" descr="cover_image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2667000"/>
            <a:ext cx="914400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24" name="Straight Connector 23"/>
          <p:cNvCxnSpPr/>
          <p:nvPr/>
        </p:nvCxnSpPr>
        <p:spPr>
          <a:xfrm>
            <a:off x="381000" y="3962400"/>
            <a:ext cx="4038600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95400" y="4343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Picture Books</a:t>
            </a:r>
          </a:p>
          <a:p>
            <a:pPr algn="ctr"/>
            <a:r>
              <a:rPr lang="en-US" b="1" dirty="0" smtClean="0"/>
              <a:t>(Read Aloud/Independent)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800600" y="12192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13"/>
              </a:rPr>
              <a:t>“Little Black Bug”</a:t>
            </a:r>
            <a:endParaRPr lang="en-US" sz="1400" dirty="0" smtClean="0"/>
          </a:p>
          <a:p>
            <a:r>
              <a:rPr lang="en-US" sz="1400" dirty="0" smtClean="0">
                <a:hlinkClick r:id="rId14"/>
              </a:rPr>
              <a:t>“The Caterpillar”</a:t>
            </a:r>
            <a:endParaRPr lang="en-US" sz="1400" dirty="0" smtClean="0"/>
          </a:p>
          <a:p>
            <a:r>
              <a:rPr lang="en-US" sz="1400" dirty="0" smtClean="0">
                <a:hlinkClick r:id="rId15"/>
              </a:rPr>
              <a:t>“Trees”</a:t>
            </a:r>
            <a:endParaRPr lang="en-US" sz="1400" dirty="0" smtClean="0"/>
          </a:p>
          <a:p>
            <a:r>
              <a:rPr lang="en-US" sz="1400" dirty="0" smtClean="0">
                <a:hlinkClick r:id="rId16"/>
              </a:rPr>
              <a:t>“Over in the Meadow”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724400" y="22860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Poems (Read Along)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876800" y="2590800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17"/>
              </a:rPr>
              <a:t>“Wouldn’t You?”</a:t>
            </a:r>
            <a:endParaRPr lang="en-US" sz="14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4724400" y="31242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Nursery Rhymes (Read Along)</a:t>
            </a:r>
            <a:endParaRPr lang="en-US" sz="2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876800" y="3429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18"/>
              </a:rPr>
              <a:t>“Mary, Mary Quite Contrary”</a:t>
            </a:r>
            <a:endParaRPr lang="en-US" sz="1400" dirty="0" smtClean="0"/>
          </a:p>
          <a:p>
            <a:r>
              <a:rPr lang="en-US" sz="1400" dirty="0" smtClean="0">
                <a:hlinkClick r:id="rId19"/>
              </a:rPr>
              <a:t>“Ladybug, Ladybug”</a:t>
            </a:r>
            <a:endParaRPr lang="en-US" sz="14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4876800" y="43434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20"/>
              </a:rPr>
              <a:t>“The Ants Go Marching One by One”</a:t>
            </a:r>
            <a:endParaRPr lang="en-US" sz="1400" dirty="0" smtClean="0"/>
          </a:p>
          <a:p>
            <a:r>
              <a:rPr lang="en-US" sz="1400" dirty="0" smtClean="0">
                <a:hlinkClick r:id="rId21"/>
              </a:rPr>
              <a:t>“</a:t>
            </a:r>
            <a:r>
              <a:rPr lang="en-US" sz="1400" dirty="0" err="1" smtClean="0">
                <a:hlinkClick r:id="rId21"/>
              </a:rPr>
              <a:t>Isty</a:t>
            </a:r>
            <a:r>
              <a:rPr lang="en-US" sz="1400" dirty="0" smtClean="0">
                <a:hlinkClick r:id="rId21"/>
              </a:rPr>
              <a:t> Bitsy Spider”</a:t>
            </a:r>
            <a:endParaRPr lang="en-US" sz="1400" dirty="0" smtClean="0"/>
          </a:p>
        </p:txBody>
      </p:sp>
      <p:pic>
        <p:nvPicPr>
          <p:cNvPr id="37" name="Picture 36" descr="http://www.artchive.com/artchive/m/monet/clouds.jpg">
            <a:hlinkClick r:id="rId22"/>
          </p:cNvPr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733800" y="5410200"/>
            <a:ext cx="1400175" cy="11525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8" name="Picture 37" descr="http://upload.wikimedia.org/wikipedia/commons/a/aa/Claude_Monet_-_Water_Lilies_-_1906,_Ryerson.jpg">
            <a:hlinkClick r:id="rId24"/>
          </p:cNvPr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410200" y="5410200"/>
            <a:ext cx="1352550" cy="1162050"/>
          </a:xfrm>
          <a:prstGeom prst="rect">
            <a:avLst/>
          </a:prstGeom>
          <a:noFill/>
        </p:spPr>
      </p:pic>
      <p:pic>
        <p:nvPicPr>
          <p:cNvPr id="39" name="Picture 38" descr="http://atributetoart.com/ufiles/Monet_Water_Lilies_1916_thumb.jpg">
            <a:hlinkClick r:id="rId26"/>
          </p:cNvPr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010400" y="5410200"/>
            <a:ext cx="1419225" cy="1162050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1066800" y="60198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Art</a:t>
            </a:r>
            <a:endParaRPr lang="en-US" sz="2000" b="1" dirty="0"/>
          </a:p>
        </p:txBody>
      </p:sp>
      <p:pic>
        <p:nvPicPr>
          <p:cNvPr id="33" name="~PP635.WAV">
            <a:hlinkClick r:id="" action="ppaction://media"/>
          </p:cNvPr>
          <p:cNvPicPr>
            <a:picLocks noRot="1" noChangeAspect="1"/>
          </p:cNvPicPr>
          <p:nvPr>
            <a:wavAudioFile r:embed="rId1" name="~PP635.WAV"/>
          </p:nvPr>
        </p:nvPicPr>
        <p:blipFill>
          <a:blip r:embed="rId28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A World of Colors: Seeing Colors in a New Way [Book]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28600" y="457200"/>
            <a:ext cx="8763000" cy="6248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rg_hi" descr="http://t2.gstatic.com/images?q=tbn:ANd9GcSoqA0P5XharvXiPu003xblfk92AWYkLBhBTLqnCsGzFWzLf9bzNQ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19200"/>
            <a:ext cx="1219200" cy="99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9" name="Picture 8" descr="cover_ima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362200"/>
            <a:ext cx="1371600" cy="121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il_fi" descr="http://www.kinderkorner.com/apl1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657600"/>
            <a:ext cx="1447800" cy="121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1981200" y="990600"/>
            <a:ext cx="0" cy="548640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over_imag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2667000"/>
            <a:ext cx="1219200" cy="99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" name="Picture 16" descr="cover_imag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3962400"/>
            <a:ext cx="1447800" cy="106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" name="Picture 17" descr="cover_image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57600" y="3886200"/>
            <a:ext cx="990600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" name="Picture 18" descr="cover_image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2590800"/>
            <a:ext cx="990600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" name="Picture 19" descr="cover_image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33600" y="2590800"/>
            <a:ext cx="1447800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1" name="Picture 20" descr="cover_image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38800" y="1447800"/>
            <a:ext cx="1143000" cy="99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2" name="Picture 21" descr="cover_image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1371600"/>
            <a:ext cx="914400" cy="106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3" name="Picture 22" descr="cover_image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33600" y="5181600"/>
            <a:ext cx="990600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4" name="Picture 23" descr="cover_image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" y="4953000"/>
            <a:ext cx="1248738" cy="1266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5" name="Picture 24" descr="Cover image for From seed to pumpkin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57400" y="1371600"/>
            <a:ext cx="1388745" cy="1114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6" name="Picture 25" descr="cover_image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581400" y="1371600"/>
            <a:ext cx="914400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7" name="Picture 26" descr="cover_image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00400" y="5181600"/>
            <a:ext cx="914400" cy="1143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8" name="Picture 27" descr="cover_image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657600" y="2590800"/>
            <a:ext cx="914400" cy="106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9" name="Picture 28" descr="cover_image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24400" y="4648200"/>
            <a:ext cx="1143000" cy="144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" name="Picture 29" descr="cover_image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943600" y="4800600"/>
            <a:ext cx="990600" cy="121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228600" y="880646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(Read Aloud)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514600" y="83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(Read Aloud/Independent)</a:t>
            </a:r>
            <a:endParaRPr lang="en-US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7162800" y="1066800"/>
            <a:ext cx="0" cy="548640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ecx.images-amazon.com/images/I/51cdNIe9a0L._SX258_BO1,204,203,200_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315200" y="914400"/>
            <a:ext cx="1209183" cy="99060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6858000" y="5334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(4 copies )</a:t>
            </a:r>
            <a:endParaRPr lang="en-US" sz="1600" b="1" dirty="0"/>
          </a:p>
        </p:txBody>
      </p:sp>
      <p:pic>
        <p:nvPicPr>
          <p:cNvPr id="2052" name="Picture 4" descr="https://d.gr-assets.com/books/1380016557l/14974361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315200" y="2057400"/>
            <a:ext cx="1219200" cy="1000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4" name="Picture 6" descr="http://ecx.images-amazon.com/images/I/91sFqxEkUaL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315200" y="3200400"/>
            <a:ext cx="1219200" cy="914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6" name="Picture 8" descr="http://ecx.images-amazon.com/images/I/511C0QSJC4L._SX258_BO1,204,203,200_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315200" y="4267200"/>
            <a:ext cx="1209855" cy="9864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58" name="Picture 10" descr="http://ecx.images-amazon.com/images/I/31Hlc0oL2iL._BO1,204,203,200_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315200" y="5410199"/>
            <a:ext cx="1219199" cy="9869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pSp>
        <p:nvGrpSpPr>
          <p:cNvPr id="2" name="Group 35"/>
          <p:cNvGrpSpPr/>
          <p:nvPr/>
        </p:nvGrpSpPr>
        <p:grpSpPr>
          <a:xfrm>
            <a:off x="685800" y="228600"/>
            <a:ext cx="2819400" cy="609600"/>
            <a:chOff x="838200" y="3505200"/>
            <a:chExt cx="2590800" cy="381000"/>
          </a:xfrm>
          <a:solidFill>
            <a:schemeClr val="accent6">
              <a:lumMod val="75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838200" y="3505200"/>
              <a:ext cx="2590800" cy="381000"/>
            </a:xfrm>
            <a:prstGeom prst="round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0600" y="35052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Informational Text</a:t>
              </a:r>
              <a:endParaRPr lang="en-US" b="1" dirty="0"/>
            </a:p>
          </p:txBody>
        </p:sp>
      </p:grpSp>
      <p:pic>
        <p:nvPicPr>
          <p:cNvPr id="35" name="~PP2713.WAV">
            <a:hlinkClick r:id="" action="ppaction://media"/>
          </p:cNvPr>
          <p:cNvPicPr>
            <a:picLocks noRot="1" noChangeAspect="1"/>
          </p:cNvPicPr>
          <p:nvPr>
            <a:wavAudioFile r:embed="rId1" name="~PP2713.WAV"/>
          </p:nvPr>
        </p:nvPicPr>
        <p:blipFill>
          <a:blip r:embed="rId27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4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New Texts</a:t>
            </a:r>
          </a:p>
          <a:p>
            <a:r>
              <a:rPr lang="en-US" sz="2000" dirty="0" smtClean="0"/>
              <a:t>5 copies each</a:t>
            </a:r>
            <a:endParaRPr lang="en-US" sz="2000" dirty="0"/>
          </a:p>
        </p:txBody>
      </p:sp>
      <p:sp>
        <p:nvSpPr>
          <p:cNvPr id="27650" name="AutoShape 2" descr="Image result for praying mantises by margaret hil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 descr="pray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371600"/>
            <a:ext cx="2371725" cy="1924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firefli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219200"/>
            <a:ext cx="2362200" cy="1930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be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89126">
            <a:off x="5881737" y="3772593"/>
            <a:ext cx="2133834" cy="1724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n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82949">
            <a:off x="658949" y="3662575"/>
            <a:ext cx="1905000" cy="1577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ladybug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00400" y="4495800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~PP1042.WAV">
            <a:hlinkClick r:id="" action="ppaction://media"/>
          </p:cNvPr>
          <p:cNvPicPr>
            <a:picLocks noRot="1" noChangeAspect="1"/>
          </p:cNvPicPr>
          <p:nvPr>
            <a:wavAudioFile r:embed="rId1" name="~PP1042.WAV"/>
          </p:nvPr>
        </p:nvPicPr>
        <p:blipFill>
          <a:blip r:embed="rId8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239000" y="2057400"/>
            <a:ext cx="1577975" cy="1524000"/>
            <a:chOff x="4733" y="9880"/>
            <a:chExt cx="2486" cy="2531"/>
          </a:xfrm>
        </p:grpSpPr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4733" y="9880"/>
              <a:ext cx="2486" cy="2531"/>
            </a:xfrm>
            <a:prstGeom prst="ellipse">
              <a:avLst/>
            </a:prstGeom>
            <a:solidFill>
              <a:srgbClr val="F7964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4885" y="10340"/>
              <a:ext cx="2199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DIVIDE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the unit into weeks and 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DISTRIBUTE 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the standards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28600"/>
            <a:ext cx="1676400" cy="128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81000" y="457200"/>
          <a:ext cx="60960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32258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~PP2281.WAV">
            <a:hlinkClick r:id="" action="ppaction://media"/>
          </p:cNvPr>
          <p:cNvPicPr>
            <a:picLocks noRot="1" noChangeAspect="1"/>
          </p:cNvPicPr>
          <p:nvPr>
            <a:wavAudioFile r:embed="rId1" name="~PP2281.WAV"/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0511711"/>
      </p:ext>
    </p:extLst>
  </p:cSld>
  <p:clrMapOvr>
    <a:masterClrMapping/>
  </p:clrMapOvr>
  <p:transition advTm="52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21921"/>
          <a:ext cx="8991598" cy="6991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17"/>
                <a:gridCol w="3928682"/>
                <a:gridCol w="1524000"/>
                <a:gridCol w="2743199"/>
              </a:tblGrid>
              <a:tr h="986989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</a:t>
                      </a:r>
                      <a:r>
                        <a:rPr lang="en-US" baseline="0" dirty="0" smtClean="0"/>
                        <a:t> and Suggested Instruction</a:t>
                      </a:r>
                      <a:endParaRPr lang="en-US" dirty="0"/>
                    </a:p>
                  </a:txBody>
                  <a:tcPr/>
                </a:tc>
              </a:tr>
              <a:tr h="559669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RI.K.1 With prompting and support, ask and answer questions about key details in a text.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RI.K.2 With prompting and support, identify the main topic and retell key details of a text.</a:t>
                      </a:r>
                    </a:p>
                    <a:p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RI.K.4 With prompting and support, ask and answer questions about unknown words in a text.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RI.K.7 With prompting and support, describe the relationship between illustrations and the text in which they appear (e.g.., illustrations, descriptions, or procedures).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RI.K.8 Identify the reasons an author gives to support points in a text.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ESS.8.K.4</a:t>
                      </a:r>
                      <a:r>
                        <a:rPr lang="en-US" sz="1800" baseline="0" dirty="0" smtClean="0"/>
                        <a:t>  Reuse and recycle</a:t>
                      </a:r>
                      <a:endParaRPr lang="en-US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Earth Day Book, Smart Notebook</a:t>
                      </a:r>
                      <a:r>
                        <a:rPr lang="en-US" sz="1800" baseline="0" dirty="0" smtClean="0">
                          <a:solidFill>
                            <a:srgbClr val="7030A0"/>
                          </a:solidFill>
                        </a:rPr>
                        <a:t> Lesson, Graphic Organizer </a:t>
                      </a:r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 &amp; Video- Teacher</a:t>
                      </a:r>
                      <a:r>
                        <a:rPr lang="en-US" sz="1800" baseline="0" dirty="0" smtClean="0">
                          <a:solidFill>
                            <a:srgbClr val="7030A0"/>
                          </a:solidFill>
                        </a:rPr>
                        <a:t> Created Resources </a:t>
                      </a:r>
                    </a:p>
                    <a:p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1800" dirty="0" smtClean="0">
                          <a:solidFill>
                            <a:srgbClr val="7030A0"/>
                          </a:solidFill>
                        </a:rPr>
                        <a:t>Taking Care of the Earth’s Resources- </a:t>
                      </a:r>
                    </a:p>
                    <a:p>
                      <a:r>
                        <a:rPr lang="en-US" sz="1800" dirty="0" smtClean="0">
                          <a:solidFill>
                            <a:srgbClr val="7030A0"/>
                          </a:solidFill>
                          <a:hlinkClick r:id="rId4"/>
                        </a:rPr>
                        <a:t>https://www.engageny.org/search-site/Taking%20Care%20of%20the%20Earth?solrsort=score%20desc</a:t>
                      </a:r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cover_ima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295400"/>
            <a:ext cx="990600" cy="121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4" descr="cover_imag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1295400"/>
            <a:ext cx="1143000" cy="1447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~PP1253.WAV">
            <a:hlinkClick r:id="" action="ppaction://media"/>
          </p:cNvPr>
          <p:cNvPicPr>
            <a:picLocks noRot="1" noChangeAspect="1"/>
          </p:cNvPicPr>
          <p:nvPr>
            <a:wavAudioFile r:embed="rId1" name="~PP1253.WAV"/>
          </p:nvPr>
        </p:nvPicPr>
        <p:blipFill>
          <a:blip r:embed="rId7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5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" y="121921"/>
          <a:ext cx="8991598" cy="6583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717"/>
                <a:gridCol w="3928682"/>
                <a:gridCol w="1524000"/>
                <a:gridCol w="2743199"/>
              </a:tblGrid>
              <a:tr h="986989">
                <a:tc>
                  <a:txBody>
                    <a:bodyPr/>
                    <a:lstStyle/>
                    <a:p>
                      <a:r>
                        <a:rPr lang="en-US" dirty="0" smtClean="0"/>
                        <a:t>Week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ELA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 Standards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Resources</a:t>
                      </a:r>
                      <a:r>
                        <a:rPr lang="en-US" baseline="0" dirty="0" smtClean="0"/>
                        <a:t> and Suggested Instruction</a:t>
                      </a:r>
                      <a:endParaRPr lang="en-US" dirty="0"/>
                    </a:p>
                  </a:txBody>
                  <a:tcPr/>
                </a:tc>
              </a:tr>
              <a:tr h="559669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L.K.6 Use words and phrases acquired through conversations, reading and being read to, and responding to texts.</a:t>
                      </a:r>
                      <a:endParaRPr lang="en-US" sz="1600" b="0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W.K.2 Use a combination of drawing, dictating, and writing to compose informative/explanatory texts in which they name what they are writing about and supply some information on the topic.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030A0"/>
                          </a:solidFill>
                        </a:rPr>
                        <a:t>Alpha Boxes for Vocabulary- Teacher Created Resources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solidFill>
                            <a:srgbClr val="7030A0"/>
                          </a:solidFill>
                        </a:rPr>
                        <a:t>Example: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sz="1800" dirty="0" smtClean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alphabo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2590800"/>
            <a:ext cx="2025284" cy="1512712"/>
          </a:xfrm>
          <a:prstGeom prst="rect">
            <a:avLst/>
          </a:prstGeom>
        </p:spPr>
      </p:pic>
      <p:pic>
        <p:nvPicPr>
          <p:cNvPr id="5" name="~PP2637.WAV">
            <a:hlinkClick r:id="" action="ppaction://media"/>
          </p:cNvPr>
          <p:cNvPicPr>
            <a:picLocks noRot="1" noChangeAspect="1"/>
          </p:cNvPicPr>
          <p:nvPr>
            <a:wavAudioFile r:embed="rId1" name="~PP2637.WAV"/>
          </p:nvPr>
        </p:nvPicPr>
        <p:blipFill>
          <a:blip r:embed="rId5" cstate="print"/>
          <a:stretch>
            <a:fillRect/>
          </a:stretch>
        </p:blipFill>
        <p:spPr>
          <a:xfrm>
            <a:off x="8724900" y="6438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6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2171</Words>
  <Application>Microsoft Office PowerPoint</Application>
  <PresentationFormat>On-screen Show (4:3)</PresentationFormat>
  <Paragraphs>379</Paragraphs>
  <Slides>22</Slides>
  <Notes>18</Notes>
  <HiddenSlides>0</HiddenSlides>
  <MMClips>22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st</cp:lastModifiedBy>
  <cp:revision>143</cp:revision>
  <dcterms:created xsi:type="dcterms:W3CDTF">2014-09-19T19:39:37Z</dcterms:created>
  <dcterms:modified xsi:type="dcterms:W3CDTF">2015-04-01T20:37:39Z</dcterms:modified>
</cp:coreProperties>
</file>