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7" r:id="rId2"/>
    <p:sldId id="260" r:id="rId3"/>
    <p:sldId id="259" r:id="rId4"/>
    <p:sldId id="278" r:id="rId5"/>
    <p:sldId id="261" r:id="rId6"/>
    <p:sldId id="258" r:id="rId7"/>
    <p:sldId id="268" r:id="rId8"/>
    <p:sldId id="277" r:id="rId9"/>
    <p:sldId id="276" r:id="rId10"/>
    <p:sldId id="266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52" autoAdjust="0"/>
  </p:normalViewPr>
  <p:slideViewPr>
    <p:cSldViewPr>
      <p:cViewPr varScale="1">
        <p:scale>
          <a:sx n="60" d="100"/>
          <a:sy n="60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49DA-106A-422B-B0D6-480F81F8ED8A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96705-98CE-441B-B6BF-9D3FFAA78C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</a:t>
            </a:r>
          </a:p>
          <a:p>
            <a:r>
              <a:rPr lang="en-US" dirty="0" smtClean="0"/>
              <a:t>RL.K.1 Ask and answer questions about key details</a:t>
            </a:r>
          </a:p>
          <a:p>
            <a:r>
              <a:rPr lang="en-US" dirty="0" smtClean="0"/>
              <a:t>RL.K.5 Recognize common types of texts.</a:t>
            </a:r>
          </a:p>
          <a:p>
            <a:r>
              <a:rPr lang="en-US" dirty="0" smtClean="0"/>
              <a:t>SL.K.1</a:t>
            </a:r>
            <a:r>
              <a:rPr lang="en-US" baseline="0" dirty="0" smtClean="0"/>
              <a:t> Participate in collaborative conversations.</a:t>
            </a:r>
          </a:p>
          <a:p>
            <a:r>
              <a:rPr lang="en-US" baseline="0" dirty="0" smtClean="0"/>
              <a:t>SL.K.5 Add drawings to descriptions.</a:t>
            </a:r>
          </a:p>
          <a:p>
            <a:r>
              <a:rPr lang="en-US" baseline="0" dirty="0" smtClean="0"/>
              <a:t>Our Goal: I can listen to and illustrate a poem.</a:t>
            </a:r>
          </a:p>
          <a:p>
            <a:r>
              <a:rPr lang="en-US" baseline="0" dirty="0" smtClean="0"/>
              <a:t>Ask students to rate how well they can meet the goal (with whatever system the teacher uses) at the beginning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I can listen</a:t>
            </a:r>
            <a:r>
              <a:rPr lang="en-US" baseline="0" dirty="0" smtClean="0"/>
              <a:t> to and illustrate a poem.</a:t>
            </a:r>
          </a:p>
          <a:p>
            <a:r>
              <a:rPr lang="en-US" baseline="0" dirty="0" smtClean="0"/>
              <a:t>Have students rate themselves at the end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students</a:t>
            </a:r>
            <a:r>
              <a:rPr lang="en-US" baseline="0" dirty="0" smtClean="0"/>
              <a:t> copies of storybooks they are familiar with.</a:t>
            </a:r>
          </a:p>
          <a:p>
            <a:r>
              <a:rPr lang="en-US" baseline="0" dirty="0" smtClean="0"/>
              <a:t>Review the features of a book. (front cover, back cover, title page)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poem you are going to listen to today.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Poems are different from the storybooks you have been reading.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does this poem look different than the storybooks you have been reading,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Like The 3 Pigs or The 3 Billy Goats Gruff (show books). Turn and Talk.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the poem, “The Swing,” to students. Point out the lines</a:t>
            </a:r>
            <a:r>
              <a:rPr lang="en-US" baseline="0" dirty="0" smtClean="0"/>
              <a:t> and stanzas on the poem written on large chart paper.</a:t>
            </a:r>
          </a:p>
          <a:p>
            <a:r>
              <a:rPr lang="en-US" baseline="0" dirty="0" smtClean="0"/>
              <a:t>Have students identify rhyming words and highlight on the chart paper. </a:t>
            </a:r>
          </a:p>
          <a:p>
            <a:r>
              <a:rPr lang="en-US" dirty="0" smtClean="0"/>
              <a:t>Poems look different. They have stanzas. They have lines. They often have rhyming words.</a:t>
            </a:r>
          </a:p>
          <a:p>
            <a:r>
              <a:rPr lang="en-US" baseline="0" dirty="0" smtClean="0"/>
              <a:t>Poems are sometimes short. </a:t>
            </a:r>
          </a:p>
          <a:p>
            <a:r>
              <a:rPr lang="en-US" baseline="0" dirty="0" smtClean="0"/>
              <a:t>A storybook is usually one story.</a:t>
            </a:r>
          </a:p>
          <a:p>
            <a:r>
              <a:rPr lang="en-US" baseline="0" dirty="0" smtClean="0"/>
              <a:t>A poetry books has many poems.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Explicitly model how to illustrate the poem using questions to help visualize the poem.</a:t>
            </a:r>
          </a:p>
          <a:p>
            <a:r>
              <a:rPr lang="en-US" baseline="0" dirty="0" smtClean="0"/>
              <a:t>Who is in the poem? A child</a:t>
            </a:r>
          </a:p>
          <a:p>
            <a:r>
              <a:rPr lang="en-US" baseline="0" dirty="0" smtClean="0"/>
              <a:t>What is the child doing? </a:t>
            </a:r>
          </a:p>
          <a:p>
            <a:r>
              <a:rPr lang="en-US" baseline="0" dirty="0" smtClean="0"/>
              <a:t>Where is the child? What things are around him/her?</a:t>
            </a:r>
          </a:p>
          <a:p>
            <a:r>
              <a:rPr lang="en-US" baseline="0" dirty="0" smtClean="0"/>
              <a:t>How does the child feel?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each stanza and ask questions that illustrators need to ask to illustrate a poem.</a:t>
            </a:r>
          </a:p>
          <a:p>
            <a:r>
              <a:rPr lang="en-US" baseline="0" dirty="0" smtClean="0"/>
              <a:t>Who? What? Where? How?</a:t>
            </a:r>
          </a:p>
          <a:p>
            <a:r>
              <a:rPr lang="en-US" baseline="0" dirty="0" smtClean="0"/>
              <a:t>When students know what they are going to draw, they put their hands on their head.</a:t>
            </a:r>
          </a:p>
          <a:p>
            <a:r>
              <a:rPr lang="en-US" baseline="0" dirty="0" smtClean="0"/>
              <a:t>They go to their table to draw their illustration.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 partners to match</a:t>
            </a:r>
            <a:r>
              <a:rPr lang="en-US" baseline="0" dirty="0" smtClean="0"/>
              <a:t> their illustration to the stanza it illustrates. You may need to read the poem again.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individual students a poem to illustrate.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Score students ability to illustrate the poem.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96705-98CE-441B-B6BF-9D3FFAA78C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829EEF-8845-4291-B65C-FA63725AE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72527-A0E1-4FF3-9FC0-2FDF95793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BEC8C-40B1-4A36-9426-682A738DB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D947B-F49D-4A95-8867-29C56ADDD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1C524-09B5-4EC7-9CDE-1F746DC31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3273-96E0-4D1B-B192-D4190E2C9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47878-1A44-4FE7-98FD-D1C361E9E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83C8-3091-43AF-87A9-FCA1EC83B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4F062-7840-4232-B197-2E5515E61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A50FC-F420-4E76-80AA-7809A0212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81739-8FB6-49D2-9725-0AE7EA1C0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06796CD8-0B4F-4475-91E3-C5EF026BDB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latin typeface="Georgia" pitchFamily="18" charset="0"/>
              </a:rPr>
              <a:t>What is Poetry?</a:t>
            </a:r>
            <a:endParaRPr lang="en-US" sz="5400" b="1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543799" cy="2286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“The Swing” </a:t>
            </a:r>
            <a:r>
              <a:rPr lang="en-US" sz="2800" dirty="0" smtClean="0"/>
              <a:t>by Robert Louis Stevenson</a:t>
            </a:r>
          </a:p>
          <a:p>
            <a:endParaRPr lang="en-US" sz="1050" dirty="0" smtClean="0"/>
          </a:p>
          <a:p>
            <a:r>
              <a:rPr lang="en-US" sz="2000" dirty="0" smtClean="0"/>
              <a:t>				Anne </a:t>
            </a:r>
            <a:r>
              <a:rPr lang="en-US" sz="2000" dirty="0" err="1" smtClean="0"/>
              <a:t>Saullo</a:t>
            </a:r>
            <a:endParaRPr lang="en-US" sz="2000" dirty="0" smtClean="0"/>
          </a:p>
          <a:p>
            <a:r>
              <a:rPr lang="en-US" sz="2000" dirty="0" smtClean="0"/>
              <a:t>				Mrs. </a:t>
            </a:r>
            <a:r>
              <a:rPr lang="en-US" sz="2000" dirty="0" err="1" smtClean="0"/>
              <a:t>Magarin’s</a:t>
            </a:r>
            <a:r>
              <a:rPr lang="en-US" sz="2000" dirty="0" smtClean="0"/>
              <a:t> Kindergarten</a:t>
            </a:r>
          </a:p>
          <a:p>
            <a:r>
              <a:rPr lang="en-US" sz="2000" dirty="0" smtClean="0"/>
              <a:t>				Grace Hill Elementary</a:t>
            </a:r>
          </a:p>
          <a:p>
            <a:r>
              <a:rPr lang="en-US" sz="2000" dirty="0" smtClean="0"/>
              <a:t>				December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381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Score students ability to illustrate a poem.  (SL.K.5)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4902" t="20833" r="21569" b="8088"/>
          <a:stretch>
            <a:fillRect/>
          </a:stretch>
        </p:blipFill>
        <p:spPr bwMode="auto">
          <a:xfrm>
            <a:off x="1981200" y="1905000"/>
            <a:ext cx="57150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latin typeface="Georgia" pitchFamily="18" charset="0"/>
              </a:rPr>
              <a:t>Goal</a:t>
            </a:r>
            <a:br>
              <a:rPr lang="en-US" sz="4800" b="1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I can listen to and illustrate a poem.</a:t>
            </a:r>
            <a:endParaRPr lang="en-US" sz="48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181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Students score their understanding of the goal.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909" r="2459" b="6122"/>
          <a:stretch>
            <a:fillRect/>
          </a:stretch>
        </p:blipFill>
        <p:spPr bwMode="auto">
          <a:xfrm>
            <a:off x="5334000" y="15240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1517" y="1524000"/>
            <a:ext cx="333288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6172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Standards: RL.K.1, RL.K.5, SL.K.1, SL.K.5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15240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latin typeface="Georgia" pitchFamily="18" charset="0"/>
              </a:rPr>
              <a:t>Goal</a:t>
            </a:r>
            <a:br>
              <a:rPr lang="en-US" sz="4800" b="1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I can listen to and illustrate a poem.</a:t>
            </a:r>
            <a:endParaRPr lang="en-US" sz="48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181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Students score their understanding of the goal.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909" r="2459" b="6122"/>
          <a:stretch>
            <a:fillRect/>
          </a:stretch>
        </p:blipFill>
        <p:spPr bwMode="auto">
          <a:xfrm>
            <a:off x="5334000" y="15240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1517" y="1524000"/>
            <a:ext cx="333288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6172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Standards: RL.K.1, RL.K.5, SL.K.1, SL.K.5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Access Prior Knowledge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Show students copies of books they are familiar with and review the features of a book. </a:t>
            </a:r>
          </a:p>
          <a:p>
            <a:endParaRPr lang="en-US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25" b="5351"/>
          <a:stretch>
            <a:fillRect/>
          </a:stretch>
        </p:blipFill>
        <p:spPr bwMode="auto">
          <a:xfrm>
            <a:off x="1447800" y="2057400"/>
            <a:ext cx="33652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20574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 Front Cover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 Back Cover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 Title Page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9927" t="8118" r="13036" b="21963"/>
          <a:stretch>
            <a:fillRect/>
          </a:stretch>
        </p:blipFill>
        <p:spPr bwMode="auto">
          <a:xfrm>
            <a:off x="5562600" y="36576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754" t="744" r="5057" b="44932"/>
          <a:stretch>
            <a:fillRect/>
          </a:stretch>
        </p:blipFill>
        <p:spPr bwMode="auto">
          <a:xfrm>
            <a:off x="1066800" y="304799"/>
            <a:ext cx="8077200" cy="634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z="5400" b="1" dirty="0" smtClean="0">
                <a:latin typeface="Georgia" pitchFamily="18" charset="0"/>
              </a:rPr>
              <a:t>New Information</a:t>
            </a:r>
            <a:br>
              <a:rPr lang="en-US" sz="5400" b="1" dirty="0" smtClean="0">
                <a:latin typeface="Georgia" pitchFamily="18" charset="0"/>
              </a:rPr>
            </a:br>
            <a:endParaRPr lang="en-US" sz="54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914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Read the </a:t>
            </a:r>
            <a:r>
              <a:rPr lang="en-US" sz="2000" dirty="0" err="1" smtClean="0">
                <a:latin typeface="+mn-lt"/>
              </a:rPr>
              <a:t>poem,“The</a:t>
            </a:r>
            <a:r>
              <a:rPr lang="en-US" sz="2000" dirty="0" smtClean="0">
                <a:latin typeface="+mn-lt"/>
              </a:rPr>
              <a:t> Swing” by Robert Louis Stevenson to students.</a:t>
            </a:r>
            <a:endParaRPr lang="en-US" sz="2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038599" cy="520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92949" y="1981200"/>
            <a:ext cx="30989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After reading, point out:</a:t>
            </a:r>
          </a:p>
          <a:p>
            <a:endParaRPr lang="en-US" sz="2000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Lines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Stanzas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Rhyming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572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Use the illustrations and questions to help students visualize the poem. Explicitly model illustrating the first stanza of the poem.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122" name="Picture 2" descr="C:\Users\asaullo\AppData\Local\Microsoft\Windows\Temporary Internet Files\Content.IE5\UH4PAYO1\MC91021636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2981325"/>
            <a:ext cx="4362450" cy="38004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4267200" y="3352800"/>
            <a:ext cx="12192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3" name="Picture 3" descr="C:\Users\asaullo\AppData\Local\Microsoft\Windows\Temporary Internet Files\Content.IE5\H2RYG6TF\MP9004465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352800"/>
            <a:ext cx="1219200" cy="157429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20402371">
            <a:off x="1084116" y="3003443"/>
            <a:ext cx="213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040099">
            <a:off x="762000" y="4603643"/>
            <a:ext cx="2455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499989">
            <a:off x="6416068" y="2193324"/>
            <a:ext cx="25211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967643">
            <a:off x="6639455" y="4164361"/>
            <a:ext cx="213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Application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Tell students that they will ask and answer questions in order to illustrate the poem, “The Swing,” so others can visualize or see the poem in their heads. 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 descr="C:\Users\asaullo\AppData\Local\Microsoft\Windows\Temporary Internet Files\Content.IE5\V3P4CVYA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2463800" cy="1847850"/>
          </a:xfrm>
          <a:prstGeom prst="rect">
            <a:avLst/>
          </a:prstGeom>
          <a:noFill/>
        </p:spPr>
      </p:pic>
      <p:pic>
        <p:nvPicPr>
          <p:cNvPr id="1027" name="Picture 3" descr="C:\Users\asaullo\AppData\Local\Microsoft\Windows\Temporary Internet Files\Content.IE5\9D1GMQDI\im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343400"/>
            <a:ext cx="3048000" cy="2286000"/>
          </a:xfrm>
          <a:prstGeom prst="rect">
            <a:avLst/>
          </a:prstGeom>
          <a:noFill/>
        </p:spPr>
      </p:pic>
      <p:pic>
        <p:nvPicPr>
          <p:cNvPr id="1028" name="Picture 4" descr="C:\Users\asaullo\AppData\Local\Microsoft\Windows\Temporary Internet Files\Content.IE5\ZS9KBS8X\ima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133600"/>
            <a:ext cx="24003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57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n-lt"/>
              </a:rPr>
              <a:t>The poem now has illustrations!</a:t>
            </a:r>
            <a:endParaRPr lang="en-US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 descr="C:\Users\asaullo\AppData\Local\Microsoft\Windows\Temporary Internet Files\Content.IE5\9D1GMQDI\image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28750"/>
            <a:ext cx="67310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Once students complete their illustration for the wall, they can illustrate their own copy of “The Swing” to put in their poetry folder.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000" t="17500" r="51000" b="11250"/>
          <a:stretch>
            <a:fillRect/>
          </a:stretch>
        </p:blipFill>
        <p:spPr bwMode="auto">
          <a:xfrm>
            <a:off x="5257800" y="2057400"/>
            <a:ext cx="32766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C:\Users\asaullo\AppData\Local\Microsoft\Windows\Temporary Internet Files\Content.IE5\7TRAI3RB\im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32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 design template">
  <a:themeElements>
    <a:clrScheme name="Office Them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Dad's tie design template</Template>
  <TotalTime>769</TotalTime>
  <Words>605</Words>
  <Application>Microsoft Office PowerPoint</Application>
  <PresentationFormat>On-screen Show (4:3)</PresentationFormat>
  <Paragraphs>78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Dad's tie design template</vt:lpstr>
      <vt:lpstr>What is Poetry?</vt:lpstr>
      <vt:lpstr>Goal I can listen to and illustrate a poem.</vt:lpstr>
      <vt:lpstr>Access Prior Knowledge</vt:lpstr>
      <vt:lpstr>Slide 4</vt:lpstr>
      <vt:lpstr>New Information </vt:lpstr>
      <vt:lpstr>Slide 6</vt:lpstr>
      <vt:lpstr>Application</vt:lpstr>
      <vt:lpstr>Slide 8</vt:lpstr>
      <vt:lpstr>Once students complete their illustration for the wall, they can illustrate their own copy of “The Swing” to put in their poetry folder.</vt:lpstr>
      <vt:lpstr>Slide 10</vt:lpstr>
      <vt:lpstr>Goal I can listen to and illustrate a poem.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Flag</dc:title>
  <dc:creator>Susan</dc:creator>
  <cp:lastModifiedBy>st</cp:lastModifiedBy>
  <cp:revision>38</cp:revision>
  <cp:lastPrinted>1601-01-01T00:00:00Z</cp:lastPrinted>
  <dcterms:created xsi:type="dcterms:W3CDTF">2013-02-03T15:23:30Z</dcterms:created>
  <dcterms:modified xsi:type="dcterms:W3CDTF">2015-01-28T20:58:00Z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TC010690111033</vt:lpwstr>
  </property>
</Properties>
</file>