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72" r:id="rId4"/>
    <p:sldId id="263" r:id="rId5"/>
    <p:sldId id="257" r:id="rId6"/>
    <p:sldId id="260" r:id="rId7"/>
    <p:sldId id="262" r:id="rId8"/>
    <p:sldId id="264" r:id="rId9"/>
    <p:sldId id="265" r:id="rId10"/>
    <p:sldId id="266" r:id="rId11"/>
    <p:sldId id="267" r:id="rId12"/>
    <p:sldId id="274" r:id="rId13"/>
    <p:sldId id="269" r:id="rId14"/>
    <p:sldId id="261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FF"/>
    <a:srgbClr val="3399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792" y="-2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B3F10-5300-42DE-8E23-F917C41C9B5A}" type="datetimeFigureOut">
              <a:rPr lang="en-US" smtClean="0"/>
              <a:pPr/>
              <a:t>11/7/2011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D62F9-7656-4DD0-964B-86E2CD6631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B3F10-5300-42DE-8E23-F917C41C9B5A}" type="datetimeFigureOut">
              <a:rPr lang="en-US" smtClean="0"/>
              <a:pPr/>
              <a:t>11/7/2011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D62F9-7656-4DD0-964B-86E2CD6631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B3F10-5300-42DE-8E23-F917C41C9B5A}" type="datetimeFigureOut">
              <a:rPr lang="en-US" smtClean="0"/>
              <a:pPr/>
              <a:t>11/7/2011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D62F9-7656-4DD0-964B-86E2CD6631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B3F10-5300-42DE-8E23-F917C41C9B5A}" type="datetimeFigureOut">
              <a:rPr lang="en-US" smtClean="0"/>
              <a:pPr/>
              <a:t>11/7/2011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D62F9-7656-4DD0-964B-86E2CD6631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B3F10-5300-42DE-8E23-F917C41C9B5A}" type="datetimeFigureOut">
              <a:rPr lang="en-US" smtClean="0"/>
              <a:pPr/>
              <a:t>11/7/2011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D62F9-7656-4DD0-964B-86E2CD6631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B3F10-5300-42DE-8E23-F917C41C9B5A}" type="datetimeFigureOut">
              <a:rPr lang="en-US" smtClean="0"/>
              <a:pPr/>
              <a:t>11/7/2011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D62F9-7656-4DD0-964B-86E2CD6631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B3F10-5300-42DE-8E23-F917C41C9B5A}" type="datetimeFigureOut">
              <a:rPr lang="en-US" smtClean="0"/>
              <a:pPr/>
              <a:t>11/7/2011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D62F9-7656-4DD0-964B-86E2CD6631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B3F10-5300-42DE-8E23-F917C41C9B5A}" type="datetimeFigureOut">
              <a:rPr lang="en-US" smtClean="0"/>
              <a:pPr/>
              <a:t>11/7/2011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D62F9-7656-4DD0-964B-86E2CD6631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B3F10-5300-42DE-8E23-F917C41C9B5A}" type="datetimeFigureOut">
              <a:rPr lang="en-US" smtClean="0"/>
              <a:pPr/>
              <a:t>11/7/2011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D62F9-7656-4DD0-964B-86E2CD6631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B3F10-5300-42DE-8E23-F917C41C9B5A}" type="datetimeFigureOut">
              <a:rPr lang="en-US" smtClean="0"/>
              <a:pPr/>
              <a:t>11/7/2011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D62F9-7656-4DD0-964B-86E2CD6631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B3F10-5300-42DE-8E23-F917C41C9B5A}" type="datetimeFigureOut">
              <a:rPr lang="en-US" smtClean="0"/>
              <a:pPr/>
              <a:t>11/7/2011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D62F9-7656-4DD0-964B-86E2CD6631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75000"/>
              </a:schemeClr>
            </a:gs>
            <a:gs pos="50000">
              <a:schemeClr val="accent4">
                <a:lumMod val="60000"/>
                <a:lumOff val="4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CB3F10-5300-42DE-8E23-F917C41C9B5A}" type="datetimeFigureOut">
              <a:rPr lang="en-US" smtClean="0"/>
              <a:pPr/>
              <a:t>11/7/2011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DD62F9-7656-4DD0-964B-86E2CD6631C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metmuseum.org/toah/works-of-art/64.165.2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semconsulting.net/wp-content/uploads/2010/09/question-mark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53200" y="3048000"/>
            <a:ext cx="2128500" cy="279082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85800" y="533400"/>
            <a:ext cx="74676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Ask and Answer Questions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Part 2</a:t>
            </a:r>
            <a:endParaRPr lang="en-US" sz="5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algn="ctr"/>
            <a:r>
              <a:rPr lang="en-US" sz="2800" dirty="0" smtClean="0">
                <a:latin typeface="Comic Sans MS" pitchFamily="66" charset="0"/>
              </a:rPr>
              <a:t>Mrs. Kirkland’s Kindergarten Class</a:t>
            </a:r>
          </a:p>
          <a:p>
            <a:pPr algn="ctr"/>
            <a:r>
              <a:rPr lang="en-US" sz="2000" dirty="0" smtClean="0">
                <a:latin typeface="Comic Sans MS" pitchFamily="66" charset="0"/>
              </a:rPr>
              <a:t>Grace Hill Elementary</a:t>
            </a:r>
          </a:p>
          <a:p>
            <a:pPr algn="ctr"/>
            <a:r>
              <a:rPr lang="en-US" sz="2000" dirty="0" smtClean="0">
                <a:latin typeface="Comic Sans MS" pitchFamily="66" charset="0"/>
              </a:rPr>
              <a:t>Rogers, Arkansas</a:t>
            </a:r>
          </a:p>
          <a:p>
            <a:pPr algn="ctr"/>
            <a:r>
              <a:rPr lang="en-US" sz="2000" dirty="0" smtClean="0">
                <a:latin typeface="Comic Sans MS" pitchFamily="66" charset="0"/>
              </a:rPr>
              <a:t>October 26, 2011</a:t>
            </a:r>
            <a:endParaRPr lang="en-US" sz="2000" dirty="0">
              <a:latin typeface="Comic Sans MS" pitchFamily="66" charset="0"/>
            </a:endParaRPr>
          </a:p>
        </p:txBody>
      </p:sp>
      <p:pic>
        <p:nvPicPr>
          <p:cNvPr id="7" name="Picture 2" descr="http://semconsulting.net/wp-content/uploads/2010/09/question-mar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457200"/>
            <a:ext cx="849947" cy="1114425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 t="19299" r="10181" b="7613"/>
          <a:stretch>
            <a:fillRect/>
          </a:stretch>
        </p:blipFill>
        <p:spPr bwMode="auto">
          <a:xfrm>
            <a:off x="2362200" y="3886200"/>
            <a:ext cx="3886200" cy="2371241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3" name="AutoShape 5" descr="Stop                                                            the    Shooting                                                            and Help    Me!"/>
          <p:cNvSpPr>
            <a:spLocks noChangeAspect="1" noChangeArrowheads="1"/>
          </p:cNvSpPr>
          <p:nvPr/>
        </p:nvSpPr>
        <p:spPr bwMode="auto">
          <a:xfrm>
            <a:off x="155575" y="-1820863"/>
            <a:ext cx="5715000" cy="38004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5" name="AutoShape 7" descr="Stop                                                            the    Shooting                                                            and Help    Me!"/>
          <p:cNvSpPr>
            <a:spLocks noChangeAspect="1" noChangeArrowheads="1"/>
          </p:cNvSpPr>
          <p:nvPr/>
        </p:nvSpPr>
        <p:spPr bwMode="auto">
          <a:xfrm>
            <a:off x="155575" y="-1820863"/>
            <a:ext cx="5715000" cy="38004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81000" y="6019800"/>
            <a:ext cx="3581400" cy="369332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ysClr val="windowText" lastClr="000000"/>
                </a:solidFill>
              </a:rPr>
              <a:t>(5) Homework and Practice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304800"/>
            <a:ext cx="4243388" cy="31819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 t="9233"/>
          <a:stretch>
            <a:fillRect/>
          </a:stretch>
        </p:blipFill>
        <p:spPr bwMode="auto">
          <a:xfrm>
            <a:off x="4267200" y="3733800"/>
            <a:ext cx="4114800" cy="28006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228600" y="381000"/>
            <a:ext cx="381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Comic Sans MS" pitchFamily="66" charset="0"/>
              </a:rPr>
              <a:t>Do you have some questions about this part of the story?</a:t>
            </a:r>
            <a:endParaRPr lang="en-US" sz="2400" b="1" dirty="0">
              <a:latin typeface="Comic Sans MS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1000" y="1828800"/>
            <a:ext cx="3429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omic Sans MS" pitchFamily="66" charset="0"/>
              </a:rPr>
              <a:t>STUDENTS</a:t>
            </a:r>
          </a:p>
          <a:p>
            <a:r>
              <a:rPr lang="en-US" dirty="0" smtClean="0">
                <a:latin typeface="Comic Sans MS" pitchFamily="66" charset="0"/>
              </a:rPr>
              <a:t>“I wonder …is there a dark room?</a:t>
            </a:r>
          </a:p>
          <a:p>
            <a:endParaRPr lang="en-US" dirty="0" smtClean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“I wonder…is there a skeleton?”</a:t>
            </a:r>
          </a:p>
          <a:p>
            <a:endParaRPr lang="en-US" dirty="0" smtClean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“I wonder…is there a mummy?”</a:t>
            </a:r>
          </a:p>
          <a:p>
            <a:endParaRPr lang="en-US" dirty="0" smtClean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“I wonder…is that the mummy’s home?”</a:t>
            </a:r>
            <a:endParaRPr lang="en-US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52400"/>
            <a:ext cx="838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Application:</a:t>
            </a:r>
          </a:p>
          <a:p>
            <a:pPr algn="ctr"/>
            <a:endParaRPr lang="en-US" sz="2800" dirty="0" smtClean="0">
              <a:latin typeface="Comic Sans MS" pitchFamily="66" charset="0"/>
            </a:endParaRPr>
          </a:p>
        </p:txBody>
      </p:sp>
      <p:sp>
        <p:nvSpPr>
          <p:cNvPr id="22533" name="AutoShape 5" descr="Stop                                                            the    Shooting                                                            and Help    Me!"/>
          <p:cNvSpPr>
            <a:spLocks noChangeAspect="1" noChangeArrowheads="1"/>
          </p:cNvSpPr>
          <p:nvPr/>
        </p:nvSpPr>
        <p:spPr bwMode="auto">
          <a:xfrm>
            <a:off x="155575" y="-1820863"/>
            <a:ext cx="5715000" cy="38004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5" name="AutoShape 7" descr="Stop                                                            the    Shooting                                                            and Help    Me!"/>
          <p:cNvSpPr>
            <a:spLocks noChangeAspect="1" noChangeArrowheads="1"/>
          </p:cNvSpPr>
          <p:nvPr/>
        </p:nvSpPr>
        <p:spPr bwMode="auto">
          <a:xfrm>
            <a:off x="155575" y="-1820863"/>
            <a:ext cx="5715000" cy="38004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3400" y="5562600"/>
            <a:ext cx="3581400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ysClr val="windowText" lastClr="000000"/>
                </a:solidFill>
              </a:rPr>
              <a:t>(7) Cooperative Learning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33400" y="6019800"/>
            <a:ext cx="3581400" cy="369332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ysClr val="windowText" lastClr="000000"/>
                </a:solidFill>
              </a:rPr>
              <a:t>(5) Homework and Practice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 l="20489" t="16165" r="10594"/>
          <a:stretch>
            <a:fillRect/>
          </a:stretch>
        </p:blipFill>
        <p:spPr bwMode="auto">
          <a:xfrm>
            <a:off x="4572000" y="2514600"/>
            <a:ext cx="4114800" cy="37533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295400"/>
            <a:ext cx="2953347" cy="39385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4572000" y="762000"/>
            <a:ext cx="3886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omic Sans MS" pitchFamily="66" charset="0"/>
              </a:rPr>
              <a:t>After Mrs. Kirkland read a page, she would ask the students to turn and share their questions with a partner.</a:t>
            </a:r>
            <a:endParaRPr lang="en-US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3" name="AutoShape 5" descr="Stop                                                            the    Shooting                                                            and Help    Me!"/>
          <p:cNvSpPr>
            <a:spLocks noChangeAspect="1" noChangeArrowheads="1"/>
          </p:cNvSpPr>
          <p:nvPr/>
        </p:nvSpPr>
        <p:spPr bwMode="auto">
          <a:xfrm>
            <a:off x="155575" y="-1820863"/>
            <a:ext cx="5715000" cy="38004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5" name="AutoShape 7" descr="Stop                                                            the    Shooting                                                            and Help    Me!"/>
          <p:cNvSpPr>
            <a:spLocks noChangeAspect="1" noChangeArrowheads="1"/>
          </p:cNvSpPr>
          <p:nvPr/>
        </p:nvSpPr>
        <p:spPr bwMode="auto">
          <a:xfrm>
            <a:off x="155575" y="-1820863"/>
            <a:ext cx="5715000" cy="38004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3400" y="5562600"/>
            <a:ext cx="3581400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ysClr val="windowText" lastClr="000000"/>
                </a:solidFill>
              </a:rPr>
              <a:t>(7) Cooperative Learning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33400" y="6019800"/>
            <a:ext cx="3581400" cy="369332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ysClr val="windowText" lastClr="000000"/>
                </a:solidFill>
              </a:rPr>
              <a:t>(5) Homework and Practice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53000" y="762000"/>
            <a:ext cx="3886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latin typeface="Comic Sans MS" pitchFamily="66" charset="0"/>
              </a:rPr>
              <a:t>Mrs. Kirkland listened to partners share their questions.</a:t>
            </a:r>
          </a:p>
          <a:p>
            <a:pPr algn="r"/>
            <a:endParaRPr lang="en-US" dirty="0" smtClean="0">
              <a:latin typeface="Comic Sans MS" pitchFamily="66" charset="0"/>
            </a:endParaRPr>
          </a:p>
          <a:p>
            <a:pPr algn="r"/>
            <a:r>
              <a:rPr lang="en-US" dirty="0" smtClean="0">
                <a:latin typeface="Comic Sans MS" pitchFamily="66" charset="0"/>
              </a:rPr>
              <a:t>She then used her clipboard to score students to the standard.</a:t>
            </a:r>
            <a:endParaRPr lang="en-US" dirty="0">
              <a:latin typeface="Comic Sans MS" pitchFamily="66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 l="6695" t="9382" r="3598"/>
          <a:stretch>
            <a:fillRect/>
          </a:stretch>
        </p:blipFill>
        <p:spPr bwMode="auto">
          <a:xfrm>
            <a:off x="533400" y="914400"/>
            <a:ext cx="4401207" cy="33337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2362200"/>
            <a:ext cx="2971203" cy="3962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533400" y="4800600"/>
            <a:ext cx="3581400" cy="646331"/>
          </a:xfrm>
          <a:prstGeom prst="rect">
            <a:avLst/>
          </a:prstGeom>
          <a:solidFill>
            <a:srgbClr val="CC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ysClr val="windowText" lastClr="000000"/>
                </a:solidFill>
              </a:rPr>
              <a:t>(8) Setting Objectives and Providing Feedback</a:t>
            </a:r>
            <a:endParaRPr lang="en-US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2971800"/>
            <a:ext cx="4572919" cy="3429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 l="9422" t="2094" r="8919"/>
          <a:stretch>
            <a:fillRect/>
          </a:stretch>
        </p:blipFill>
        <p:spPr bwMode="auto">
          <a:xfrm>
            <a:off x="533400" y="381000"/>
            <a:ext cx="3962400" cy="35623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4800600" y="990600"/>
            <a:ext cx="3886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omic Sans MS" pitchFamily="66" charset="0"/>
              </a:rPr>
              <a:t>STUDENTS</a:t>
            </a:r>
          </a:p>
          <a:p>
            <a:r>
              <a:rPr lang="en-US" dirty="0" smtClean="0">
                <a:latin typeface="Comic Sans MS" pitchFamily="66" charset="0"/>
              </a:rPr>
              <a:t>“I wonder …what is in the box?</a:t>
            </a:r>
          </a:p>
          <a:p>
            <a:endParaRPr lang="en-US" dirty="0" smtClean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“I wonder…why is there poison?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 t="12060"/>
          <a:stretch>
            <a:fillRect/>
          </a:stretch>
        </p:blipFill>
        <p:spPr bwMode="auto">
          <a:xfrm>
            <a:off x="1828800" y="1371600"/>
            <a:ext cx="5257800" cy="34670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685800" y="304800"/>
            <a:ext cx="8001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Generalize the Goal-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Now how would you score yourself?</a:t>
            </a: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algn="ctr"/>
            <a:r>
              <a:rPr lang="en-US" sz="2800" dirty="0" smtClean="0">
                <a:latin typeface="Comic Sans MS" pitchFamily="66" charset="0"/>
              </a:rPr>
              <a:t>“I can ask questions to help me understand.”</a:t>
            </a:r>
          </a:p>
          <a:p>
            <a:pPr algn="ctr"/>
            <a:endParaRPr lang="en-US" sz="2800" dirty="0" smtClean="0">
              <a:latin typeface="Comic Sans MS" pitchFamily="66" charset="0"/>
            </a:endParaRPr>
          </a:p>
        </p:txBody>
      </p:sp>
      <p:pic>
        <p:nvPicPr>
          <p:cNvPr id="17412" name="Picture 4" descr="http://t2.gstatic.com/images?q=tbn:ANd9GcQoNVfqZlaF-QYCPfDD1jK57N97j0asZE08oMv9IO4Nidsn7yB55od4erH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4648200"/>
            <a:ext cx="1724688" cy="1381125"/>
          </a:xfrm>
          <a:prstGeom prst="rect">
            <a:avLst/>
          </a:prstGeom>
          <a:noFill/>
        </p:spPr>
      </p:pic>
      <p:pic>
        <p:nvPicPr>
          <p:cNvPr id="8" name="Picture 4" descr="http://t2.gstatic.com/images?q=tbn:ANd9GcQoNVfqZlaF-QYCPfDD1jK57N97j0asZE08oMv9IO4Nidsn7yB55od4erH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609053">
            <a:off x="2600755" y="4671111"/>
            <a:ext cx="1724688" cy="1381125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752600" y="548640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1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52800" y="571500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2</a:t>
            </a:r>
            <a:endParaRPr lang="en-US" sz="2000" dirty="0">
              <a:latin typeface="Comic Sans MS" pitchFamily="66" charset="0"/>
            </a:endParaRPr>
          </a:p>
        </p:txBody>
      </p:sp>
      <p:pic>
        <p:nvPicPr>
          <p:cNvPr id="17416" name="Picture 8" descr="http://t2.gstatic.com/images?q=tbn:ANd9GcQUmFngENFEW387IzSaRdyEBAdXhwulRYtzMUkMShENlHdXENQAB8R-8tbj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72200" y="4419600"/>
            <a:ext cx="1617639" cy="1295400"/>
          </a:xfrm>
          <a:prstGeom prst="rect">
            <a:avLst/>
          </a:prstGeom>
          <a:noFill/>
        </p:spPr>
      </p:pic>
      <p:pic>
        <p:nvPicPr>
          <p:cNvPr id="15" name="Picture 8" descr="http://t2.gstatic.com/images?q=tbn:ANd9GcQUmFngENFEW387IzSaRdyEBAdXhwulRYtzMUkMShENlHdXENQAB8R-8tbj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9730343">
            <a:off x="4409449" y="4516066"/>
            <a:ext cx="1617639" cy="1295400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5181600" y="449580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3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315200" y="525780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4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29200" y="6019800"/>
            <a:ext cx="3581400" cy="646331"/>
          </a:xfrm>
          <a:prstGeom prst="rect">
            <a:avLst/>
          </a:prstGeom>
          <a:solidFill>
            <a:srgbClr val="CC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ysClr val="windowText" lastClr="000000"/>
                </a:solidFill>
              </a:rPr>
              <a:t>(8) Setting Objectives and Providing Feedback</a:t>
            </a:r>
            <a:endParaRPr lang="en-US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410200" y="1600200"/>
            <a:ext cx="3352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*= with support</a:t>
            </a:r>
          </a:p>
          <a:p>
            <a:r>
              <a:rPr lang="en-US" sz="3200" dirty="0" smtClean="0">
                <a:latin typeface="Comic Sans MS" pitchFamily="66" charset="0"/>
              </a:rPr>
              <a:t>X= absent</a:t>
            </a:r>
          </a:p>
          <a:p>
            <a:r>
              <a:rPr lang="en-US" sz="3200" dirty="0" smtClean="0">
                <a:latin typeface="Comic Sans MS" pitchFamily="66" charset="0"/>
              </a:rPr>
              <a:t>N= not yet</a:t>
            </a:r>
          </a:p>
          <a:p>
            <a:pPr>
              <a:buFont typeface="Wingdings" pitchFamily="2" charset="2"/>
              <a:buChar char="ü"/>
            </a:pPr>
            <a:r>
              <a:rPr lang="en-US" sz="3200" dirty="0" smtClean="0">
                <a:latin typeface="Comic Sans MS" pitchFamily="66" charset="0"/>
              </a:rPr>
              <a:t>= proficient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28600"/>
            <a:ext cx="4724400" cy="63252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 l="985" r="985"/>
          <a:stretch>
            <a:fillRect/>
          </a:stretch>
        </p:blipFill>
        <p:spPr bwMode="auto">
          <a:xfrm>
            <a:off x="381000" y="990600"/>
            <a:ext cx="4267200" cy="5562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2" name="Group 5"/>
          <p:cNvGrpSpPr/>
          <p:nvPr/>
        </p:nvGrpSpPr>
        <p:grpSpPr>
          <a:xfrm>
            <a:off x="3962400" y="1676400"/>
            <a:ext cx="4648200" cy="1066800"/>
            <a:chOff x="4267200" y="2743200"/>
            <a:chExt cx="4648200" cy="1066800"/>
          </a:xfrm>
        </p:grpSpPr>
        <p:sp>
          <p:nvSpPr>
            <p:cNvPr id="4" name="Right Arrow Callout 3"/>
            <p:cNvSpPr/>
            <p:nvPr/>
          </p:nvSpPr>
          <p:spPr>
            <a:xfrm rot="10800000">
              <a:off x="4267200" y="2743200"/>
              <a:ext cx="4648200" cy="1066800"/>
            </a:xfrm>
            <a:prstGeom prst="rightArrowCallout">
              <a:avLst>
                <a:gd name="adj1" fmla="val 25000"/>
                <a:gd name="adj2" fmla="val 25000"/>
                <a:gd name="adj3" fmla="val 25000"/>
                <a:gd name="adj4" fmla="val 81713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257800" y="2819400"/>
              <a:ext cx="35052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RL.K.1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 With prompting and support, ask and answer questions about key details in text.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4800600" y="4419600"/>
            <a:ext cx="4114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itchFamily="66" charset="0"/>
              </a:rPr>
              <a:t>Mrs. Kirkland used photographs in the first lesson, focusing on RI.K.I. (informational text).</a:t>
            </a:r>
          </a:p>
          <a:p>
            <a:endParaRPr lang="en-US" sz="1600" dirty="0" smtClean="0">
              <a:latin typeface="Comic Sans MS" pitchFamily="66" charset="0"/>
            </a:endParaRPr>
          </a:p>
          <a:p>
            <a:r>
              <a:rPr lang="en-US" sz="1600" dirty="0" smtClean="0">
                <a:latin typeface="Comic Sans MS" pitchFamily="66" charset="0"/>
              </a:rPr>
              <a:t>In this second lesson, she selected the big book </a:t>
            </a:r>
            <a:r>
              <a:rPr lang="en-US" sz="1600" u="sng" dirty="0" smtClean="0">
                <a:latin typeface="Comic Sans MS" pitchFamily="66" charset="0"/>
              </a:rPr>
              <a:t>In the Dark, Dark Wood</a:t>
            </a:r>
            <a:r>
              <a:rPr lang="en-US" sz="1600" dirty="0" smtClean="0">
                <a:latin typeface="Comic Sans MS" pitchFamily="66" charset="0"/>
              </a:rPr>
              <a:t> by Christine Ross and is focusing on standard RL.K.1 (literature).</a:t>
            </a:r>
            <a:endParaRPr lang="en-US" sz="1600" u="sng" dirty="0"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304800"/>
            <a:ext cx="670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omic Sans MS" pitchFamily="66" charset="0"/>
              </a:rPr>
              <a:t>Unit 2 Pacing Guide- Kindergarten</a:t>
            </a:r>
            <a:endParaRPr lang="en-US" sz="2000" dirty="0">
              <a:latin typeface="Comic Sans MS" pitchFamily="66" charset="0"/>
            </a:endParaRPr>
          </a:p>
        </p:txBody>
      </p:sp>
      <p:grpSp>
        <p:nvGrpSpPr>
          <p:cNvPr id="9" name="Group 5"/>
          <p:cNvGrpSpPr/>
          <p:nvPr/>
        </p:nvGrpSpPr>
        <p:grpSpPr>
          <a:xfrm>
            <a:off x="4114800" y="2971800"/>
            <a:ext cx="4648200" cy="1066800"/>
            <a:chOff x="4267200" y="2743200"/>
            <a:chExt cx="4648200" cy="1066800"/>
          </a:xfrm>
        </p:grpSpPr>
        <p:sp>
          <p:nvSpPr>
            <p:cNvPr id="10" name="Right Arrow Callout 9"/>
            <p:cNvSpPr/>
            <p:nvPr/>
          </p:nvSpPr>
          <p:spPr>
            <a:xfrm rot="10800000">
              <a:off x="4267200" y="2743200"/>
              <a:ext cx="4648200" cy="1066800"/>
            </a:xfrm>
            <a:prstGeom prst="rightArrowCallout">
              <a:avLst>
                <a:gd name="adj1" fmla="val 25000"/>
                <a:gd name="adj2" fmla="val 25000"/>
                <a:gd name="adj3" fmla="val 25000"/>
                <a:gd name="adj4" fmla="val 81713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257800" y="2819400"/>
              <a:ext cx="35052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RI.K.1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 With prompting and support, ask and answer questions about key details in text.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4953000" y="381000"/>
            <a:ext cx="373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Comic Sans MS" pitchFamily="66" charset="0"/>
              </a:rPr>
              <a:t>The Common Core Standards emphasize a balance between literature and informational text.</a:t>
            </a:r>
            <a:endParaRPr lang="en-US" sz="16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304800" y="228600"/>
          <a:ext cx="8610600" cy="63398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838200"/>
                <a:gridCol w="7772400"/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Anchor</a:t>
                      </a:r>
                      <a:r>
                        <a:rPr lang="en-US" baseline="0" dirty="0" smtClean="0"/>
                        <a:t> Standard 1: Read closely to determine what the text says explicitly and to make logical inferences from it; cite specific textual evidence when writing or speaking to support conclusions drawn from the text.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With prompting and support,</a:t>
                      </a:r>
                      <a:r>
                        <a:rPr lang="en-US" sz="1400" baseline="0" dirty="0" smtClean="0"/>
                        <a:t> ask and answer questions about key details in a text.</a:t>
                      </a:r>
                      <a:endParaRPr lang="en-US" sz="1400" dirty="0"/>
                    </a:p>
                  </a:txBody>
                  <a:tcPr/>
                </a:tc>
              </a:tr>
              <a:tr h="39116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r>
                        <a:rPr lang="en-US" baseline="30000" dirty="0" smtClean="0"/>
                        <a:t>st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Ask and answer questions about</a:t>
                      </a:r>
                      <a:r>
                        <a:rPr lang="en-US" sz="1400" baseline="0" dirty="0" smtClean="0"/>
                        <a:t> key details in a text.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r>
                        <a:rPr lang="en-US" baseline="30000" dirty="0" smtClean="0"/>
                        <a:t>nd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Ask and answer such</a:t>
                      </a:r>
                      <a:r>
                        <a:rPr lang="en-US" sz="1400" baseline="0" dirty="0" smtClean="0"/>
                        <a:t> questions as who, what, where, when, why and how to demonstrate understanding of key details in a text.</a:t>
                      </a:r>
                      <a:endParaRPr lang="en-US" sz="1400" i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r>
                        <a:rPr lang="en-US" baseline="30000" dirty="0" smtClean="0"/>
                        <a:t>rd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Ask and answer questions to demonstrate understanding</a:t>
                      </a:r>
                      <a:r>
                        <a:rPr lang="en-US" sz="1400" baseline="0" dirty="0" smtClean="0"/>
                        <a:t> of a text, referring explicitly to the text as the basis for the answer.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r>
                        <a:rPr lang="en-US" baseline="30000" dirty="0" smtClean="0"/>
                        <a:t>th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Refer to details and examples in a text when explaining what the text says explicitly and when drawing inferences from the text.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r>
                        <a:rPr lang="en-US" baseline="30000" dirty="0" smtClean="0"/>
                        <a:t>th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Quote accurately from a text when explaining</a:t>
                      </a:r>
                      <a:r>
                        <a:rPr lang="en-US" sz="1400" baseline="0" dirty="0" smtClean="0"/>
                        <a:t> what the text says explicitly and when drawing inferences from the text.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r>
                        <a:rPr lang="en-US" baseline="30000" dirty="0" smtClean="0"/>
                        <a:t>th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Cite textual evidence</a:t>
                      </a:r>
                      <a:r>
                        <a:rPr lang="en-US" sz="1400" baseline="0" dirty="0" smtClean="0"/>
                        <a:t> to support analysis of what the text says explicitly as well as inferences drawn from the text.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r>
                        <a:rPr lang="en-US" baseline="30000" dirty="0" smtClean="0"/>
                        <a:t>th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Cite several</a:t>
                      </a:r>
                      <a:r>
                        <a:rPr lang="en-US" sz="1400" baseline="0" dirty="0" smtClean="0"/>
                        <a:t> pieces of textual evidence to support analysis of what the text says explicitly as well as inferences drawn from the text.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r>
                        <a:rPr lang="en-US" baseline="30000" dirty="0" smtClean="0"/>
                        <a:t>th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Cite the textual evidence that most strongly</a:t>
                      </a:r>
                      <a:r>
                        <a:rPr lang="en-US" sz="1400" baseline="0" dirty="0" smtClean="0"/>
                        <a:t> supports an analysis of what the text says explicitly as well as inferences drawn from the text.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 9-10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Cite strong and thorough textual evidence to support analysis of what the text says explicitly as well as inferences drawn from the text.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11-12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Cite strong and thorough</a:t>
                      </a:r>
                      <a:r>
                        <a:rPr lang="en-US" sz="1400" baseline="0" dirty="0" smtClean="0"/>
                        <a:t> textual evidence to support analysis of what the text says explicitly as well as inferences drawn from the text, including  determining where the text leaves matters uncertain.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Down Arrow 2"/>
          <p:cNvSpPr/>
          <p:nvPr/>
        </p:nvSpPr>
        <p:spPr>
          <a:xfrm rot="4613896">
            <a:off x="7883703" y="175127"/>
            <a:ext cx="342900" cy="1752600"/>
          </a:xfrm>
          <a:prstGeom prst="downArrow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66800" y="838200"/>
            <a:ext cx="67818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8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The purpose of the GANAG structure</a:t>
            </a:r>
          </a:p>
          <a:p>
            <a:pPr>
              <a:buNone/>
            </a:pPr>
            <a:r>
              <a:rPr lang="en-US" sz="28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</a:p>
          <a:p>
            <a:pPr>
              <a:buNone/>
            </a:pPr>
            <a:r>
              <a:rPr lang="en-US" sz="2400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To give students the opportunity to actively use the nine high-yield strategies: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8200" y="2743200"/>
            <a:ext cx="3581400" cy="646331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ysClr val="windowText" lastClr="000000"/>
                </a:solidFill>
              </a:rPr>
              <a:t>(2) Identifying Similarities and Differences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8200" y="3505200"/>
            <a:ext cx="3581400" cy="369332"/>
          </a:xfrm>
          <a:prstGeom prst="rect">
            <a:avLst/>
          </a:prstGeom>
          <a:solidFill>
            <a:srgbClr val="9900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ysClr val="windowText" lastClr="000000"/>
                </a:solidFill>
              </a:rPr>
              <a:t>(3) Summarizing and Note Taking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8200" y="4038600"/>
            <a:ext cx="3581400" cy="646331"/>
          </a:xfrm>
          <a:prstGeom prst="rect">
            <a:avLst/>
          </a:prstGeom>
          <a:solidFill>
            <a:srgbClr val="9933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ysClr val="windowText" lastClr="000000"/>
                </a:solidFill>
              </a:rPr>
              <a:t>(4) Reinforcing Effort and Providing Recognition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38200" y="4800600"/>
            <a:ext cx="3581400" cy="369332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ysClr val="windowText" lastClr="000000"/>
                </a:solidFill>
              </a:rPr>
              <a:t>(5) Homework and Practice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8200" y="5334000"/>
            <a:ext cx="3581400" cy="36933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ysClr val="windowText" lastClr="000000"/>
                </a:solidFill>
              </a:rPr>
              <a:t>(6) Nonlinguistic Representations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724400" y="2743200"/>
            <a:ext cx="3581400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ysClr val="windowText" lastClr="000000"/>
                </a:solidFill>
              </a:rPr>
              <a:t>(7) Cooperative Learning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724400" y="3352800"/>
            <a:ext cx="3581400" cy="646331"/>
          </a:xfrm>
          <a:prstGeom prst="rect">
            <a:avLst/>
          </a:prstGeom>
          <a:solidFill>
            <a:srgbClr val="CC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ysClr val="windowText" lastClr="000000"/>
                </a:solidFill>
              </a:rPr>
              <a:t>(8) Setting Objectives and Providing Feedback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24400" y="4267200"/>
            <a:ext cx="3581400" cy="646331"/>
          </a:xfrm>
          <a:prstGeom prst="rect">
            <a:avLst/>
          </a:prstGeom>
          <a:solidFill>
            <a:srgbClr val="FF99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ysClr val="windowText" lastClr="000000"/>
                </a:solidFill>
              </a:rPr>
              <a:t>(9) Generating and Testing Hypotheses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24400" y="5105400"/>
            <a:ext cx="3581400" cy="646331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ysClr val="windowText" lastClr="000000"/>
                </a:solidFill>
              </a:rPr>
              <a:t>(10) Cues, Questions and Advance Organizers</a:t>
            </a:r>
            <a:endParaRPr lang="en-US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304800"/>
            <a:ext cx="8001000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Goal:</a:t>
            </a:r>
          </a:p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Say it with me…</a:t>
            </a:r>
          </a:p>
          <a:p>
            <a:pPr algn="ctr"/>
            <a:r>
              <a:rPr lang="en-US" sz="2800" dirty="0" smtClean="0">
                <a:latin typeface="Comic Sans MS" pitchFamily="66" charset="0"/>
              </a:rPr>
              <a:t>“I can ask questions to help me understand.”</a:t>
            </a:r>
          </a:p>
          <a:p>
            <a:pPr algn="ctr"/>
            <a:endParaRPr lang="en-US" sz="2800" dirty="0" smtClean="0">
              <a:latin typeface="Comic Sans MS" pitchFamily="66" charset="0"/>
            </a:endParaRP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 cstate="print"/>
          <a:srcRect t="13183" b="27497"/>
          <a:stretch>
            <a:fillRect/>
          </a:stretch>
        </p:blipFill>
        <p:spPr bwMode="auto">
          <a:xfrm>
            <a:off x="5715000" y="2438400"/>
            <a:ext cx="2862613" cy="22646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562600" y="4953000"/>
            <a:ext cx="3276600" cy="646331"/>
          </a:xfrm>
          <a:prstGeom prst="rect">
            <a:avLst/>
          </a:prstGeom>
          <a:solidFill>
            <a:srgbClr val="CC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ysClr val="windowText" lastClr="000000"/>
                </a:solidFill>
              </a:rPr>
              <a:t>(8) Setting Objectives and Providing Feedback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209800"/>
            <a:ext cx="4929188" cy="36961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 l="8928" t="22761"/>
          <a:stretch>
            <a:fillRect/>
          </a:stretch>
        </p:blipFill>
        <p:spPr bwMode="auto">
          <a:xfrm>
            <a:off x="1143000" y="1295400"/>
            <a:ext cx="3280183" cy="37099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685800" y="304800"/>
            <a:ext cx="8001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Score yourself…</a:t>
            </a:r>
          </a:p>
          <a:p>
            <a:pPr algn="ctr"/>
            <a:r>
              <a:rPr lang="en-US" sz="2800" dirty="0" smtClean="0">
                <a:latin typeface="Comic Sans MS" pitchFamily="66" charset="0"/>
              </a:rPr>
              <a:t>“I can ask questions to help me understand.”</a:t>
            </a:r>
          </a:p>
          <a:p>
            <a:pPr algn="ctr"/>
            <a:endParaRPr lang="en-US" sz="2800" dirty="0" smtClean="0">
              <a:latin typeface="Comic Sans MS" pitchFamily="66" charset="0"/>
            </a:endParaRPr>
          </a:p>
        </p:txBody>
      </p:sp>
      <p:pic>
        <p:nvPicPr>
          <p:cNvPr id="17412" name="Picture 4" descr="http://t2.gstatic.com/images?q=tbn:ANd9GcQoNVfqZlaF-QYCPfDD1jK57N97j0asZE08oMv9IO4Nidsn7yB55od4erH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4953000"/>
            <a:ext cx="1724688" cy="1381125"/>
          </a:xfrm>
          <a:prstGeom prst="rect">
            <a:avLst/>
          </a:prstGeom>
          <a:noFill/>
        </p:spPr>
      </p:pic>
      <p:pic>
        <p:nvPicPr>
          <p:cNvPr id="8" name="Picture 4" descr="http://t2.gstatic.com/images?q=tbn:ANd9GcQoNVfqZlaF-QYCPfDD1jK57N97j0asZE08oMv9IO4Nidsn7yB55od4erH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609053">
            <a:off x="2613109" y="4900455"/>
            <a:ext cx="1724688" cy="1381125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057400" y="586740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1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00400" y="594360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2</a:t>
            </a:r>
            <a:endParaRPr lang="en-US" sz="2000" dirty="0">
              <a:latin typeface="Comic Sans MS" pitchFamily="66" charset="0"/>
            </a:endParaRPr>
          </a:p>
        </p:txBody>
      </p:sp>
      <p:pic>
        <p:nvPicPr>
          <p:cNvPr id="17416" name="Picture 8" descr="http://t2.gstatic.com/images?q=tbn:ANd9GcQUmFngENFEW387IzSaRdyEBAdXhwulRYtzMUkMShENlHdXENQAB8R-8tbj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48400" y="4953000"/>
            <a:ext cx="1617639" cy="1295400"/>
          </a:xfrm>
          <a:prstGeom prst="rect">
            <a:avLst/>
          </a:prstGeom>
          <a:noFill/>
        </p:spPr>
      </p:pic>
      <p:pic>
        <p:nvPicPr>
          <p:cNvPr id="15" name="Picture 8" descr="http://t2.gstatic.com/images?q=tbn:ANd9GcQUmFngENFEW387IzSaRdyEBAdXhwulRYtzMUkMShENlHdXENQAB8R-8tbj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9730343">
            <a:off x="4417822" y="4866115"/>
            <a:ext cx="1617639" cy="1295400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5181600" y="480060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3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239000" y="502920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4</a:t>
            </a:r>
            <a:endParaRPr lang="en-US" sz="2000" dirty="0">
              <a:latin typeface="Comic Sans MS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/>
          <a:srcRect t="31123"/>
          <a:stretch>
            <a:fillRect/>
          </a:stretch>
        </p:blipFill>
        <p:spPr bwMode="auto">
          <a:xfrm>
            <a:off x="4648200" y="1524000"/>
            <a:ext cx="3375321" cy="31003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52400"/>
            <a:ext cx="8382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Access Prior Knowledge:</a:t>
            </a:r>
          </a:p>
          <a:p>
            <a:pPr algn="ctr"/>
            <a:r>
              <a:rPr lang="en-US" sz="2800" dirty="0" smtClean="0">
                <a:latin typeface="Comic Sans MS" pitchFamily="66" charset="0"/>
              </a:rPr>
              <a:t>“Talk to your friend about this picture.”</a:t>
            </a:r>
          </a:p>
          <a:p>
            <a:pPr algn="ctr"/>
            <a:endParaRPr lang="en-US" sz="2800" dirty="0" smtClean="0">
              <a:latin typeface="Comic Sans MS" pitchFamily="66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3400" y="4876800"/>
            <a:ext cx="40463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smtClean="0">
                <a:latin typeface="Comic Sans MS" pitchFamily="66" charset="0"/>
              </a:rPr>
              <a:t>“What did you talk about?”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1000" y="5486400"/>
            <a:ext cx="3581400" cy="36933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ysClr val="windowText" lastClr="000000"/>
                </a:solidFill>
              </a:rPr>
              <a:t>(6) Nonlinguistic Representations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1000" y="5943600"/>
            <a:ext cx="3581400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ysClr val="windowText" lastClr="000000"/>
                </a:solidFill>
              </a:rPr>
              <a:t>(7) Cooperative Learning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t="8937"/>
          <a:stretch>
            <a:fillRect/>
          </a:stretch>
        </p:blipFill>
        <p:spPr bwMode="auto">
          <a:xfrm>
            <a:off x="457200" y="1676400"/>
            <a:ext cx="4548188" cy="31056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 l="20253" t="9003" r="17059" b="25402"/>
          <a:stretch>
            <a:fillRect/>
          </a:stretch>
        </p:blipFill>
        <p:spPr bwMode="auto">
          <a:xfrm>
            <a:off x="5334000" y="1447800"/>
            <a:ext cx="3302000" cy="2590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 l="23146"/>
          <a:stretch>
            <a:fillRect/>
          </a:stretch>
        </p:blipFill>
        <p:spPr bwMode="auto">
          <a:xfrm>
            <a:off x="5638800" y="3962400"/>
            <a:ext cx="2713936" cy="26479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52400"/>
            <a:ext cx="83820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New Information: Modeling</a:t>
            </a:r>
          </a:p>
          <a:p>
            <a:pPr algn="ctr"/>
            <a:r>
              <a:rPr lang="en-US" sz="2000" dirty="0" smtClean="0">
                <a:latin typeface="Comic Sans MS" pitchFamily="66" charset="0"/>
              </a:rPr>
              <a:t>“When I look at this painting, I ask myself a lot of questions..”</a:t>
            </a:r>
          </a:p>
          <a:p>
            <a:pPr algn="ctr"/>
            <a:endParaRPr lang="en-US" sz="2800" dirty="0" smtClean="0"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" y="5943600"/>
            <a:ext cx="3581400" cy="646331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ysClr val="windowText" lastClr="000000"/>
                </a:solidFill>
              </a:rPr>
              <a:t>(10) Cues, Questions and Advance Organizers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" y="5486400"/>
            <a:ext cx="3581400" cy="36933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ysClr val="windowText" lastClr="000000"/>
                </a:solidFill>
              </a:rPr>
              <a:t>(6) Nonlinguistic Representations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191000" y="5486400"/>
            <a:ext cx="47201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(This painting is from Unit 2)</a:t>
            </a:r>
          </a:p>
          <a:p>
            <a:r>
              <a:rPr lang="en-US" dirty="0" smtClean="0"/>
              <a:t>Vincent van Gogh, </a:t>
            </a:r>
            <a:r>
              <a:rPr lang="en-US" i="1" dirty="0" smtClean="0">
                <a:hlinkClick r:id="rId2"/>
              </a:rPr>
              <a:t>First Steps, after Millet</a:t>
            </a:r>
            <a:r>
              <a:rPr lang="en-US" dirty="0" smtClean="0"/>
              <a:t> (1890)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 l="12547" r="6539"/>
          <a:stretch>
            <a:fillRect/>
          </a:stretch>
        </p:blipFill>
        <p:spPr bwMode="auto">
          <a:xfrm>
            <a:off x="4191000" y="1447800"/>
            <a:ext cx="4111256" cy="381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457200" y="1447800"/>
            <a:ext cx="3352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Mrs. Kirkland modeled using the stem “I wonder…” to ask questions about a painting.</a:t>
            </a:r>
          </a:p>
          <a:p>
            <a:endParaRPr lang="en-US" dirty="0" smtClean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The students practiced asking questions using the stem.</a:t>
            </a:r>
            <a:endParaRPr lang="en-US" dirty="0">
              <a:latin typeface="Comic Sans MS" pitchFamily="66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 t="29179"/>
          <a:stretch>
            <a:fillRect/>
          </a:stretch>
        </p:blipFill>
        <p:spPr bwMode="auto">
          <a:xfrm>
            <a:off x="1905000" y="3429000"/>
            <a:ext cx="1911120" cy="18049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52400"/>
            <a:ext cx="8382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Application:</a:t>
            </a:r>
          </a:p>
          <a:p>
            <a:r>
              <a:rPr lang="en-US" sz="2000" dirty="0" smtClean="0">
                <a:latin typeface="Comic Sans MS" pitchFamily="66" charset="0"/>
              </a:rPr>
              <a:t>“Did you know that we can do the same thing when we read?  Asking questions can help us better understand the story we are reading.”</a:t>
            </a:r>
          </a:p>
          <a:p>
            <a:pPr algn="ctr"/>
            <a:endParaRPr lang="en-US" sz="2800" dirty="0" smtClean="0">
              <a:latin typeface="Comic Sans MS" pitchFamily="66" charset="0"/>
            </a:endParaRPr>
          </a:p>
        </p:txBody>
      </p:sp>
      <p:sp>
        <p:nvSpPr>
          <p:cNvPr id="22533" name="AutoShape 5" descr="Stop                                                            the    Shooting                                                            and Help    Me!"/>
          <p:cNvSpPr>
            <a:spLocks noChangeAspect="1" noChangeArrowheads="1"/>
          </p:cNvSpPr>
          <p:nvPr/>
        </p:nvSpPr>
        <p:spPr bwMode="auto">
          <a:xfrm>
            <a:off x="155575" y="-1820863"/>
            <a:ext cx="5715000" cy="38004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5" name="AutoShape 7" descr="Stop                                                            the    Shooting                                                            and Help    Me!"/>
          <p:cNvSpPr>
            <a:spLocks noChangeAspect="1" noChangeArrowheads="1"/>
          </p:cNvSpPr>
          <p:nvPr/>
        </p:nvSpPr>
        <p:spPr bwMode="auto">
          <a:xfrm>
            <a:off x="155575" y="-1820863"/>
            <a:ext cx="5715000" cy="38004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t="22182"/>
          <a:stretch>
            <a:fillRect/>
          </a:stretch>
        </p:blipFill>
        <p:spPr bwMode="auto">
          <a:xfrm>
            <a:off x="533400" y="1828800"/>
            <a:ext cx="4382607" cy="45481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 l="6688" r="6179"/>
          <a:stretch>
            <a:fillRect/>
          </a:stretch>
        </p:blipFill>
        <p:spPr bwMode="auto">
          <a:xfrm>
            <a:off x="5181599" y="1981200"/>
            <a:ext cx="3453265" cy="2971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</TotalTime>
  <Words>868</Words>
  <Application>Microsoft Office PowerPoint</Application>
  <PresentationFormat>On-screen Show (4:3)</PresentationFormat>
  <Paragraphs>108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>RPS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RPS</dc:creator>
  <cp:lastModifiedBy>RPS</cp:lastModifiedBy>
  <cp:revision>31</cp:revision>
  <dcterms:created xsi:type="dcterms:W3CDTF">2011-10-20T15:42:53Z</dcterms:created>
  <dcterms:modified xsi:type="dcterms:W3CDTF">2011-11-07T18:36:35Z</dcterms:modified>
</cp:coreProperties>
</file>