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sldIdLst>
    <p:sldId id="256" r:id="rId3"/>
    <p:sldId id="260" r:id="rId4"/>
    <p:sldId id="257" r:id="rId5"/>
    <p:sldId id="259" r:id="rId6"/>
    <p:sldId id="261" r:id="rId7"/>
    <p:sldId id="262" r:id="rId8"/>
    <p:sldId id="263" r:id="rId9"/>
    <p:sldId id="258" r:id="rId10"/>
    <p:sldId id="264" r:id="rId11"/>
    <p:sldId id="265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ABD87-B543-4CEA-95EA-AA1E21AF80BE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86FC9-B1A1-4030-A050-758CE5F41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6FC9-B1A1-4030-A050-758CE5F41D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6FC9-B1A1-4030-A050-758CE5F41D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6FC9-B1A1-4030-A050-758CE5F41D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6FC9-B1A1-4030-A050-758CE5F41D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6FC9-B1A1-4030-A050-758CE5F41DD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6FC9-B1A1-4030-A050-758CE5F41D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6FC9-B1A1-4030-A050-758CE5F41D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6FC9-B1A1-4030-A050-758CE5F41D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6FC9-B1A1-4030-A050-758CE5F41D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6FC9-B1A1-4030-A050-758CE5F41D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6FC9-B1A1-4030-A050-758CE5F41D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6FC9-B1A1-4030-A050-758CE5F41D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86FC9-B1A1-4030-A050-758CE5F41D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962400"/>
            <a:ext cx="7772400" cy="612775"/>
          </a:xfrm>
        </p:spPr>
        <p:txBody>
          <a:bodyPr>
            <a:normAutofit/>
          </a:bodyPr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5175"/>
            <a:ext cx="6400800" cy="304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ABBE-3C64-4704-BF01-B2691A504032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F7265-C4DD-441B-BBC3-76CAB29F8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7D6C-D7A2-4D94-AA50-F718106BBA61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163C-86EF-4F6C-8E90-1CA0B92B7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8B7D-48C9-4B71-9556-336DD5399C3A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B28C-8DB2-46C5-9164-1A9CE58E4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B0CC-2FB0-4E7B-B029-20951B11F31D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9732-DACF-4DC4-B7EB-9B9CBEFE9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6309-5695-414E-A5E2-5DE07A20604A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1DA5-A81C-41AA-BD56-2694DA271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3C02-EB59-4E4A-8AD1-DE9048B2DFB1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340B1-73F1-4FEA-A2EF-540859778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8ABF-4A50-4315-9EC6-F434D92686A0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BA205-EC65-4992-B09C-F38779D1A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4D76-BEFB-4529-A68A-86C4D3A997B2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A945-AFB8-4FCF-9AF9-D3BEB2DA1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86BC-F54A-4EE1-AD4C-5A4138A0FDA5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B0AF-805B-4ED2-B624-8756B9A06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949C1-FB31-4E1C-84F3-5DAA2BF6B570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98C25-4A9F-4B93-8259-F7B349EE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2DB8-3D84-43F2-88BA-F6C0E5269574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850E2-684C-43CE-8BFE-1100AECF6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533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007AC1-6883-4517-AE33-12E8865954C2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5DA321-1F1C-46A7-A03F-97CADD5B3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Small Group Instruction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with Gretchen Childs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19400" y="54864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Eastside Elementary</a:t>
            </a:r>
          </a:p>
          <a:p>
            <a:pPr algn="ctr"/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Rogers Public Schools</a:t>
            </a:r>
          </a:p>
          <a:p>
            <a:pPr algn="ctr"/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April 26, 2011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609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Kindergarten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K:\DCIM\116NIKON\DSCN4719.JPG"/>
          <p:cNvPicPr>
            <a:picLocks noChangeAspect="1" noChangeArrowheads="1"/>
          </p:cNvPicPr>
          <p:nvPr/>
        </p:nvPicPr>
        <p:blipFill>
          <a:blip r:embed="rId3" cstate="print"/>
          <a:srcRect t="10256"/>
          <a:stretch>
            <a:fillRect/>
          </a:stretch>
        </p:blipFill>
        <p:spPr bwMode="auto">
          <a:xfrm>
            <a:off x="2057400" y="1828800"/>
            <a:ext cx="4953000" cy="3333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467600" y="57150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S.Hensley</a:t>
            </a:r>
            <a:endParaRPr lang="en-US" sz="1100" dirty="0" smtClean="0"/>
          </a:p>
          <a:p>
            <a:pPr algn="ctr"/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914400"/>
            <a:ext cx="533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Small Group Instruction</a:t>
            </a:r>
          </a:p>
          <a:p>
            <a:pPr algn="ctr"/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with Gretchen Childs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After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7244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Feedback from the students:</a:t>
            </a:r>
          </a:p>
          <a:p>
            <a:pPr algn="l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Gretchen asked the group, “How did you do stopping and thinking about how you could help yourself?  Was it easy, tricky or hard?”  </a:t>
            </a:r>
          </a:p>
          <a:p>
            <a:pPr algn="l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group used thumbs up, sideways or down to respond.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K:\DCIM\116NIKON\DSCN4754.JPG"/>
          <p:cNvPicPr>
            <a:picLocks noChangeAspect="1" noChangeArrowheads="1"/>
          </p:cNvPicPr>
          <p:nvPr/>
        </p:nvPicPr>
        <p:blipFill>
          <a:blip r:embed="rId3" cstate="print"/>
          <a:srcRect l="3488" t="9302" b="6977"/>
          <a:stretch>
            <a:fillRect/>
          </a:stretch>
        </p:blipFill>
        <p:spPr bwMode="auto">
          <a:xfrm>
            <a:off x="2057400" y="1524000"/>
            <a:ext cx="4572000" cy="2974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After 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Individual Feedback: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Gretchen gave each student individual feedback that was </a:t>
            </a:r>
            <a:r>
              <a:rPr 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specific to the goals of the lesson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22" name="Picture 2" descr="K:\DCIM\116NIKON\DSCN4747.JPG"/>
          <p:cNvPicPr>
            <a:picLocks noChangeAspect="1" noChangeArrowheads="1"/>
          </p:cNvPicPr>
          <p:nvPr/>
        </p:nvPicPr>
        <p:blipFill>
          <a:blip r:embed="rId3" cstate="print"/>
          <a:srcRect l="6579" t="14035" r="6579"/>
          <a:stretch>
            <a:fillRect/>
          </a:stretch>
        </p:blipFill>
        <p:spPr bwMode="auto">
          <a:xfrm>
            <a:off x="914400" y="1828800"/>
            <a:ext cx="3592286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3" name="Picture 3" descr="K:\DCIM\116NIKON\DSCN4746.JPG"/>
          <p:cNvPicPr>
            <a:picLocks noChangeAspect="1" noChangeArrowheads="1"/>
          </p:cNvPicPr>
          <p:nvPr/>
        </p:nvPicPr>
        <p:blipFill>
          <a:blip r:embed="rId4" cstate="print"/>
          <a:srcRect l="27692" r="15385" b="26154"/>
          <a:stretch>
            <a:fillRect/>
          </a:stretch>
        </p:blipFill>
        <p:spPr bwMode="auto">
          <a:xfrm>
            <a:off x="4953000" y="1752600"/>
            <a:ext cx="28194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219200"/>
            <a:ext cx="6934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Big Ideas from the debriefing session after the lesson:</a:t>
            </a:r>
          </a:p>
          <a:p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Teach a skill or strategy, not the book.</a:t>
            </a:r>
          </a:p>
          <a:p>
            <a:pPr marL="457200" indent="-457200">
              <a:buAutoNum type="arabicPeriod"/>
            </a:pP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activities and procedures that are specific to the focus of the lesson.</a:t>
            </a:r>
          </a:p>
          <a:p>
            <a:pPr marL="457200" indent="-457200">
              <a:buAutoNum type="arabicPeriod"/>
            </a:pP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Students must be attending to print to move beyond level 3.</a:t>
            </a:r>
          </a:p>
          <a:p>
            <a:pPr marL="457200" indent="-457200">
              <a:buAutoNum type="arabicPeriod"/>
            </a:pP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2.imagesbn.com/images/34460000/34462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1524000" cy="190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1295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Diller, Debbie (2007). </a:t>
            </a:r>
            <a:r>
              <a:rPr lang="en-US" sz="1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Making the Most of Small Groups; Differentiation for All.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Portland, Maine: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Stenhouse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Publishers.</a:t>
            </a:r>
          </a:p>
        </p:txBody>
      </p:sp>
      <p:pic>
        <p:nvPicPr>
          <p:cNvPr id="2050" name="Picture 2" descr="http://www.debbiediller.com/images/gretc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657600"/>
            <a:ext cx="1905000" cy="1428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76600" y="2362200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Gretchen Childs has been an educator for over 15 years. She has taught kindergarten and 2nd grade, as well as Special Education in Pre-K, 5th and 6th grades. She has been a District Literacy Coach, District Math Coach, and Reading Specialist. Gretchen has presented numerous workshops on literacy topics, and has traveled the country as a consultant for Debbie Diller &amp; Associates since 2005. 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Gretchen earned her degree from Southwest Texas State University, with specializations in both Special Education and Reading. She also carries an Early Childhood Education endorsement. 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She resides in Pearland, Texas with her husband, Michael, and their three daughters. </a:t>
            </a:r>
            <a:br>
              <a:rPr lang="en-US" sz="1400" dirty="0" smtClean="0"/>
            </a:b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2192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Group: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Kindergarten (Eastside Elementary)</a:t>
            </a: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Focus/Goal: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Monitoring My Own Reading</a:t>
            </a: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Title: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Big Kick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by Beverly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Randell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Level: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482" name="Picture 2" descr="K:\DCIM\116NIKON\DSCN4723.JPG"/>
          <p:cNvPicPr>
            <a:picLocks noChangeAspect="1" noChangeArrowheads="1"/>
          </p:cNvPicPr>
          <p:nvPr/>
        </p:nvPicPr>
        <p:blipFill>
          <a:blip r:embed="rId3" cstate="print"/>
          <a:srcRect t="9859" r="36620"/>
          <a:stretch>
            <a:fillRect/>
          </a:stretch>
        </p:blipFill>
        <p:spPr bwMode="auto">
          <a:xfrm>
            <a:off x="1676400" y="2743200"/>
            <a:ext cx="2871788" cy="3063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The Big Kick (New PM Story Books)"/>
          <p:cNvPicPr>
            <a:picLocks noChangeAspect="1" noChangeArrowheads="1"/>
          </p:cNvPicPr>
          <p:nvPr/>
        </p:nvPicPr>
        <p:blipFill>
          <a:blip r:embed="rId4" cstate="print"/>
          <a:srcRect t="16000" b="14667"/>
          <a:stretch>
            <a:fillRect/>
          </a:stretch>
        </p:blipFill>
        <p:spPr bwMode="auto">
          <a:xfrm>
            <a:off x="4572000" y="3200400"/>
            <a:ext cx="28575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Before Reading</a:t>
            </a:r>
          </a:p>
        </p:txBody>
      </p:sp>
      <p:pic>
        <p:nvPicPr>
          <p:cNvPr id="2050" name="Picture 2" descr="K:\DCIM\116NIKON\DSCN4719.JPG"/>
          <p:cNvPicPr>
            <a:picLocks noChangeAspect="1" noChangeArrowheads="1"/>
          </p:cNvPicPr>
          <p:nvPr/>
        </p:nvPicPr>
        <p:blipFill>
          <a:blip r:embed="rId3" cstate="print"/>
          <a:srcRect t="12766"/>
          <a:stretch>
            <a:fillRect/>
          </a:stretch>
        </p:blipFill>
        <p:spPr bwMode="auto">
          <a:xfrm>
            <a:off x="609600" y="1447800"/>
            <a:ext cx="2971800" cy="1944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114800" y="1524000"/>
            <a:ext cx="480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Book Introduction (APK)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Read the title </a:t>
            </a:r>
          </a:p>
          <a:p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i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Big Kick</a:t>
            </a:r>
            <a:endParaRPr lang="en-US" i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Make predictions</a:t>
            </a:r>
          </a:p>
          <a:p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 you think is going to happen in this story?”</a:t>
            </a:r>
            <a:endParaRPr lang="en-US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walk a few pages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7" name="Picture 9" descr="K:\DCIM\116NIKON\DSCN4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581400"/>
            <a:ext cx="2743200" cy="2057400"/>
          </a:xfrm>
          <a:prstGeom prst="rect">
            <a:avLst/>
          </a:prstGeom>
          <a:noFill/>
        </p:spPr>
      </p:pic>
      <p:pic>
        <p:nvPicPr>
          <p:cNvPr id="2058" name="Picture 10" descr="K:\DCIM\116NIKON\DSCN47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429000"/>
            <a:ext cx="32512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K:\DCIM\116NIKON\DSCN47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276600"/>
            <a:ext cx="2362200" cy="17716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4800" y="55626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Goal: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“You are going to read to find out where the ball went.” </a:t>
            </a:r>
          </a:p>
          <a:p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Before 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209800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New Information: (monitoring)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“When you are reading do you ever get to a part where you get stuck?”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“What do you do?”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“Today when you are reading and get to a tricky part, I want you to STOP and think…”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“I am stuck.  </a:t>
            </a:r>
          </a:p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can I help myself?”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553" name="Picture 1" descr="K:\DCIM\116NIKON\DSCN4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3181350" cy="424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Before Reading</a:t>
            </a:r>
          </a:p>
        </p:txBody>
      </p:sp>
      <p:pic>
        <p:nvPicPr>
          <p:cNvPr id="23554" name="Picture 2" descr="K:\DCIM\116NIKON\DSCN4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743200"/>
            <a:ext cx="5029200" cy="37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1000" y="1676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“While you are reading, if you get to a tricky part, I want you to mark it with one of these sticky tabs.”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Before 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548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Review Jobs (Goals):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Read to find out where the ball went</a:t>
            </a:r>
          </a:p>
          <a:p>
            <a:pPr marL="342900" indent="-342900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When you come to a tricky part STOP and think: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“How can I help myself?”</a:t>
            </a:r>
          </a:p>
          <a:p>
            <a:pPr algn="ctr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Mark any tricky parts with a sticky tab</a:t>
            </a:r>
          </a:p>
          <a:p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578" name="Picture 2" descr="K:\DCIM\116NIKON\DSCN4724.JPG"/>
          <p:cNvPicPr>
            <a:picLocks noChangeAspect="1" noChangeArrowheads="1"/>
          </p:cNvPicPr>
          <p:nvPr/>
        </p:nvPicPr>
        <p:blipFill>
          <a:blip r:embed="rId3" cstate="print"/>
          <a:srcRect l="2424" t="10909"/>
          <a:stretch>
            <a:fillRect/>
          </a:stretch>
        </p:blipFill>
        <p:spPr bwMode="auto">
          <a:xfrm>
            <a:off x="6096000" y="2286000"/>
            <a:ext cx="2743200" cy="3339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Picture 4" descr="http://i01.i.aliimg.com/photo/v0/428011255/sticky_flag_with_plastic_base_sticky_note.sum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952500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During Reading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5181600"/>
            <a:ext cx="3886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students: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read in whisper voices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marked tricky parts of the text</a:t>
            </a:r>
          </a:p>
          <a:p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4" name="Picture 2" descr="K:\DCIM\116NIKON\DSCN4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447800"/>
            <a:ext cx="33147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5" name="Picture 3" descr="K:\DCIM\116NIKON\DSCN4734.JPG"/>
          <p:cNvPicPr>
            <a:picLocks noChangeAspect="1" noChangeArrowheads="1"/>
          </p:cNvPicPr>
          <p:nvPr/>
        </p:nvPicPr>
        <p:blipFill>
          <a:blip r:embed="rId5" cstate="print"/>
          <a:srcRect t="15556" r="22500" b="12222"/>
          <a:stretch>
            <a:fillRect/>
          </a:stretch>
        </p:blipFill>
        <p:spPr bwMode="auto">
          <a:xfrm>
            <a:off x="1828800" y="990600"/>
            <a:ext cx="3161713" cy="2209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6" name="Picture 4" descr="K:\DCIM\116NIKON\DSCN4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048000"/>
            <a:ext cx="2717800" cy="2038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8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During Reading</a:t>
            </a:r>
          </a:p>
        </p:txBody>
      </p:sp>
      <p:pic>
        <p:nvPicPr>
          <p:cNvPr id="7169" name="Picture 1" descr="K:\DCIM\116NIKON\DSCN4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990600"/>
            <a:ext cx="2438400" cy="325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 descr="K:\DCIM\116NIKON\DSCN47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990600"/>
            <a:ext cx="3581400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K:\DCIM\116NIKON\DSCN4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886200"/>
            <a:ext cx="2895600" cy="217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00200" y="4648200"/>
            <a:ext cx="3886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Gretchen (the teacher):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listened to students read a portion of the text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prompted to the goals when necessary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jotted anecdotal notes about the students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After 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67200"/>
            <a:ext cx="548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Revisit the Goals: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group discussed where the ball went and how Tom and his dad found it.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Students shared where they placed their sticky tabs and explained how they helped themselves.</a:t>
            </a:r>
          </a:p>
          <a:p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698" name="Picture 2" descr="K:\DCIM\116NIKON\DSCN4740.JPG"/>
          <p:cNvPicPr>
            <a:picLocks noChangeAspect="1" noChangeArrowheads="1"/>
          </p:cNvPicPr>
          <p:nvPr/>
        </p:nvPicPr>
        <p:blipFill>
          <a:blip r:embed="rId3" cstate="print"/>
          <a:srcRect l="10448" t="19900" r="7463" b="2488"/>
          <a:stretch>
            <a:fillRect/>
          </a:stretch>
        </p:blipFill>
        <p:spPr bwMode="auto">
          <a:xfrm>
            <a:off x="381000" y="1600200"/>
            <a:ext cx="3429000" cy="2431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0" name="Picture 4" descr="K:\DCIM\116NIKON\DSCN4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447800"/>
            <a:ext cx="3886200" cy="2914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1" name="Picture 5" descr="K:\DCIM\116NIKON\DSCN4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191000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397072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C4D42B7-5F11-43DB-9F12-5248BAFB39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TP102397072_template</Template>
  <TotalTime>528</TotalTime>
  <Words>544</Words>
  <Application>Microsoft Office PowerPoint</Application>
  <PresentationFormat>On-screen Show (4:3)</PresentationFormat>
  <Paragraphs>90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TP102397072_template</vt:lpstr>
      <vt:lpstr>Small Group Instruction</vt:lpstr>
      <vt:lpstr>Slide 2</vt:lpstr>
      <vt:lpstr>Before Reading</vt:lpstr>
      <vt:lpstr>Before Reading</vt:lpstr>
      <vt:lpstr>Before Reading</vt:lpstr>
      <vt:lpstr>Before Reading</vt:lpstr>
      <vt:lpstr>During Reading</vt:lpstr>
      <vt:lpstr>During Reading</vt:lpstr>
      <vt:lpstr>After Reading</vt:lpstr>
      <vt:lpstr>After Reading</vt:lpstr>
      <vt:lpstr>After Reading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Group Instruction</dc:title>
  <dc:creator>Greg Hensley</dc:creator>
  <cp:lastModifiedBy>Greg Hensley</cp:lastModifiedBy>
  <cp:revision>7</cp:revision>
  <dcterms:created xsi:type="dcterms:W3CDTF">2011-04-30T14:53:46Z</dcterms:created>
  <dcterms:modified xsi:type="dcterms:W3CDTF">2011-05-03T00:56:00Z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TC023970739991</vt:lpwstr>
  </property>
</Properties>
</file>