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8" r:id="rId2"/>
    <p:sldId id="259" r:id="rId3"/>
    <p:sldId id="276" r:id="rId4"/>
    <p:sldId id="277" r:id="rId5"/>
    <p:sldId id="278" r:id="rId6"/>
    <p:sldId id="282" r:id="rId7"/>
    <p:sldId id="285" r:id="rId8"/>
    <p:sldId id="288" r:id="rId9"/>
    <p:sldId id="289" r:id="rId10"/>
    <p:sldId id="287" r:id="rId11"/>
    <p:sldId id="286" r:id="rId12"/>
    <p:sldId id="290" r:id="rId13"/>
    <p:sldId id="284" r:id="rId14"/>
    <p:sldId id="291" r:id="rId15"/>
    <p:sldId id="300" r:id="rId16"/>
    <p:sldId id="295" r:id="rId17"/>
    <p:sldId id="297" r:id="rId18"/>
    <p:sldId id="299" r:id="rId19"/>
    <p:sldId id="301" r:id="rId20"/>
    <p:sldId id="296" r:id="rId21"/>
    <p:sldId id="294" r:id="rId22"/>
    <p:sldId id="302" r:id="rId23"/>
    <p:sldId id="303" r:id="rId24"/>
  </p:sldIdLst>
  <p:sldSz cx="9144000" cy="6858000" type="screen4x3"/>
  <p:notesSz cx="6946900" cy="92837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Black" pitchFamily="34"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Black" pitchFamily="34"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Times New Roman" pitchFamily="18" charset="0"/>
      </a:defRPr>
    </a:lvl5pPr>
    <a:lvl6pPr marL="2286000" algn="l" defTabSz="914400" rtl="0" eaLnBrk="1" latinLnBrk="0" hangingPunct="1">
      <a:defRPr kern="1200">
        <a:solidFill>
          <a:schemeClr val="tx1"/>
        </a:solidFill>
        <a:latin typeface="Arial Black" pitchFamily="34" charset="0"/>
        <a:ea typeface="+mn-ea"/>
        <a:cs typeface="Times New Roman" pitchFamily="18" charset="0"/>
      </a:defRPr>
    </a:lvl6pPr>
    <a:lvl7pPr marL="2743200" algn="l" defTabSz="914400" rtl="0" eaLnBrk="1" latinLnBrk="0" hangingPunct="1">
      <a:defRPr kern="1200">
        <a:solidFill>
          <a:schemeClr val="tx1"/>
        </a:solidFill>
        <a:latin typeface="Arial Black" pitchFamily="34" charset="0"/>
        <a:ea typeface="+mn-ea"/>
        <a:cs typeface="Times New Roman" pitchFamily="18" charset="0"/>
      </a:defRPr>
    </a:lvl7pPr>
    <a:lvl8pPr marL="3200400" algn="l" defTabSz="914400" rtl="0" eaLnBrk="1" latinLnBrk="0" hangingPunct="1">
      <a:defRPr kern="1200">
        <a:solidFill>
          <a:schemeClr val="tx1"/>
        </a:solidFill>
        <a:latin typeface="Arial Black" pitchFamily="34" charset="0"/>
        <a:ea typeface="+mn-ea"/>
        <a:cs typeface="Times New Roman" pitchFamily="18" charset="0"/>
      </a:defRPr>
    </a:lvl8pPr>
    <a:lvl9pPr marL="3657600" algn="l" defTabSz="914400" rtl="0" eaLnBrk="1" latinLnBrk="0" hangingPunct="1">
      <a:defRPr kern="1200">
        <a:solidFill>
          <a:schemeClr val="tx1"/>
        </a:solidFill>
        <a:latin typeface="Arial Black"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Herzog" initials="" lastIdx="6" clrIdx="0"/>
  <p:cmAuthor id="1" name="Microsoft" initials="" lastIdx="2" clrIdx="1"/>
  <p:cmAuthor id="2" name="Jack Roberts"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F592D"/>
    <a:srgbClr val="990000"/>
    <a:srgbClr val="006699"/>
    <a:srgbClr val="336699"/>
    <a:srgbClr val="CC3300"/>
    <a:srgbClr val="CC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3" autoAdjust="0"/>
    <p:restoredTop sz="72887" autoAdjust="0"/>
  </p:normalViewPr>
  <p:slideViewPr>
    <p:cSldViewPr>
      <p:cViewPr varScale="1">
        <p:scale>
          <a:sx n="53" d="100"/>
          <a:sy n="53" d="100"/>
        </p:scale>
        <p:origin x="-9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endParaRPr lang="en-US"/>
          </a:p>
        </p:txBody>
      </p:sp>
      <p:sp>
        <p:nvSpPr>
          <p:cNvPr id="68611" name="Rectangle 3"/>
          <p:cNvSpPr>
            <a:spLocks noGrp="1" noChangeArrowheads="1"/>
          </p:cNvSpPr>
          <p:nvPr>
            <p:ph type="dt" sz="quarter"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endParaRPr lang="en-US"/>
          </a:p>
        </p:txBody>
      </p:sp>
      <p:sp>
        <p:nvSpPr>
          <p:cNvPr id="68612" name="Rectangle 4"/>
          <p:cNvSpPr>
            <a:spLocks noGrp="1" noChangeArrowheads="1"/>
          </p:cNvSpPr>
          <p:nvPr>
            <p:ph type="ftr" sz="quarter" idx="2"/>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endParaRPr lang="en-US"/>
          </a:p>
        </p:txBody>
      </p:sp>
      <p:sp>
        <p:nvSpPr>
          <p:cNvPr id="68613" name="Rectangle 5"/>
          <p:cNvSpPr>
            <a:spLocks noGrp="1" noChangeArrowheads="1"/>
          </p:cNvSpPr>
          <p:nvPr>
            <p:ph type="sldNum" sz="quarter" idx="3"/>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Times New Roman" pitchFamily="18" charset="0"/>
              </a:defRPr>
            </a:lvl1pPr>
          </a:lstStyle>
          <a:p>
            <a:fld id="{AE522B3E-2380-49AC-8873-0F06A943C43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endParaRPr lang="en-US"/>
          </a:p>
        </p:txBody>
      </p:sp>
      <p:sp>
        <p:nvSpPr>
          <p:cNvPr id="43011"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endParaRPr lang="en-US"/>
          </a:p>
        </p:txBody>
      </p:sp>
      <p:sp>
        <p:nvSpPr>
          <p:cNvPr id="43012"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4"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endParaRPr lang="en-US"/>
          </a:p>
        </p:txBody>
      </p:sp>
      <p:sp>
        <p:nvSpPr>
          <p:cNvPr id="43015"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Times New Roman" pitchFamily="18" charset="0"/>
              </a:defRPr>
            </a:lvl1pPr>
          </a:lstStyle>
          <a:p>
            <a:fld id="{5F22FC63-9A76-4789-9891-E2B0404AEB6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2FC63-9A76-4789-9891-E2B0404AEB6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Harriet Tubman: the leader</a:t>
            </a:r>
            <a:r>
              <a:rPr lang="en-US" baseline="0" dirty="0" smtClean="0"/>
              <a:t> of the Underground Railroad; helped to get slaves to freedom; she was a revolutionary for her time because slavery was the way of life (1849)</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George Washington:</a:t>
            </a:r>
            <a:r>
              <a:rPr lang="en-US" baseline="0" dirty="0" smtClean="0"/>
              <a:t> Our first American president; leader of the American Revolution; considered the Father of our Country (1783)</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independently</a:t>
            </a:r>
            <a:r>
              <a:rPr lang="en-US" baseline="0" dirty="0" smtClean="0"/>
              <a:t> define revolutionary.  Give them 5 minutes to write down their definition.  Once students have had time to record their answers, have students share their responses.  </a:t>
            </a:r>
          </a:p>
          <a:p>
            <a:pPr>
              <a:buFont typeface="Arial" pitchFamily="34" charset="0"/>
              <a:buChar char="•"/>
            </a:pPr>
            <a:r>
              <a:rPr lang="en-US" baseline="0" dirty="0" smtClean="0"/>
              <a:t>Record their responses on a chart</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this slide with the class and look at the similarities between their definitions and the one found in the dictionary.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 a revolutionary, each of these people wanted to make a change, and make a difference for their country. </a:t>
            </a:r>
          </a:p>
          <a:p>
            <a:endParaRPr lang="en-US" dirty="0" smtClean="0"/>
          </a:p>
          <a:p>
            <a:r>
              <a:rPr lang="en-US" dirty="0" smtClean="0"/>
              <a:t>Tomorrow, we will begin to</a:t>
            </a:r>
            <a:r>
              <a:rPr lang="en-US" baseline="0" dirty="0" smtClean="0"/>
              <a:t> meet the revolutionaries of the late 1700’s.  </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2FC63-9A76-4789-9891-E2B0404AEB6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2FC63-9A76-4789-9891-E2B0404AEB6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a:t>
            </a:r>
            <a:r>
              <a:rPr lang="en-US" baseline="0" dirty="0" smtClean="0"/>
              <a:t>  what did you learn yesterday about revolutionaries?</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Knowledge: (there is a video linked to</a:t>
            </a:r>
            <a:r>
              <a:rPr lang="en-US" baseline="0" dirty="0" smtClean="0"/>
              <a:t> the larger map)</a:t>
            </a:r>
            <a:endParaRPr lang="en-US" dirty="0" smtClean="0"/>
          </a:p>
          <a:p>
            <a:r>
              <a:rPr lang="en-US" dirty="0" smtClean="0"/>
              <a:t>The colonists were getting tired</a:t>
            </a:r>
            <a:r>
              <a:rPr lang="en-US" baseline="0" dirty="0" smtClean="0"/>
              <a:t> of England telling them what to do.  England was charging extra money for everything </a:t>
            </a:r>
          </a:p>
          <a:p>
            <a:r>
              <a:rPr kumimoji="1" lang="en-US" sz="1200" kern="1200" dirty="0" smtClean="0">
                <a:solidFill>
                  <a:schemeClr val="tx1"/>
                </a:solidFill>
                <a:latin typeface="Arial" charset="0"/>
                <a:ea typeface="+mn-ea"/>
                <a:cs typeface="Times New Roman" pitchFamily="18" charset="0"/>
              </a:rPr>
              <a:t>Today, we are going to travel back in time and learn about revolutionaries that impacted the history of our country.</a:t>
            </a:r>
          </a:p>
          <a:p>
            <a:pPr lvl="0"/>
            <a:r>
              <a:rPr kumimoji="1" lang="en-US" sz="1200" kern="1200" dirty="0" smtClean="0">
                <a:solidFill>
                  <a:schemeClr val="tx1"/>
                </a:solidFill>
                <a:latin typeface="Arial" charset="0"/>
                <a:ea typeface="+mn-ea"/>
                <a:cs typeface="Times New Roman" pitchFamily="18" charset="0"/>
              </a:rPr>
              <a:t>First, think back to the early grades where you learned about the pilgrims and Native Americans.  Do you remember why the colonists left England to come to America?</a:t>
            </a:r>
          </a:p>
          <a:p>
            <a:pPr lvl="0"/>
            <a:r>
              <a:rPr kumimoji="1" lang="en-US" sz="1200" kern="1200" dirty="0" smtClean="0">
                <a:solidFill>
                  <a:schemeClr val="tx1"/>
                </a:solidFill>
                <a:latin typeface="Arial" charset="0"/>
                <a:ea typeface="+mn-ea"/>
                <a:cs typeface="Times New Roman" pitchFamily="18" charset="0"/>
              </a:rPr>
              <a:t>Show the slide with the maps: the King of England wanted to control those living in the 13 colonies, even though he was an ocean away. </a:t>
            </a:r>
          </a:p>
          <a:p>
            <a:pPr lvl="0"/>
            <a:r>
              <a:rPr kumimoji="1" lang="en-US" sz="1200" kern="1200" dirty="0" smtClean="0">
                <a:solidFill>
                  <a:schemeClr val="tx1"/>
                </a:solidFill>
                <a:latin typeface="Arial" charset="0"/>
                <a:ea typeface="+mn-ea"/>
                <a:cs typeface="Times New Roman" pitchFamily="18" charset="0"/>
              </a:rPr>
              <a:t>The colonists reached a point when they were </a:t>
            </a:r>
            <a:r>
              <a:rPr kumimoji="1" lang="en-US" sz="1200" b="1" kern="1200" dirty="0" smtClean="0">
                <a:solidFill>
                  <a:schemeClr val="tx1"/>
                </a:solidFill>
                <a:latin typeface="Arial" charset="0"/>
                <a:ea typeface="+mn-ea"/>
                <a:cs typeface="Times New Roman" pitchFamily="18" charset="0"/>
              </a:rPr>
              <a:t>ready for a major change; what does this remind you of from yesterday? (revolution)</a:t>
            </a:r>
            <a:endParaRPr kumimoji="1" lang="en-US" sz="1200" kern="1200" dirty="0" smtClean="0">
              <a:solidFill>
                <a:schemeClr val="tx1"/>
              </a:solidFill>
              <a:latin typeface="Arial" charset="0"/>
              <a:ea typeface="+mn-ea"/>
              <a:cs typeface="Times New Roman" pitchFamily="18" charset="0"/>
            </a:endParaRPr>
          </a:p>
          <a:p>
            <a:r>
              <a:rPr kumimoji="1" lang="en-US" sz="1200" kern="1200" dirty="0" smtClean="0">
                <a:solidFill>
                  <a:schemeClr val="tx1"/>
                </a:solidFill>
                <a:latin typeface="Arial" charset="0"/>
                <a:ea typeface="+mn-ea"/>
                <a:cs typeface="Times New Roman" pitchFamily="18" charset="0"/>
              </a:rPr>
              <a:t>We are going to watch a video that is going to introduce some amazing revolutionaries that were responsible for the American Revolution</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watching the video, have students share</a:t>
            </a:r>
            <a:r>
              <a:rPr lang="en-US" baseline="0" dirty="0" smtClean="0"/>
              <a:t> out their thoughts about it.  Have students record in their notebooks why they think the American Revolution started.  What change did the colonists want?</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2FC63-9A76-4789-9891-E2B0404AEB6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2FC63-9A76-4789-9891-E2B0404AEB6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we are going to focus in on one revolutionary in particular</a:t>
            </a:r>
          </a:p>
          <a:p>
            <a:endParaRPr lang="en-US" baseline="0" dirty="0" smtClean="0"/>
          </a:p>
          <a:p>
            <a:r>
              <a:rPr lang="en-US" dirty="0" smtClean="0"/>
              <a:t>http://www.pbs.org/ktca/liberty/chronicle.html</a:t>
            </a:r>
          </a:p>
          <a:p>
            <a:r>
              <a:rPr lang="en-US" dirty="0" smtClean="0"/>
              <a:t>http://midnightride.com/ride/virtual.html   the map</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video is hyperlinked</a:t>
            </a:r>
            <a:r>
              <a:rPr lang="en-US" baseline="0" dirty="0" smtClean="0"/>
              <a:t> to the far picture on the right.</a:t>
            </a:r>
            <a:endParaRPr lang="en-US" dirty="0" smtClean="0"/>
          </a:p>
          <a:p>
            <a:endParaRPr lang="en-US" dirty="0" smtClean="0"/>
          </a:p>
          <a:p>
            <a:r>
              <a:rPr lang="en-US" b="1" dirty="0" smtClean="0">
                <a:solidFill>
                  <a:srgbClr val="FFFF00"/>
                </a:solidFill>
              </a:rPr>
              <a:t>This is an excellent video of a</a:t>
            </a:r>
            <a:r>
              <a:rPr lang="en-US" b="1" baseline="0" dirty="0" smtClean="0">
                <a:solidFill>
                  <a:srgbClr val="FFFF00"/>
                </a:solidFill>
              </a:rPr>
              <a:t> reenactment of Paul Revere’s ride.  BUT, there are a few cuss words!  The first one is at 5:40, 6:17 and 7:33,and 7:36.  The British soldier says D---it and H---.  There is a mute button on the bottom of the video that you can click on these cues.  I think this is the best video of Paul’s ride, but there is a cartoon on</a:t>
            </a:r>
          </a:p>
          <a:p>
            <a:r>
              <a:rPr lang="en-US" b="1" baseline="0" dirty="0" smtClean="0"/>
              <a:t>e at- http://www.youtube.com/watch?v=Na3pq9wqJlA</a:t>
            </a:r>
          </a:p>
          <a:p>
            <a:endParaRPr lang="en-US" baseline="0" dirty="0" smtClean="0"/>
          </a:p>
          <a:p>
            <a:r>
              <a:rPr lang="en-US" baseline="0" dirty="0" smtClean="0"/>
              <a:t>After the video, have students discuss if it was 1</a:t>
            </a:r>
            <a:r>
              <a:rPr lang="en-US" baseline="30000" dirty="0" smtClean="0"/>
              <a:t>st</a:t>
            </a:r>
            <a:r>
              <a:rPr lang="en-US" baseline="0" dirty="0" smtClean="0"/>
              <a:t> person or 3</a:t>
            </a:r>
            <a:r>
              <a:rPr lang="en-US" baseline="30000" dirty="0" smtClean="0"/>
              <a:t>rd</a:t>
            </a:r>
            <a:r>
              <a:rPr lang="en-US" baseline="0" dirty="0" smtClean="0"/>
              <a:t> person and why</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 a copy of the poem, The Midnight</a:t>
            </a:r>
            <a:r>
              <a:rPr lang="en-US" baseline="0" dirty="0" smtClean="0"/>
              <a:t> ride of Paul Revere.  Explain that Longfellow is a famous poet, and wrote this poem to give the events of the beginning of the American Revolution.  Only read the first few stanzas, and then have students decide if the poem is written from 1</a:t>
            </a:r>
            <a:r>
              <a:rPr lang="en-US" baseline="30000" dirty="0" smtClean="0"/>
              <a:t>st</a:t>
            </a:r>
            <a:r>
              <a:rPr lang="en-US" baseline="0" dirty="0" smtClean="0"/>
              <a:t> person or 3</a:t>
            </a:r>
            <a:r>
              <a:rPr lang="en-US" baseline="30000" dirty="0" smtClean="0"/>
              <a:t>rd</a:t>
            </a:r>
            <a:r>
              <a:rPr lang="en-US" baseline="0" dirty="0" smtClean="0"/>
              <a:t> person.  Why?</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we are going to focus in on one revolutionary in particular</a:t>
            </a:r>
          </a:p>
          <a:p>
            <a:endParaRPr lang="en-US" baseline="0" dirty="0" smtClean="0"/>
          </a:p>
          <a:p>
            <a:r>
              <a:rPr lang="en-US" dirty="0" smtClean="0"/>
              <a:t>http://www.pbs.org/ktca/liberty/chronicle.html</a:t>
            </a:r>
          </a:p>
          <a:p>
            <a:r>
              <a:rPr lang="en-US" dirty="0" smtClean="0"/>
              <a:t>http://midnightride.com/ride/virtual.html   the map</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a:t>
            </a:r>
            <a:r>
              <a:rPr lang="en-US" baseline="0" dirty="0" smtClean="0"/>
              <a:t> know about this word? Use the questions on the slide to help you with your discussion.  After students talk, make a chart that records student thoughts on why people go to war.</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current war of our country has</a:t>
            </a:r>
            <a:r>
              <a:rPr lang="en-US" baseline="0" dirty="0" smtClean="0"/>
              <a:t> been the war in Afghanistan.  How many of you have heard of this country? Do any of you know why there is a war in that country? Most wars begin because there is a need for change.  There could be disagreements over land or who is controlling the land.</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reason there was a war in Afghanistan.  </a:t>
            </a:r>
          </a:p>
          <a:p>
            <a:pPr>
              <a:buFont typeface="Arial" pitchFamily="34" charset="0"/>
              <a:buChar char="•"/>
            </a:pPr>
            <a:r>
              <a:rPr lang="en-US" dirty="0" smtClean="0"/>
              <a:t>The Twin</a:t>
            </a:r>
            <a:r>
              <a:rPr lang="en-US" baseline="0" dirty="0" smtClean="0"/>
              <a:t> Towers on September 11, 2001…</a:t>
            </a:r>
            <a:r>
              <a:rPr lang="en-US" dirty="0" smtClean="0"/>
              <a:t> </a:t>
            </a:r>
          </a:p>
          <a:p>
            <a:pPr>
              <a:buFont typeface="Arial" pitchFamily="34" charset="0"/>
              <a:buChar char="•"/>
            </a:pPr>
            <a:r>
              <a:rPr lang="en-US" dirty="0" smtClean="0"/>
              <a:t>Our president said that their country had to turn in the people responsible for doing this to our country.  </a:t>
            </a:r>
          </a:p>
          <a:p>
            <a:pPr>
              <a:buFont typeface="Arial" pitchFamily="34" charset="0"/>
              <a:buChar char="•"/>
            </a:pPr>
            <a:r>
              <a:rPr lang="en-US" dirty="0" smtClean="0"/>
              <a:t> Their</a:t>
            </a:r>
            <a:r>
              <a:rPr lang="en-US" baseline="0" dirty="0" smtClean="0"/>
              <a:t> leader did not like the United States, so he attacked our country.  He wanted to make change in a radical way.</a:t>
            </a:r>
          </a:p>
          <a:p>
            <a:pPr>
              <a:buFont typeface="Arial" pitchFamily="34" charset="0"/>
              <a:buChar char="•"/>
            </a:pPr>
            <a:r>
              <a:rPr lang="en-US" baseline="0" dirty="0" smtClean="0"/>
              <a:t>The arrows are pointing to pictures of war in </a:t>
            </a:r>
            <a:r>
              <a:rPr lang="en-US" baseline="0" dirty="0" err="1" smtClean="0"/>
              <a:t>Afghanistain</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you know why these people are important? Talk at your tables about the faces you see… why are these people important?</a:t>
            </a:r>
          </a:p>
          <a:p>
            <a:endParaRPr lang="en-US" baseline="0" dirty="0" smtClean="0"/>
          </a:p>
          <a:p>
            <a:r>
              <a:rPr lang="en-US" baseline="0" dirty="0" smtClean="0"/>
              <a:t>Teacher note: the reason there is a picture of bin laden, is that he was the force behind 9/11, and is an example of how not all revolutionaries are good; some are and have been bad people that want negative change.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faces I have shown you.  I am going to tell you what they have done in our American history, </a:t>
            </a:r>
            <a:r>
              <a:rPr lang="en-US" baseline="0" dirty="0" smtClean="0"/>
              <a:t> and you decide if their actions were for better or for worse.  </a:t>
            </a:r>
          </a:p>
          <a:p>
            <a:r>
              <a:rPr lang="en-US" baseline="0" dirty="0" smtClean="0"/>
              <a:t>Obama: our first African American President… he made a change in how our country views other African Americans in position of power.</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Osama Bin Laden: the man who ordered the twin towers to be destroyed.  He is our example of a revolutionary that wanted change</a:t>
            </a:r>
            <a:r>
              <a:rPr lang="en-US" baseline="0" dirty="0" smtClean="0"/>
              <a:t> for horrible reasons and only to hurt others.</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MLK, was the revolutionary that started the civil</a:t>
            </a:r>
            <a:r>
              <a:rPr lang="en-US" baseline="0" dirty="0" smtClean="0"/>
              <a:t> rights movement and helped to make change in how African Americans were treated. (1955)</a:t>
            </a:r>
            <a:endParaRPr lang="en-US" dirty="0"/>
          </a:p>
        </p:txBody>
      </p:sp>
      <p:sp>
        <p:nvSpPr>
          <p:cNvPr id="4" name="Slide Number Placeholder 3"/>
          <p:cNvSpPr>
            <a:spLocks noGrp="1"/>
          </p:cNvSpPr>
          <p:nvPr>
            <p:ph type="sldNum" sz="quarter" idx="10"/>
          </p:nvPr>
        </p:nvSpPr>
        <p:spPr/>
        <p:txBody>
          <a:bodyPr/>
          <a:lstStyle/>
          <a:p>
            <a:fld id="{5F22FC63-9A76-4789-9891-E2B0404AEB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7420" name="Rectangle 140"/>
          <p:cNvSpPr>
            <a:spLocks noGrp="1" noChangeArrowheads="1"/>
          </p:cNvSpPr>
          <p:nvPr>
            <p:ph type="ctrTitle" sz="quarter"/>
          </p:nvPr>
        </p:nvSpPr>
        <p:spPr>
          <a:xfrm>
            <a:off x="2590800" y="2640013"/>
            <a:ext cx="6019800" cy="1230312"/>
          </a:xfrm>
        </p:spPr>
        <p:txBody>
          <a:bodyPr/>
          <a:lstStyle>
            <a:lvl1pPr algn="r">
              <a:defRPr sz="3800"/>
            </a:lvl1pPr>
          </a:lstStyle>
          <a:p>
            <a:r>
              <a:rPr lang="en-US" smtClean="0"/>
              <a:t>Click to edit Master title style</a:t>
            </a:r>
            <a:endParaRPr lang="en-US"/>
          </a:p>
        </p:txBody>
      </p:sp>
      <p:sp>
        <p:nvSpPr>
          <p:cNvPr id="97421" name="Rectangle 141"/>
          <p:cNvSpPr>
            <a:spLocks noGrp="1" noChangeArrowheads="1"/>
          </p:cNvSpPr>
          <p:nvPr>
            <p:ph type="subTitle" sz="quarter" idx="1"/>
          </p:nvPr>
        </p:nvSpPr>
        <p:spPr>
          <a:xfrm>
            <a:off x="2590800" y="3867150"/>
            <a:ext cx="6019800" cy="685800"/>
          </a:xfrm>
        </p:spPr>
        <p:txBody>
          <a:bodyPr/>
          <a:lstStyle>
            <a:lvl1pPr marL="0" indent="0" algn="r">
              <a:buFontTx/>
              <a:buNone/>
              <a:defRPr sz="1800"/>
            </a:lvl1pPr>
          </a:lstStyle>
          <a:p>
            <a:r>
              <a:rPr lang="en-US" smtClean="0"/>
              <a:t>Click to edit Master subtitle style</a:t>
            </a:r>
            <a:endParaRPr lang="en-US"/>
          </a:p>
        </p:txBody>
      </p:sp>
      <p:sp>
        <p:nvSpPr>
          <p:cNvPr id="97422" name="Rectangle 142"/>
          <p:cNvSpPr>
            <a:spLocks noGrp="1" noChangeArrowheads="1"/>
          </p:cNvSpPr>
          <p:nvPr>
            <p:ph type="dt" sz="quarter" idx="2"/>
          </p:nvPr>
        </p:nvSpPr>
        <p:spPr/>
        <p:txBody>
          <a:bodyPr/>
          <a:lstStyle>
            <a:lvl1pPr>
              <a:defRPr>
                <a:solidFill>
                  <a:schemeClr val="bg1"/>
                </a:solidFill>
              </a:defRPr>
            </a:lvl1pPr>
          </a:lstStyle>
          <a:p>
            <a:endParaRPr lang="en-US"/>
          </a:p>
        </p:txBody>
      </p:sp>
      <p:sp>
        <p:nvSpPr>
          <p:cNvPr id="97423" name="Rectangle 143"/>
          <p:cNvSpPr>
            <a:spLocks noGrp="1" noChangeArrowheads="1"/>
          </p:cNvSpPr>
          <p:nvPr>
            <p:ph type="ftr" sz="quarter" idx="3"/>
          </p:nvPr>
        </p:nvSpPr>
        <p:spPr/>
        <p:txBody>
          <a:bodyPr/>
          <a:lstStyle>
            <a:lvl1pPr>
              <a:defRPr>
                <a:solidFill>
                  <a:schemeClr val="bg1"/>
                </a:solidFill>
              </a:defRPr>
            </a:lvl1pPr>
          </a:lstStyle>
          <a:p>
            <a:endParaRPr lang="en-US"/>
          </a:p>
        </p:txBody>
      </p:sp>
      <p:sp>
        <p:nvSpPr>
          <p:cNvPr id="97424" name="Rectangle 144"/>
          <p:cNvSpPr>
            <a:spLocks noGrp="1" noChangeArrowheads="1"/>
          </p:cNvSpPr>
          <p:nvPr>
            <p:ph type="sldNum" sz="quarter" idx="4"/>
          </p:nvPr>
        </p:nvSpPr>
        <p:spPr/>
        <p:txBody>
          <a:bodyPr/>
          <a:lstStyle>
            <a:lvl1pPr>
              <a:defRPr>
                <a:solidFill>
                  <a:schemeClr val="bg1"/>
                </a:solidFill>
              </a:defRPr>
            </a:lvl1pPr>
          </a:lstStyle>
          <a:p>
            <a:fld id="{2E2DE427-D094-4115-BA88-DDAE62E24C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277037-F483-43AE-A331-8F15913720B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06778F-5A6E-47D3-B936-713C716FDA1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00200"/>
            <a:ext cx="3924300" cy="4572000"/>
          </a:xfrm>
        </p:spPr>
        <p:txBody>
          <a:bodyPr/>
          <a:lstStyle/>
          <a:p>
            <a:r>
              <a:rPr lang="en-US" smtClean="0"/>
              <a:t>Click icon to add clip art</a:t>
            </a:r>
            <a:endParaRPr lang="en-US"/>
          </a:p>
        </p:txBody>
      </p:sp>
      <p:sp>
        <p:nvSpPr>
          <p:cNvPr id="5" name="Date Placeholder 4"/>
          <p:cNvSpPr>
            <a:spLocks noGrp="1"/>
          </p:cNvSpPr>
          <p:nvPr>
            <p:ph type="dt" sz="quarter" idx="10"/>
          </p:nvPr>
        </p:nvSpPr>
        <p:spPr>
          <a:xfrm>
            <a:off x="228600" y="6324600"/>
            <a:ext cx="1676400" cy="247650"/>
          </a:xfrm>
        </p:spPr>
        <p:txBody>
          <a:bodyPr/>
          <a:lstStyle>
            <a:lvl1pPr>
              <a:defRPr/>
            </a:lvl1pPr>
          </a:lstStyle>
          <a:p>
            <a:endParaRPr lang="en-US"/>
          </a:p>
        </p:txBody>
      </p:sp>
      <p:sp>
        <p:nvSpPr>
          <p:cNvPr id="6" name="Footer Placeholder 5"/>
          <p:cNvSpPr>
            <a:spLocks noGrp="1"/>
          </p:cNvSpPr>
          <p:nvPr>
            <p:ph type="ftr" sz="quarter" idx="11"/>
          </p:nvPr>
        </p:nvSpPr>
        <p:spPr>
          <a:xfrm>
            <a:off x="2057400" y="6324600"/>
            <a:ext cx="2895600" cy="247650"/>
          </a:xfrm>
        </p:spPr>
        <p:txBody>
          <a:bodyPr/>
          <a:lstStyle>
            <a:lvl1pPr>
              <a:defRPr/>
            </a:lvl1pPr>
          </a:lstStyle>
          <a:p>
            <a:endParaRPr lang="en-US"/>
          </a:p>
        </p:txBody>
      </p:sp>
      <p:sp>
        <p:nvSpPr>
          <p:cNvPr id="7" name="Slide Number Placeholder 6"/>
          <p:cNvSpPr>
            <a:spLocks noGrp="1"/>
          </p:cNvSpPr>
          <p:nvPr>
            <p:ph type="sldNum" sz="quarter" idx="12"/>
          </p:nvPr>
        </p:nvSpPr>
        <p:spPr>
          <a:xfrm>
            <a:off x="7772400" y="6324600"/>
            <a:ext cx="1066800" cy="247650"/>
          </a:xfrm>
        </p:spPr>
        <p:txBody>
          <a:bodyPr/>
          <a:lstStyle>
            <a:lvl1pPr>
              <a:defRPr/>
            </a:lvl1pPr>
          </a:lstStyle>
          <a:p>
            <a:fld id="{00AC80D0-69D0-44AC-A97B-75A8E350A3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E3F54B-995A-40B5-AC58-7E4B83F4E7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FE68B2-7F1B-48D7-8DFD-80ABACB765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E18B88-4599-4ACB-8A95-A6CEFD31964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2CE93E-B7B8-46F4-BFE3-52DF082C5E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6EE79B-0CEA-4DEF-BB71-F2D00D6F76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78A5CD-C5B6-4772-B124-4E3FC26539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3B3BFF-CDAD-44AA-9483-224B931998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9EFA3A-529B-42C4-A85B-FD1C2E7F90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6393" name="Rectangle 137"/>
          <p:cNvSpPr>
            <a:spLocks noGrp="1" noChangeArrowheads="1"/>
          </p:cNvSpPr>
          <p:nvPr>
            <p:ph type="title"/>
          </p:nvPr>
        </p:nvSpPr>
        <p:spPr bwMode="auto">
          <a:xfrm>
            <a:off x="533400" y="381000"/>
            <a:ext cx="8001000" cy="1157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6394" name="Rectangle 138"/>
          <p:cNvSpPr>
            <a:spLocks noGrp="1" noChangeArrowheads="1"/>
          </p:cNvSpPr>
          <p:nvPr>
            <p:ph type="body" idx="1"/>
          </p:nvPr>
        </p:nvSpPr>
        <p:spPr bwMode="auto">
          <a:xfrm>
            <a:off x="533400" y="16002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398" name="Rectangle 142"/>
          <p:cNvSpPr>
            <a:spLocks noGrp="1" noChangeArrowheads="1"/>
          </p:cNvSpPr>
          <p:nvPr>
            <p:ph type="dt" sz="quarter" idx="2"/>
          </p:nvPr>
        </p:nvSpPr>
        <p:spPr bwMode="auto">
          <a:xfrm>
            <a:off x="228600" y="6324600"/>
            <a:ext cx="167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endParaRPr lang="en-US"/>
          </a:p>
        </p:txBody>
      </p:sp>
      <p:sp>
        <p:nvSpPr>
          <p:cNvPr id="96399" name="Rectangle 143"/>
          <p:cNvSpPr>
            <a:spLocks noGrp="1" noChangeArrowheads="1"/>
          </p:cNvSpPr>
          <p:nvPr>
            <p:ph type="ftr" sz="quarter" idx="3"/>
          </p:nvPr>
        </p:nvSpPr>
        <p:spPr bwMode="auto">
          <a:xfrm>
            <a:off x="2057400" y="63246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endParaRPr lang="en-US"/>
          </a:p>
        </p:txBody>
      </p:sp>
      <p:sp>
        <p:nvSpPr>
          <p:cNvPr id="96400" name="Rectangle 144"/>
          <p:cNvSpPr>
            <a:spLocks noGrp="1" noChangeArrowheads="1"/>
          </p:cNvSpPr>
          <p:nvPr>
            <p:ph type="sldNum" sz="quarter" idx="4"/>
          </p:nvPr>
        </p:nvSpPr>
        <p:spPr bwMode="auto">
          <a:xfrm>
            <a:off x="7772400" y="63246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defRPr>
            </a:lvl1pPr>
          </a:lstStyle>
          <a:p>
            <a:fld id="{1B92CED5-B108-47A7-9B8C-352628F0E0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Century Gothic" pitchFamily="34" charset="0"/>
        </a:defRPr>
      </a:lvl2pPr>
      <a:lvl3pPr algn="l" rtl="0" eaLnBrk="1" fontAlgn="base" hangingPunct="1">
        <a:spcBef>
          <a:spcPct val="0"/>
        </a:spcBef>
        <a:spcAft>
          <a:spcPct val="0"/>
        </a:spcAft>
        <a:defRPr sz="3200" b="1">
          <a:solidFill>
            <a:srgbClr val="000000"/>
          </a:solidFill>
          <a:latin typeface="Century Gothic" pitchFamily="34" charset="0"/>
        </a:defRPr>
      </a:lvl3pPr>
      <a:lvl4pPr algn="l" rtl="0" eaLnBrk="1" fontAlgn="base" hangingPunct="1">
        <a:spcBef>
          <a:spcPct val="0"/>
        </a:spcBef>
        <a:spcAft>
          <a:spcPct val="0"/>
        </a:spcAft>
        <a:defRPr sz="3200" b="1">
          <a:solidFill>
            <a:srgbClr val="000000"/>
          </a:solidFill>
          <a:latin typeface="Century Gothic" pitchFamily="34" charset="0"/>
        </a:defRPr>
      </a:lvl4pPr>
      <a:lvl5pPr algn="l" rtl="0" eaLnBrk="1" fontAlgn="base" hangingPunct="1">
        <a:spcBef>
          <a:spcPct val="0"/>
        </a:spcBef>
        <a:spcAft>
          <a:spcPct val="0"/>
        </a:spcAft>
        <a:defRPr sz="3200" b="1">
          <a:solidFill>
            <a:srgbClr val="000000"/>
          </a:solidFill>
          <a:latin typeface="Century Gothic" pitchFamily="34" charset="0"/>
        </a:defRPr>
      </a:lvl5pPr>
      <a:lvl6pPr marL="457200" algn="l" rtl="0" eaLnBrk="1" fontAlgn="base" hangingPunct="1">
        <a:spcBef>
          <a:spcPct val="0"/>
        </a:spcBef>
        <a:spcAft>
          <a:spcPct val="0"/>
        </a:spcAft>
        <a:defRPr sz="3200" b="1">
          <a:solidFill>
            <a:srgbClr val="000000"/>
          </a:solidFill>
          <a:latin typeface="Century Gothic" pitchFamily="34" charset="0"/>
        </a:defRPr>
      </a:lvl6pPr>
      <a:lvl7pPr marL="914400" algn="l" rtl="0" eaLnBrk="1" fontAlgn="base" hangingPunct="1">
        <a:spcBef>
          <a:spcPct val="0"/>
        </a:spcBef>
        <a:spcAft>
          <a:spcPct val="0"/>
        </a:spcAft>
        <a:defRPr sz="3200" b="1">
          <a:solidFill>
            <a:srgbClr val="000000"/>
          </a:solidFill>
          <a:latin typeface="Century Gothic" pitchFamily="34" charset="0"/>
        </a:defRPr>
      </a:lvl7pPr>
      <a:lvl8pPr marL="1371600" algn="l" rtl="0" eaLnBrk="1" fontAlgn="base" hangingPunct="1">
        <a:spcBef>
          <a:spcPct val="0"/>
        </a:spcBef>
        <a:spcAft>
          <a:spcPct val="0"/>
        </a:spcAft>
        <a:defRPr sz="3200" b="1">
          <a:solidFill>
            <a:srgbClr val="000000"/>
          </a:solidFill>
          <a:latin typeface="Century Gothic" pitchFamily="34" charset="0"/>
        </a:defRPr>
      </a:lvl8pPr>
      <a:lvl9pPr marL="1828800" algn="l" rtl="0" eaLnBrk="1" fontAlgn="base" hangingPunct="1">
        <a:spcBef>
          <a:spcPct val="0"/>
        </a:spcBef>
        <a:spcAft>
          <a:spcPct val="0"/>
        </a:spcAft>
        <a:defRPr sz="3200" b="1">
          <a:solidFill>
            <a:srgbClr val="000000"/>
          </a:solidFill>
          <a:latin typeface="Century Gothic" pitchFamily="34" charset="0"/>
        </a:defRPr>
      </a:lvl9pPr>
    </p:titleStyle>
    <p:bodyStyle>
      <a:lvl1pPr marL="342900" indent="-342900" algn="l" rtl="0" eaLnBrk="1" fontAlgn="base" hangingPunct="1">
        <a:spcBef>
          <a:spcPct val="40000"/>
        </a:spcBef>
        <a:spcAft>
          <a:spcPct val="0"/>
        </a:spcAft>
        <a:buClr>
          <a:srgbClr val="000000"/>
        </a:buClr>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Century Gothic" pitchFamily="34" charset="0"/>
        <a:buChar char="−"/>
        <a:defRPr sz="22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Century Gothic" pitchFamily="34" charset="0"/>
        <a:buChar char="−"/>
        <a:defRPr>
          <a:solidFill>
            <a:srgbClr val="000000"/>
          </a:solidFill>
          <a:latin typeface="+mn-lt"/>
        </a:defRPr>
      </a:lvl4pPr>
      <a:lvl5pPr marL="2057400" indent="-228600" algn="l" rtl="0" eaLnBrk="1" fontAlgn="base" hangingPunct="1">
        <a:spcBef>
          <a:spcPct val="20000"/>
        </a:spcBef>
        <a:spcAft>
          <a:spcPct val="0"/>
        </a:spcAft>
        <a:buClr>
          <a:srgbClr val="000000"/>
        </a:buClr>
        <a:buChar char="•"/>
        <a:defRPr>
          <a:solidFill>
            <a:srgbClr val="000000"/>
          </a:solidFill>
          <a:latin typeface="+mn-lt"/>
        </a:defRPr>
      </a:lvl5pPr>
      <a:lvl6pPr marL="2514600" indent="-228600" algn="l" rtl="0" eaLnBrk="1" fontAlgn="base" hangingPunct="1">
        <a:spcBef>
          <a:spcPct val="20000"/>
        </a:spcBef>
        <a:spcAft>
          <a:spcPct val="0"/>
        </a:spcAft>
        <a:buClr>
          <a:srgbClr val="000000"/>
        </a:buClr>
        <a:buChar char="•"/>
        <a:defRPr>
          <a:solidFill>
            <a:srgbClr val="000000"/>
          </a:solidFill>
          <a:latin typeface="+mn-lt"/>
        </a:defRPr>
      </a:lvl6pPr>
      <a:lvl7pPr marL="2971800" indent="-228600" algn="l" rtl="0" eaLnBrk="1" fontAlgn="base" hangingPunct="1">
        <a:spcBef>
          <a:spcPct val="20000"/>
        </a:spcBef>
        <a:spcAft>
          <a:spcPct val="0"/>
        </a:spcAft>
        <a:buClr>
          <a:srgbClr val="000000"/>
        </a:buClr>
        <a:buChar char="•"/>
        <a:defRPr>
          <a:solidFill>
            <a:srgbClr val="000000"/>
          </a:solidFill>
          <a:latin typeface="+mn-lt"/>
        </a:defRPr>
      </a:lvl7pPr>
      <a:lvl8pPr marL="3429000" indent="-228600" algn="l" rtl="0" eaLnBrk="1" fontAlgn="base" hangingPunct="1">
        <a:spcBef>
          <a:spcPct val="20000"/>
        </a:spcBef>
        <a:spcAft>
          <a:spcPct val="0"/>
        </a:spcAft>
        <a:buClr>
          <a:srgbClr val="000000"/>
        </a:buClr>
        <a:buChar char="•"/>
        <a:defRPr>
          <a:solidFill>
            <a:srgbClr val="000000"/>
          </a:solidFill>
          <a:latin typeface="+mn-lt"/>
        </a:defRPr>
      </a:lvl8pPr>
      <a:lvl9pPr marL="3886200" indent="-228600" algn="l" rtl="0" eaLnBrk="1" fontAlgn="base" hangingPunct="1">
        <a:spcBef>
          <a:spcPct val="20000"/>
        </a:spcBef>
        <a:spcAft>
          <a:spcPct val="0"/>
        </a:spcAft>
        <a:buClr>
          <a:srgbClr val="000000"/>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american%20revolu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youtu.be/Vg_fbI5LcvA" TargetMode="Externa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youtube.com/watch?v=Q1El-guPeE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idnightride.com/ride/virtual.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0" name="Rectangle 12"/>
          <p:cNvSpPr>
            <a:spLocks noGrp="1" noChangeArrowheads="1"/>
          </p:cNvSpPr>
          <p:nvPr>
            <p:ph type="subTitle" idx="1"/>
          </p:nvPr>
        </p:nvSpPr>
        <p:spPr>
          <a:xfrm>
            <a:off x="2743200" y="3505200"/>
            <a:ext cx="6019800" cy="1009650"/>
          </a:xfrm>
        </p:spPr>
        <p:txBody>
          <a:bodyPr/>
          <a:lstStyle/>
          <a:p>
            <a:pPr>
              <a:lnSpc>
                <a:spcPct val="90000"/>
              </a:lnSpc>
            </a:pPr>
            <a:r>
              <a:rPr lang="en-US" dirty="0" smtClean="0"/>
              <a:t>4</a:t>
            </a:r>
            <a:r>
              <a:rPr lang="en-US" baseline="30000" dirty="0" smtClean="0"/>
              <a:t>th</a:t>
            </a:r>
            <a:r>
              <a:rPr lang="en-US" dirty="0" smtClean="0"/>
              <a:t> Grade, Unit 4</a:t>
            </a:r>
          </a:p>
          <a:p>
            <a:pPr>
              <a:lnSpc>
                <a:spcPct val="90000"/>
              </a:lnSpc>
            </a:pPr>
            <a:r>
              <a:rPr lang="en-US" dirty="0" smtClean="0"/>
              <a:t>What life lessons can we learn from revolutionaries in fiction and nonfiction</a:t>
            </a:r>
            <a:endParaRPr lang="en-US" dirty="0"/>
          </a:p>
        </p:txBody>
      </p:sp>
      <p:sp>
        <p:nvSpPr>
          <p:cNvPr id="99341" name="Rectangle 13"/>
          <p:cNvSpPr>
            <a:spLocks noGrp="1" noChangeArrowheads="1"/>
          </p:cNvSpPr>
          <p:nvPr>
            <p:ph type="ctrTitle"/>
          </p:nvPr>
        </p:nvSpPr>
        <p:spPr>
          <a:xfrm>
            <a:off x="1752600" y="2743200"/>
            <a:ext cx="7162800" cy="822325"/>
          </a:xfrm>
        </p:spPr>
        <p:txBody>
          <a:bodyPr/>
          <a:lstStyle/>
          <a:p>
            <a:pPr algn="ctr"/>
            <a:r>
              <a:rPr lang="en-US" sz="3600" dirty="0" smtClean="0"/>
              <a:t>     Revolutionaries from the Past</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rriet tubman.jpg"/>
          <p:cNvPicPr>
            <a:picLocks noGrp="1" noChangeAspect="1"/>
          </p:cNvPicPr>
          <p:nvPr>
            <p:ph idx="1"/>
          </p:nvPr>
        </p:nvPicPr>
        <p:blipFill>
          <a:blip r:embed="rId3" cstate="print"/>
          <a:stretch>
            <a:fillRect/>
          </a:stretch>
        </p:blipFill>
        <p:spPr>
          <a:xfrm>
            <a:off x="2362200" y="762000"/>
            <a:ext cx="3587522" cy="5105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orge washington.jpg"/>
          <p:cNvPicPr>
            <a:picLocks noGrp="1" noChangeAspect="1"/>
          </p:cNvPicPr>
          <p:nvPr>
            <p:ph idx="1"/>
          </p:nvPr>
        </p:nvPicPr>
        <p:blipFill>
          <a:blip r:embed="rId3" cstate="print"/>
          <a:stretch>
            <a:fillRect/>
          </a:stretch>
        </p:blipFill>
        <p:spPr>
          <a:xfrm>
            <a:off x="1905000" y="1447800"/>
            <a:ext cx="4550520" cy="403860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Now it is your turn…</a:t>
            </a:r>
            <a:endParaRPr lang="en-US" sz="6000" dirty="0"/>
          </a:p>
        </p:txBody>
      </p:sp>
      <p:sp>
        <p:nvSpPr>
          <p:cNvPr id="3" name="Content Placeholder 2"/>
          <p:cNvSpPr>
            <a:spLocks noGrp="1"/>
          </p:cNvSpPr>
          <p:nvPr>
            <p:ph idx="1"/>
          </p:nvPr>
        </p:nvSpPr>
        <p:spPr/>
        <p:txBody>
          <a:bodyPr/>
          <a:lstStyle/>
          <a:p>
            <a:pPr algn="ctr"/>
            <a:r>
              <a:rPr lang="en-US" sz="6000" dirty="0" smtClean="0"/>
              <a:t>How would you define “revolutionary” ?</a:t>
            </a:r>
            <a:endParaRPr lang="en-US" sz="6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Revolutionary</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official </a:t>
            </a:r>
            <a:r>
              <a:rPr lang="en-US" dirty="0" smtClean="0"/>
              <a:t>definition:</a:t>
            </a:r>
          </a:p>
          <a:p>
            <a:r>
              <a:rPr lang="en-US" dirty="0" smtClean="0"/>
              <a:t>sudden, complete, or marked change</a:t>
            </a:r>
          </a:p>
          <a:p>
            <a:r>
              <a:rPr lang="en-US" dirty="0" smtClean="0"/>
              <a:t>of political revolution: relating to or involving a political or social revolution</a:t>
            </a:r>
          </a:p>
          <a:p>
            <a:r>
              <a:rPr lang="en-US" dirty="0" smtClean="0"/>
              <a:t>stirring rebellion: causing, supporting, or advocating revolution</a:t>
            </a:r>
          </a:p>
          <a:p>
            <a:r>
              <a:rPr lang="en-US" dirty="0" smtClean="0"/>
              <a:t>new and different: so new and different as to cause a major change in something</a:t>
            </a:r>
          </a:p>
          <a:p>
            <a:endParaRPr lang="en-US" dirty="0" smtClean="0"/>
          </a:p>
          <a:p>
            <a:pPr>
              <a:buNone/>
            </a:pPr>
            <a:r>
              <a:rPr lang="en-US" sz="3200" b="1" i="1"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0" name="Rectangle 14"/>
          <p:cNvSpPr>
            <a:spLocks noGrp="1" noChangeArrowheads="1"/>
          </p:cNvSpPr>
          <p:nvPr>
            <p:ph type="title"/>
          </p:nvPr>
        </p:nvSpPr>
        <p:spPr>
          <a:xfrm>
            <a:off x="1600200" y="990600"/>
            <a:ext cx="6934200" cy="547688"/>
          </a:xfrm>
        </p:spPr>
        <p:txBody>
          <a:bodyPr/>
          <a:lstStyle/>
          <a:p>
            <a:r>
              <a:rPr lang="en-US" dirty="0" smtClean="0"/>
              <a:t>               </a:t>
            </a:r>
            <a:r>
              <a:rPr lang="en-US" sz="4400" dirty="0" smtClean="0"/>
              <a:t>Day 1</a:t>
            </a:r>
            <a:endParaRPr lang="en-US" sz="4400" dirty="0"/>
          </a:p>
        </p:txBody>
      </p:sp>
      <p:sp>
        <p:nvSpPr>
          <p:cNvPr id="101391" name="Rectangle 15"/>
          <p:cNvSpPr>
            <a:spLocks noGrp="1" noChangeArrowheads="1"/>
          </p:cNvSpPr>
          <p:nvPr>
            <p:ph type="body" sz="half" idx="1"/>
          </p:nvPr>
        </p:nvSpPr>
        <p:spPr>
          <a:xfrm>
            <a:off x="533400" y="1600200"/>
            <a:ext cx="7086600" cy="4572000"/>
          </a:xfrm>
        </p:spPr>
        <p:txBody>
          <a:bodyPr/>
          <a:lstStyle/>
          <a:p>
            <a:pPr algn="ctr">
              <a:buNone/>
            </a:pPr>
            <a:r>
              <a:rPr lang="en-US" sz="4400" b="1" dirty="0" smtClean="0">
                <a:latin typeface="Arial Black" pitchFamily="34" charset="0"/>
              </a:rPr>
              <a:t>Your learning goal: </a:t>
            </a:r>
          </a:p>
          <a:p>
            <a:pPr algn="ctr">
              <a:buNone/>
            </a:pPr>
            <a:r>
              <a:rPr lang="en-US" sz="3600" dirty="0" smtClean="0">
                <a:latin typeface="Arial Black" pitchFamily="34" charset="0"/>
              </a:rPr>
              <a:t>  </a:t>
            </a:r>
            <a:r>
              <a:rPr lang="en-US" sz="3600" dirty="0" smtClean="0">
                <a:solidFill>
                  <a:schemeClr val="tx1"/>
                </a:solidFill>
                <a:latin typeface="Arial Black" pitchFamily="34" charset="0"/>
              </a:rPr>
              <a:t>I can determine the meaning of the word “revolutionary</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Day 2</a:t>
            </a:r>
            <a:endParaRPr lang="en-US" sz="5400" dirty="0"/>
          </a:p>
        </p:txBody>
      </p:sp>
      <p:sp>
        <p:nvSpPr>
          <p:cNvPr id="3" name="Content Placeholder 2"/>
          <p:cNvSpPr>
            <a:spLocks noGrp="1"/>
          </p:cNvSpPr>
          <p:nvPr>
            <p:ph idx="1"/>
          </p:nvPr>
        </p:nvSpPr>
        <p:spPr/>
        <p:txBody>
          <a:bodyPr/>
          <a:lstStyle/>
          <a:p>
            <a:pPr algn="ctr">
              <a:buNone/>
            </a:pPr>
            <a:r>
              <a:rPr lang="en-US" sz="4800" dirty="0" smtClean="0"/>
              <a:t>  </a:t>
            </a:r>
            <a:r>
              <a:rPr lang="en-US" sz="4800" b="1" dirty="0" smtClean="0">
                <a:solidFill>
                  <a:schemeClr val="tx1"/>
                </a:solidFill>
                <a:latin typeface="Arial Black" pitchFamily="34" charset="0"/>
              </a:rPr>
              <a:t>I can explain what caused the </a:t>
            </a:r>
          </a:p>
          <a:p>
            <a:pPr algn="ctr">
              <a:buNone/>
            </a:pPr>
            <a:r>
              <a:rPr lang="en-US" sz="4800" b="1" dirty="0" smtClean="0">
                <a:solidFill>
                  <a:schemeClr val="tx1"/>
                </a:solidFill>
                <a:latin typeface="Arial Black" pitchFamily="34" charset="0"/>
              </a:rPr>
              <a:t>American Revolution</a:t>
            </a:r>
            <a:endParaRPr lang="en-US" sz="4800" b="1" dirty="0">
              <a:solidFill>
                <a:schemeClr val="tx1"/>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Revolutionaries past and present</a:t>
            </a:r>
            <a:br>
              <a:rPr lang="en-US" dirty="0" smtClean="0"/>
            </a:br>
            <a:endParaRPr lang="en-US" dirty="0"/>
          </a:p>
        </p:txBody>
      </p:sp>
      <p:pic>
        <p:nvPicPr>
          <p:cNvPr id="4" name="Picture 3" descr="george washington.jpg"/>
          <p:cNvPicPr>
            <a:picLocks noChangeAspect="1"/>
          </p:cNvPicPr>
          <p:nvPr/>
        </p:nvPicPr>
        <p:blipFill>
          <a:blip r:embed="rId3" cstate="print"/>
          <a:stretch>
            <a:fillRect/>
          </a:stretch>
        </p:blipFill>
        <p:spPr>
          <a:xfrm>
            <a:off x="457200" y="1752600"/>
            <a:ext cx="2780270" cy="2286000"/>
          </a:xfrm>
          <a:prstGeom prst="rect">
            <a:avLst/>
          </a:prstGeom>
        </p:spPr>
      </p:pic>
      <p:pic>
        <p:nvPicPr>
          <p:cNvPr id="5" name="Picture 4" descr="MLK.jpg"/>
          <p:cNvPicPr>
            <a:picLocks noChangeAspect="1"/>
          </p:cNvPicPr>
          <p:nvPr/>
        </p:nvPicPr>
        <p:blipFill>
          <a:blip r:embed="rId4" cstate="print"/>
          <a:stretch>
            <a:fillRect/>
          </a:stretch>
        </p:blipFill>
        <p:spPr>
          <a:xfrm>
            <a:off x="3962400" y="1600200"/>
            <a:ext cx="1876425" cy="1447800"/>
          </a:xfrm>
          <a:prstGeom prst="rect">
            <a:avLst/>
          </a:prstGeom>
        </p:spPr>
      </p:pic>
      <p:pic>
        <p:nvPicPr>
          <p:cNvPr id="6" name="Picture 5" descr="osama.jpg"/>
          <p:cNvPicPr>
            <a:picLocks noChangeAspect="1"/>
          </p:cNvPicPr>
          <p:nvPr/>
        </p:nvPicPr>
        <p:blipFill>
          <a:blip r:embed="rId5" cstate="print"/>
          <a:stretch>
            <a:fillRect/>
          </a:stretch>
        </p:blipFill>
        <p:spPr>
          <a:xfrm>
            <a:off x="5867400" y="3200400"/>
            <a:ext cx="1047750" cy="1409700"/>
          </a:xfrm>
          <a:prstGeom prst="rect">
            <a:avLst/>
          </a:prstGeom>
        </p:spPr>
      </p:pic>
      <p:pic>
        <p:nvPicPr>
          <p:cNvPr id="7" name="Picture 6" descr="steve jobs.jpg"/>
          <p:cNvPicPr>
            <a:picLocks noChangeAspect="1"/>
          </p:cNvPicPr>
          <p:nvPr/>
        </p:nvPicPr>
        <p:blipFill>
          <a:blip r:embed="rId6" cstate="print"/>
          <a:stretch>
            <a:fillRect/>
          </a:stretch>
        </p:blipFill>
        <p:spPr>
          <a:xfrm>
            <a:off x="838200" y="4191000"/>
            <a:ext cx="1562100" cy="1409700"/>
          </a:xfrm>
          <a:prstGeom prst="rect">
            <a:avLst/>
          </a:prstGeom>
        </p:spPr>
      </p:pic>
      <p:pic>
        <p:nvPicPr>
          <p:cNvPr id="8" name="Picture 7" descr="chavez.jpg"/>
          <p:cNvPicPr>
            <a:picLocks noChangeAspect="1"/>
          </p:cNvPicPr>
          <p:nvPr/>
        </p:nvPicPr>
        <p:blipFill>
          <a:blip r:embed="rId7" cstate="print"/>
          <a:stretch>
            <a:fillRect/>
          </a:stretch>
        </p:blipFill>
        <p:spPr>
          <a:xfrm>
            <a:off x="5791200" y="4648200"/>
            <a:ext cx="2863515" cy="1828800"/>
          </a:xfrm>
          <a:prstGeom prst="rect">
            <a:avLst/>
          </a:prstGeom>
        </p:spPr>
      </p:pic>
      <p:pic>
        <p:nvPicPr>
          <p:cNvPr id="9" name="Picture 8" descr="harriet tubman.jpg"/>
          <p:cNvPicPr>
            <a:picLocks noChangeAspect="1"/>
          </p:cNvPicPr>
          <p:nvPr/>
        </p:nvPicPr>
        <p:blipFill>
          <a:blip r:embed="rId8" cstate="print"/>
          <a:stretch>
            <a:fillRect/>
          </a:stretch>
        </p:blipFill>
        <p:spPr>
          <a:xfrm>
            <a:off x="2438400" y="4800600"/>
            <a:ext cx="1310368" cy="1714500"/>
          </a:xfrm>
          <a:prstGeom prst="rect">
            <a:avLst/>
          </a:prstGeom>
        </p:spPr>
      </p:pic>
      <p:pic>
        <p:nvPicPr>
          <p:cNvPr id="10" name="Picture 9" descr="lincoln.jpg"/>
          <p:cNvPicPr>
            <a:picLocks noChangeAspect="1"/>
          </p:cNvPicPr>
          <p:nvPr/>
        </p:nvPicPr>
        <p:blipFill>
          <a:blip r:embed="rId9" cstate="print"/>
          <a:stretch>
            <a:fillRect/>
          </a:stretch>
        </p:blipFill>
        <p:spPr>
          <a:xfrm>
            <a:off x="3962400" y="3200400"/>
            <a:ext cx="1133475" cy="1447800"/>
          </a:xfrm>
          <a:prstGeom prst="rect">
            <a:avLst/>
          </a:prstGeom>
        </p:spPr>
      </p:pic>
      <p:pic>
        <p:nvPicPr>
          <p:cNvPr id="11" name="Picture 10" descr="mother teresa.jpg"/>
          <p:cNvPicPr>
            <a:picLocks noChangeAspect="1"/>
          </p:cNvPicPr>
          <p:nvPr/>
        </p:nvPicPr>
        <p:blipFill>
          <a:blip r:embed="rId10" cstate="print"/>
          <a:stretch>
            <a:fillRect/>
          </a:stretch>
        </p:blipFill>
        <p:spPr>
          <a:xfrm>
            <a:off x="4343400" y="4876800"/>
            <a:ext cx="1219200" cy="1438275"/>
          </a:xfrm>
          <a:prstGeom prst="rect">
            <a:avLst/>
          </a:prstGeom>
        </p:spPr>
      </p:pic>
      <p:pic>
        <p:nvPicPr>
          <p:cNvPr id="12" name="Picture 11" descr="obama.jpg"/>
          <p:cNvPicPr>
            <a:picLocks noChangeAspect="1"/>
          </p:cNvPicPr>
          <p:nvPr/>
        </p:nvPicPr>
        <p:blipFill>
          <a:blip r:embed="rId11" cstate="print"/>
          <a:stretch>
            <a:fillRect/>
          </a:stretch>
        </p:blipFill>
        <p:spPr>
          <a:xfrm>
            <a:off x="7162800" y="1447800"/>
            <a:ext cx="1435100" cy="1828800"/>
          </a:xfrm>
          <a:prstGeom prst="rect">
            <a:avLst/>
          </a:prstGeom>
        </p:spPr>
      </p:pic>
      <p:pic>
        <p:nvPicPr>
          <p:cNvPr id="13" name="Picture 12" descr="turn and talk.png"/>
          <p:cNvPicPr>
            <a:picLocks noChangeAspect="1"/>
          </p:cNvPicPr>
          <p:nvPr/>
        </p:nvPicPr>
        <p:blipFill>
          <a:blip r:embed="rId12" cstate="print"/>
          <a:stretch>
            <a:fillRect/>
          </a:stretch>
        </p:blipFill>
        <p:spPr>
          <a:xfrm>
            <a:off x="7772400" y="304800"/>
            <a:ext cx="1028495" cy="10284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hlinkClick r:id="rId3" action="ppaction://hlinkfile"/>
            </a:endParaRPr>
          </a:p>
          <a:p>
            <a:endParaRPr lang="en-US" dirty="0" smtClean="0">
              <a:hlinkClick r:id="rId3" action="ppaction://hlinkfile"/>
            </a:endParaRPr>
          </a:p>
          <a:p>
            <a:endParaRPr lang="en-US" dirty="0" smtClean="0">
              <a:hlinkClick r:id="rId3" action="ppaction://hlinkfile"/>
            </a:endParaRPr>
          </a:p>
          <a:p>
            <a:endParaRPr lang="en-US" dirty="0" smtClean="0">
              <a:hlinkClick r:id="rId3" action="ppaction://hlinkfile"/>
            </a:endParaRPr>
          </a:p>
          <a:p>
            <a:endParaRPr lang="en-US" dirty="0" smtClean="0">
              <a:hlinkClick r:id="rId3" action="ppaction://hlinkfile"/>
            </a:endParaRPr>
          </a:p>
          <a:p>
            <a:endParaRPr lang="en-US" dirty="0" smtClean="0">
              <a:hlinkClick r:id="rId3" action="ppaction://hlinkfile"/>
            </a:endParaRPr>
          </a:p>
        </p:txBody>
      </p:sp>
      <p:pic>
        <p:nvPicPr>
          <p:cNvPr id="5" name="Picture 4" descr="colonies.gif"/>
          <p:cNvPicPr>
            <a:picLocks noChangeAspect="1"/>
          </p:cNvPicPr>
          <p:nvPr/>
        </p:nvPicPr>
        <p:blipFill>
          <a:blip r:embed="rId4" cstate="print"/>
          <a:stretch>
            <a:fillRect/>
          </a:stretch>
        </p:blipFill>
        <p:spPr>
          <a:xfrm>
            <a:off x="533400" y="4191000"/>
            <a:ext cx="1981200" cy="2295887"/>
          </a:xfrm>
          <a:prstGeom prst="rect">
            <a:avLst/>
          </a:prstGeom>
        </p:spPr>
      </p:pic>
      <p:pic>
        <p:nvPicPr>
          <p:cNvPr id="7" name="Picture 6" descr="blog-1pqcjhr.jpg">
            <a:hlinkClick r:id="rId5"/>
          </p:cNvPr>
          <p:cNvPicPr>
            <a:picLocks noChangeAspect="1"/>
          </p:cNvPicPr>
          <p:nvPr/>
        </p:nvPicPr>
        <p:blipFill>
          <a:blip r:embed="rId6" cstate="print"/>
          <a:stretch>
            <a:fillRect/>
          </a:stretch>
        </p:blipFill>
        <p:spPr>
          <a:xfrm>
            <a:off x="1447800" y="316687"/>
            <a:ext cx="7335696" cy="436849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caused the American Revolution?</a:t>
            </a:r>
            <a:endParaRPr lang="en-US" dirty="0"/>
          </a:p>
        </p:txBody>
      </p:sp>
      <p:pic>
        <p:nvPicPr>
          <p:cNvPr id="4" name="Content Placeholder 3" descr="cause.jpg"/>
          <p:cNvPicPr>
            <a:picLocks noGrp="1" noChangeAspect="1"/>
          </p:cNvPicPr>
          <p:nvPr>
            <p:ph idx="1"/>
          </p:nvPr>
        </p:nvPicPr>
        <p:blipFill>
          <a:blip r:embed="rId3" cstate="print"/>
          <a:stretch>
            <a:fillRect/>
          </a:stretch>
        </p:blipFill>
        <p:spPr>
          <a:xfrm>
            <a:off x="4191000" y="1981200"/>
            <a:ext cx="4572000" cy="4419600"/>
          </a:xfrm>
        </p:spPr>
      </p:pic>
      <p:pic>
        <p:nvPicPr>
          <p:cNvPr id="5" name="Picture 4" descr="boston tea.jpg"/>
          <p:cNvPicPr>
            <a:picLocks noChangeAspect="1"/>
          </p:cNvPicPr>
          <p:nvPr/>
        </p:nvPicPr>
        <p:blipFill>
          <a:blip r:embed="rId4" cstate="print"/>
          <a:stretch>
            <a:fillRect/>
          </a:stretch>
        </p:blipFill>
        <p:spPr>
          <a:xfrm>
            <a:off x="457200" y="3657600"/>
            <a:ext cx="3429000" cy="2838450"/>
          </a:xfrm>
          <a:prstGeom prst="rect">
            <a:avLst/>
          </a:prstGeom>
        </p:spPr>
      </p:pic>
      <p:pic>
        <p:nvPicPr>
          <p:cNvPr id="6" name="Picture 5" descr="tea tax.jpg"/>
          <p:cNvPicPr>
            <a:picLocks noChangeAspect="1"/>
          </p:cNvPicPr>
          <p:nvPr/>
        </p:nvPicPr>
        <p:blipFill>
          <a:blip r:embed="rId5" cstate="print"/>
          <a:stretch>
            <a:fillRect/>
          </a:stretch>
        </p:blipFill>
        <p:spPr>
          <a:xfrm>
            <a:off x="914400" y="1676400"/>
            <a:ext cx="2629760"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Day 2</a:t>
            </a:r>
            <a:endParaRPr lang="en-US" sz="5400" dirty="0"/>
          </a:p>
        </p:txBody>
      </p:sp>
      <p:sp>
        <p:nvSpPr>
          <p:cNvPr id="3" name="Content Placeholder 2"/>
          <p:cNvSpPr>
            <a:spLocks noGrp="1"/>
          </p:cNvSpPr>
          <p:nvPr>
            <p:ph idx="1"/>
          </p:nvPr>
        </p:nvSpPr>
        <p:spPr/>
        <p:txBody>
          <a:bodyPr/>
          <a:lstStyle/>
          <a:p>
            <a:pPr algn="ctr">
              <a:buNone/>
            </a:pPr>
            <a:r>
              <a:rPr lang="en-US" sz="4800" dirty="0" smtClean="0"/>
              <a:t>  </a:t>
            </a:r>
            <a:r>
              <a:rPr lang="en-US" sz="4800" dirty="0" smtClean="0">
                <a:solidFill>
                  <a:schemeClr val="tx1"/>
                </a:solidFill>
                <a:latin typeface="Arial Black" pitchFamily="34" charset="0"/>
              </a:rPr>
              <a:t>I can explain what caused the </a:t>
            </a:r>
          </a:p>
          <a:p>
            <a:pPr algn="ctr">
              <a:buNone/>
            </a:pPr>
            <a:r>
              <a:rPr lang="en-US" sz="4800" dirty="0" smtClean="0">
                <a:solidFill>
                  <a:schemeClr val="tx1"/>
                </a:solidFill>
                <a:latin typeface="Arial Black" pitchFamily="34" charset="0"/>
              </a:rPr>
              <a:t>American Revolution</a:t>
            </a:r>
            <a:endParaRPr lang="en-US" sz="4800" dirty="0">
              <a:solidFill>
                <a:schemeClr val="tx1"/>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0" name="Rectangle 14"/>
          <p:cNvSpPr>
            <a:spLocks noGrp="1" noChangeArrowheads="1"/>
          </p:cNvSpPr>
          <p:nvPr>
            <p:ph type="title"/>
          </p:nvPr>
        </p:nvSpPr>
        <p:spPr>
          <a:xfrm>
            <a:off x="1600200" y="990600"/>
            <a:ext cx="6934200" cy="547688"/>
          </a:xfrm>
        </p:spPr>
        <p:txBody>
          <a:bodyPr/>
          <a:lstStyle/>
          <a:p>
            <a:r>
              <a:rPr lang="en-US" dirty="0" smtClean="0"/>
              <a:t>               </a:t>
            </a:r>
            <a:r>
              <a:rPr lang="en-US" sz="4400" dirty="0" smtClean="0"/>
              <a:t>Day 1</a:t>
            </a:r>
            <a:endParaRPr lang="en-US" sz="4400" dirty="0"/>
          </a:p>
        </p:txBody>
      </p:sp>
      <p:sp>
        <p:nvSpPr>
          <p:cNvPr id="101391" name="Rectangle 15"/>
          <p:cNvSpPr>
            <a:spLocks noGrp="1" noChangeArrowheads="1"/>
          </p:cNvSpPr>
          <p:nvPr>
            <p:ph type="body" sz="half" idx="1"/>
          </p:nvPr>
        </p:nvSpPr>
        <p:spPr>
          <a:xfrm>
            <a:off x="533400" y="1600200"/>
            <a:ext cx="7086600" cy="4572000"/>
          </a:xfrm>
        </p:spPr>
        <p:txBody>
          <a:bodyPr/>
          <a:lstStyle/>
          <a:p>
            <a:pPr algn="ctr">
              <a:buNone/>
            </a:pPr>
            <a:r>
              <a:rPr lang="en-US" sz="4400" b="1" dirty="0" smtClean="0"/>
              <a:t>Your learning goal: </a:t>
            </a:r>
          </a:p>
          <a:p>
            <a:pPr algn="ctr">
              <a:buNone/>
            </a:pPr>
            <a:r>
              <a:rPr lang="en-US" sz="3600" dirty="0" smtClean="0"/>
              <a:t>  </a:t>
            </a:r>
            <a:r>
              <a:rPr lang="en-US" sz="3600" dirty="0" smtClean="0">
                <a:solidFill>
                  <a:schemeClr val="tx1"/>
                </a:solidFill>
                <a:latin typeface="Arial Black" pitchFamily="34" charset="0"/>
              </a:rPr>
              <a:t>I can determine the meaning of the word “revolutionary”. </a:t>
            </a:r>
            <a:endParaRPr lang="en-US" sz="3600"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Day 3</a:t>
            </a:r>
            <a:endParaRPr lang="en-US" sz="6600" dirty="0"/>
          </a:p>
        </p:txBody>
      </p:sp>
      <p:sp>
        <p:nvSpPr>
          <p:cNvPr id="3" name="TextBox 2"/>
          <p:cNvSpPr txBox="1"/>
          <p:nvPr/>
        </p:nvSpPr>
        <p:spPr>
          <a:xfrm>
            <a:off x="1524000" y="1676400"/>
            <a:ext cx="6629400" cy="2800767"/>
          </a:xfrm>
          <a:prstGeom prst="rect">
            <a:avLst/>
          </a:prstGeom>
          <a:noFill/>
        </p:spPr>
        <p:txBody>
          <a:bodyPr wrap="square" rtlCol="0">
            <a:spAutoFit/>
          </a:bodyPr>
          <a:lstStyle/>
          <a:p>
            <a:pPr algn="ctr"/>
            <a:r>
              <a:rPr lang="en-US" sz="4400" dirty="0" smtClean="0"/>
              <a:t>I can  compare the difference between first and third person narrations.</a:t>
            </a:r>
            <a:endParaRPr lang="en-US"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3429000" cy="2362200"/>
          </a:xfrm>
        </p:spPr>
        <p:txBody>
          <a:bodyPr/>
          <a:lstStyle/>
          <a:p>
            <a:r>
              <a:rPr lang="en-US" sz="3600" dirty="0" smtClean="0"/>
              <a:t>Paul Revere</a:t>
            </a:r>
            <a:br>
              <a:rPr lang="en-US" sz="3600" dirty="0" smtClean="0"/>
            </a:br>
            <a:r>
              <a:rPr lang="en-US" sz="3600" dirty="0" smtClean="0"/>
              <a:t>April 18, 1775</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pic>
        <p:nvPicPr>
          <p:cNvPr id="4" name="Picture 3" descr="paul revere.jpg"/>
          <p:cNvPicPr>
            <a:picLocks noChangeAspect="1"/>
          </p:cNvPicPr>
          <p:nvPr/>
        </p:nvPicPr>
        <p:blipFill>
          <a:blip r:embed="rId3" cstate="print"/>
          <a:stretch>
            <a:fillRect/>
          </a:stretch>
        </p:blipFill>
        <p:spPr>
          <a:xfrm>
            <a:off x="4495800" y="457200"/>
            <a:ext cx="2428875" cy="2857500"/>
          </a:xfrm>
          <a:prstGeom prst="rect">
            <a:avLst/>
          </a:prstGeom>
        </p:spPr>
      </p:pic>
      <p:pic>
        <p:nvPicPr>
          <p:cNvPr id="5" name="Picture 4" descr="Paul Revere1.jpg">
            <a:hlinkClick r:id="rId4"/>
          </p:cNvPr>
          <p:cNvPicPr>
            <a:picLocks noChangeAspect="1"/>
          </p:cNvPicPr>
          <p:nvPr/>
        </p:nvPicPr>
        <p:blipFill>
          <a:blip r:embed="rId5" cstate="print"/>
          <a:stretch>
            <a:fillRect/>
          </a:stretch>
        </p:blipFill>
        <p:spPr>
          <a:xfrm>
            <a:off x="5052392" y="3429000"/>
            <a:ext cx="4091608" cy="3136900"/>
          </a:xfrm>
          <a:prstGeom prst="rect">
            <a:avLst/>
          </a:prstGeom>
        </p:spPr>
      </p:pic>
      <p:pic>
        <p:nvPicPr>
          <p:cNvPr id="6" name="Picture 5" descr="paul revere2.JPG"/>
          <p:cNvPicPr>
            <a:picLocks noChangeAspect="1"/>
          </p:cNvPicPr>
          <p:nvPr/>
        </p:nvPicPr>
        <p:blipFill>
          <a:blip r:embed="rId6" cstate="print"/>
          <a:stretch>
            <a:fillRect/>
          </a:stretch>
        </p:blipFill>
        <p:spPr>
          <a:xfrm>
            <a:off x="1066800" y="3505200"/>
            <a:ext cx="3581400" cy="2324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smtClean="0"/>
              <a:t>     The Midnight Ride of Paul Revere</a:t>
            </a:r>
            <a:endParaRPr lang="en-US" dirty="0"/>
          </a:p>
        </p:txBody>
      </p:sp>
      <p:pic>
        <p:nvPicPr>
          <p:cNvPr id="8" name="Content Placeholder 7" descr="http://midnightride.com/images/PaulRevereMap.jpg">
            <a:hlinkClick r:id="rId3"/>
          </p:cNvPr>
          <p:cNvPicPr>
            <a:picLocks noGrp="1"/>
          </p:cNvPicPr>
          <p:nvPr>
            <p:ph idx="1"/>
          </p:nvPr>
        </p:nvPicPr>
        <p:blipFill>
          <a:blip r:embed="rId4" cstate="print"/>
          <a:srcRect/>
          <a:stretch>
            <a:fillRect/>
          </a:stretch>
        </p:blipFill>
        <p:spPr bwMode="auto">
          <a:xfrm>
            <a:off x="685800" y="1676400"/>
            <a:ext cx="4267332" cy="3429000"/>
          </a:xfrm>
          <a:prstGeom prst="rect">
            <a:avLst/>
          </a:prstGeom>
          <a:noFill/>
          <a:ln w="9525">
            <a:noFill/>
            <a:miter lim="800000"/>
            <a:headEnd/>
            <a:tailEnd/>
          </a:ln>
        </p:spPr>
      </p:pic>
      <p:pic>
        <p:nvPicPr>
          <p:cNvPr id="10" name="Picture 9" descr="paul revere2.JPG"/>
          <p:cNvPicPr>
            <a:picLocks noChangeAspect="1"/>
          </p:cNvPicPr>
          <p:nvPr/>
        </p:nvPicPr>
        <p:blipFill>
          <a:blip r:embed="rId5" cstate="print"/>
          <a:stretch>
            <a:fillRect/>
          </a:stretch>
        </p:blipFill>
        <p:spPr>
          <a:xfrm>
            <a:off x="5105400" y="2057400"/>
            <a:ext cx="3816246" cy="2895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Day 3</a:t>
            </a:r>
            <a:endParaRPr lang="en-US" sz="6600" dirty="0"/>
          </a:p>
        </p:txBody>
      </p:sp>
      <p:sp>
        <p:nvSpPr>
          <p:cNvPr id="3" name="TextBox 2"/>
          <p:cNvSpPr txBox="1"/>
          <p:nvPr/>
        </p:nvSpPr>
        <p:spPr>
          <a:xfrm>
            <a:off x="1524000" y="1676400"/>
            <a:ext cx="6629400" cy="2800767"/>
          </a:xfrm>
          <a:prstGeom prst="rect">
            <a:avLst/>
          </a:prstGeom>
          <a:noFill/>
        </p:spPr>
        <p:txBody>
          <a:bodyPr wrap="square" rtlCol="0">
            <a:spAutoFit/>
          </a:bodyPr>
          <a:lstStyle/>
          <a:p>
            <a:pPr algn="ctr"/>
            <a:r>
              <a:rPr lang="en-US" sz="4400" dirty="0" smtClean="0"/>
              <a:t>I can  compare the difference between first and third person narrations.</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10400" cy="2286000"/>
          </a:xfrm>
        </p:spPr>
        <p:txBody>
          <a:bodyPr/>
          <a:lstStyle/>
          <a:p>
            <a:pPr algn="ctr"/>
            <a:r>
              <a:rPr lang="en-US" sz="16600" dirty="0" smtClean="0"/>
              <a:t>War</a:t>
            </a:r>
            <a:endParaRPr lang="en-US" sz="16600" dirty="0"/>
          </a:p>
        </p:txBody>
      </p:sp>
      <p:pic>
        <p:nvPicPr>
          <p:cNvPr id="5" name="Picture 4" descr="turn and talk.png"/>
          <p:cNvPicPr>
            <a:picLocks noChangeAspect="1"/>
          </p:cNvPicPr>
          <p:nvPr/>
        </p:nvPicPr>
        <p:blipFill>
          <a:blip r:embed="rId3" cstate="print"/>
          <a:stretch>
            <a:fillRect/>
          </a:stretch>
        </p:blipFill>
        <p:spPr>
          <a:xfrm>
            <a:off x="3657600" y="2286000"/>
            <a:ext cx="1981200" cy="1981200"/>
          </a:xfrm>
          <a:prstGeom prst="rect">
            <a:avLst/>
          </a:prstGeom>
        </p:spPr>
      </p:pic>
      <p:sp>
        <p:nvSpPr>
          <p:cNvPr id="6" name="Title 1"/>
          <p:cNvSpPr txBox="1">
            <a:spLocks/>
          </p:cNvSpPr>
          <p:nvPr/>
        </p:nvSpPr>
        <p:spPr bwMode="auto">
          <a:xfrm>
            <a:off x="1219200" y="4114800"/>
            <a:ext cx="7086600" cy="2286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rgbClr val="000000"/>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000" b="1" kern="0" dirty="0" smtClean="0">
                <a:solidFill>
                  <a:srgbClr val="000000"/>
                </a:solidFill>
                <a:latin typeface="+mj-lt"/>
                <a:ea typeface="+mj-ea"/>
                <a:cs typeface="+mj-cs"/>
              </a:rPr>
              <a:t>Questions to help your discussion:</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1" i="0" u="none" strike="noStrike" kern="0" cap="none" spc="0" normalizeH="0" baseline="0" noProof="0" dirty="0" smtClean="0">
                <a:ln>
                  <a:noFill/>
                </a:ln>
                <a:solidFill>
                  <a:srgbClr val="000000"/>
                </a:solidFill>
                <a:effectLst/>
                <a:uLnTx/>
                <a:uFillTx/>
                <a:latin typeface="+mj-lt"/>
                <a:ea typeface="+mj-ea"/>
                <a:cs typeface="+mj-cs"/>
              </a:rPr>
              <a:t>Where have you heard this word?</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en-US" sz="2000" b="1" kern="0" dirty="0" smtClean="0">
                <a:solidFill>
                  <a:srgbClr val="000000"/>
                </a:solidFill>
                <a:latin typeface="+mj-lt"/>
                <a:ea typeface="+mj-ea"/>
                <a:cs typeface="+mj-cs"/>
              </a:rPr>
              <a:t>Do you have a family member that has been in a war?</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1" i="0" u="none" strike="noStrike" kern="0" cap="none" spc="0" normalizeH="0" baseline="0" noProof="0" dirty="0" smtClean="0">
                <a:ln>
                  <a:noFill/>
                </a:ln>
                <a:solidFill>
                  <a:srgbClr val="000000"/>
                </a:solidFill>
                <a:effectLst/>
                <a:uLnTx/>
                <a:uFillTx/>
                <a:latin typeface="+mj-lt"/>
                <a:ea typeface="+mj-ea"/>
                <a:cs typeface="+mj-cs"/>
              </a:rPr>
              <a:t>Why</a:t>
            </a:r>
            <a:r>
              <a:rPr kumimoji="0" lang="en-US" sz="2000" b="1" i="0" u="none" strike="noStrike" kern="0" cap="none" spc="0" normalizeH="0" noProof="0" dirty="0" smtClean="0">
                <a:ln>
                  <a:noFill/>
                </a:ln>
                <a:solidFill>
                  <a:srgbClr val="000000"/>
                </a:solidFill>
                <a:effectLst/>
                <a:uLnTx/>
                <a:uFillTx/>
                <a:latin typeface="+mj-lt"/>
                <a:ea typeface="+mj-ea"/>
                <a:cs typeface="+mj-cs"/>
              </a:rPr>
              <a:t> do you think people go to war?</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000" b="1" kern="0" baseline="0" dirty="0" smtClean="0">
              <a:solidFill>
                <a:srgbClr val="000000"/>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noProof="0" dirty="0" smtClean="0">
              <a:ln>
                <a:noFill/>
              </a:ln>
              <a:solidFill>
                <a:srgbClr val="00000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905000"/>
          </a:xfrm>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War in Afghanistan  </a:t>
            </a:r>
            <a:br>
              <a:rPr lang="en-US" dirty="0" smtClean="0"/>
            </a:br>
            <a:r>
              <a:rPr lang="en-US" dirty="0" smtClean="0"/>
              <a:t>Started: October 7</a:t>
            </a:r>
            <a:r>
              <a:rPr lang="en-US" baseline="30000" dirty="0" smtClean="0"/>
              <a:t>th</a:t>
            </a:r>
            <a:r>
              <a:rPr lang="en-US" dirty="0" smtClean="0"/>
              <a:t>, 2001</a:t>
            </a:r>
            <a:br>
              <a:rPr lang="en-US" dirty="0" smtClean="0"/>
            </a:br>
            <a:r>
              <a:rPr lang="en-US" dirty="0" smtClean="0"/>
              <a:t>End of the war: May 2012</a:t>
            </a:r>
            <a:br>
              <a:rPr lang="en-US" dirty="0" smtClean="0"/>
            </a:br>
            <a:endParaRPr lang="en-US" dirty="0"/>
          </a:p>
        </p:txBody>
      </p:sp>
      <p:pic>
        <p:nvPicPr>
          <p:cNvPr id="8" name="Picture 7" descr="map.jpg"/>
          <p:cNvPicPr>
            <a:picLocks noChangeAspect="1"/>
          </p:cNvPicPr>
          <p:nvPr/>
        </p:nvPicPr>
        <p:blipFill>
          <a:blip r:embed="rId3" cstate="print"/>
          <a:stretch>
            <a:fillRect/>
          </a:stretch>
        </p:blipFill>
        <p:spPr>
          <a:xfrm>
            <a:off x="5334000" y="1676400"/>
            <a:ext cx="3499460" cy="3429000"/>
          </a:xfrm>
          <a:prstGeom prst="rect">
            <a:avLst/>
          </a:prstGeom>
        </p:spPr>
      </p:pic>
      <p:pic>
        <p:nvPicPr>
          <p:cNvPr id="10" name="Picture 9" descr="world map.jpg"/>
          <p:cNvPicPr>
            <a:picLocks noChangeAspect="1"/>
          </p:cNvPicPr>
          <p:nvPr/>
        </p:nvPicPr>
        <p:blipFill>
          <a:blip r:embed="rId4" cstate="print"/>
          <a:stretch>
            <a:fillRect/>
          </a:stretch>
        </p:blipFill>
        <p:spPr>
          <a:xfrm>
            <a:off x="304800" y="3529035"/>
            <a:ext cx="4946561" cy="3328965"/>
          </a:xfrm>
          <a:prstGeom prst="rect">
            <a:avLst/>
          </a:prstGeom>
        </p:spPr>
      </p:pic>
      <p:sp>
        <p:nvSpPr>
          <p:cNvPr id="11" name="Left-Right Arrow 10"/>
          <p:cNvSpPr/>
          <p:nvPr/>
        </p:nvSpPr>
        <p:spPr bwMode="auto">
          <a:xfrm rot="20814323">
            <a:off x="3084032" y="3779173"/>
            <a:ext cx="3134585" cy="377732"/>
          </a:xfrm>
          <a:prstGeom prst="leftRight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Times New Roman" pitchFamily="18" charset="0"/>
            </a:endParaRPr>
          </a:p>
        </p:txBody>
      </p:sp>
      <p:sp>
        <p:nvSpPr>
          <p:cNvPr id="13" name="Up-Down Arrow 12"/>
          <p:cNvSpPr/>
          <p:nvPr/>
        </p:nvSpPr>
        <p:spPr bwMode="auto">
          <a:xfrm>
            <a:off x="1066800" y="2743200"/>
            <a:ext cx="457200" cy="1752600"/>
          </a:xfrm>
          <a:prstGeom prst="upDown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Times New Roman" pitchFamily="18" charset="0"/>
            </a:endParaRPr>
          </a:p>
        </p:txBody>
      </p:sp>
      <p:sp>
        <p:nvSpPr>
          <p:cNvPr id="14" name="TextBox 13"/>
          <p:cNvSpPr txBox="1"/>
          <p:nvPr/>
        </p:nvSpPr>
        <p:spPr>
          <a:xfrm>
            <a:off x="228600" y="1905000"/>
            <a:ext cx="2133600" cy="646331"/>
          </a:xfrm>
          <a:prstGeom prst="rect">
            <a:avLst/>
          </a:prstGeom>
          <a:noFill/>
        </p:spPr>
        <p:txBody>
          <a:bodyPr wrap="square" rtlCol="0">
            <a:spAutoFit/>
          </a:bodyPr>
          <a:lstStyle/>
          <a:p>
            <a:pPr algn="ctr"/>
            <a:r>
              <a:rPr lang="en-US" dirty="0" smtClean="0"/>
              <a:t>This is the United States</a:t>
            </a:r>
            <a:endParaRPr lang="en-US" dirty="0"/>
          </a:p>
        </p:txBody>
      </p:sp>
      <p:sp>
        <p:nvSpPr>
          <p:cNvPr id="15" name="TextBox 14"/>
          <p:cNvSpPr txBox="1"/>
          <p:nvPr/>
        </p:nvSpPr>
        <p:spPr>
          <a:xfrm>
            <a:off x="3276600" y="1905000"/>
            <a:ext cx="2133600" cy="923330"/>
          </a:xfrm>
          <a:prstGeom prst="rect">
            <a:avLst/>
          </a:prstGeom>
          <a:noFill/>
        </p:spPr>
        <p:txBody>
          <a:bodyPr wrap="square" rtlCol="0">
            <a:spAutoFit/>
          </a:bodyPr>
          <a:lstStyle/>
          <a:p>
            <a:pPr algn="ctr"/>
            <a:r>
              <a:rPr lang="en-US" dirty="0" smtClean="0"/>
              <a:t>Afghanistan is in the Middle East</a:t>
            </a:r>
            <a:endParaRPr lang="en-US" dirty="0"/>
          </a:p>
        </p:txBody>
      </p:sp>
    </p:spTree>
  </p:cSld>
  <p:clrMapOvr>
    <a:masterClrMapping/>
  </p:clrMapOvr>
  <p:transition advClick="0" advTm="4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in towers.jpg"/>
          <p:cNvPicPr>
            <a:picLocks noChangeAspect="1"/>
          </p:cNvPicPr>
          <p:nvPr/>
        </p:nvPicPr>
        <p:blipFill>
          <a:blip r:embed="rId3" cstate="print"/>
          <a:stretch>
            <a:fillRect/>
          </a:stretch>
        </p:blipFill>
        <p:spPr>
          <a:xfrm>
            <a:off x="685800" y="609600"/>
            <a:ext cx="2971800" cy="2971800"/>
          </a:xfrm>
          <a:prstGeom prst="rect">
            <a:avLst/>
          </a:prstGeom>
        </p:spPr>
      </p:pic>
      <p:pic>
        <p:nvPicPr>
          <p:cNvPr id="3" name="Picture 2" descr="afghanistan.jpg"/>
          <p:cNvPicPr>
            <a:picLocks noChangeAspect="1"/>
          </p:cNvPicPr>
          <p:nvPr/>
        </p:nvPicPr>
        <p:blipFill>
          <a:blip r:embed="rId4" cstate="print"/>
          <a:stretch>
            <a:fillRect/>
          </a:stretch>
        </p:blipFill>
        <p:spPr>
          <a:xfrm>
            <a:off x="4953000" y="4495800"/>
            <a:ext cx="3088517" cy="2044599"/>
          </a:xfrm>
          <a:prstGeom prst="rect">
            <a:avLst/>
          </a:prstGeom>
        </p:spPr>
      </p:pic>
      <p:pic>
        <p:nvPicPr>
          <p:cNvPr id="4" name="Picture 3" descr="img4_512.jpg"/>
          <p:cNvPicPr>
            <a:picLocks noChangeAspect="1"/>
          </p:cNvPicPr>
          <p:nvPr/>
        </p:nvPicPr>
        <p:blipFill>
          <a:blip r:embed="rId5" cstate="print"/>
          <a:stretch>
            <a:fillRect/>
          </a:stretch>
        </p:blipFill>
        <p:spPr>
          <a:xfrm>
            <a:off x="4575268" y="838200"/>
            <a:ext cx="4386403" cy="3272257"/>
          </a:xfrm>
          <a:prstGeom prst="rect">
            <a:avLst/>
          </a:prstGeom>
        </p:spPr>
      </p:pic>
      <p:pic>
        <p:nvPicPr>
          <p:cNvPr id="5" name="Picture 4" descr="large.jpg"/>
          <p:cNvPicPr>
            <a:picLocks noChangeAspect="1"/>
          </p:cNvPicPr>
          <p:nvPr/>
        </p:nvPicPr>
        <p:blipFill>
          <a:blip r:embed="rId6" cstate="print"/>
          <a:stretch>
            <a:fillRect/>
          </a:stretch>
        </p:blipFill>
        <p:spPr>
          <a:xfrm>
            <a:off x="762000" y="3733800"/>
            <a:ext cx="3886200" cy="2764060"/>
          </a:xfrm>
          <a:prstGeom prst="rect">
            <a:avLst/>
          </a:prstGeom>
        </p:spPr>
      </p:pic>
      <p:sp>
        <p:nvSpPr>
          <p:cNvPr id="9" name="Down Arrow 8"/>
          <p:cNvSpPr/>
          <p:nvPr/>
        </p:nvSpPr>
        <p:spPr bwMode="auto">
          <a:xfrm rot="17461014">
            <a:off x="3959428" y="351157"/>
            <a:ext cx="855087" cy="2050481"/>
          </a:xfrm>
          <a:prstGeom prst="down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Times New Roman" pitchFamily="18" charset="0"/>
            </a:endParaRPr>
          </a:p>
        </p:txBody>
      </p:sp>
      <p:sp>
        <p:nvSpPr>
          <p:cNvPr id="10" name="Down Arrow 9"/>
          <p:cNvSpPr/>
          <p:nvPr/>
        </p:nvSpPr>
        <p:spPr bwMode="auto">
          <a:xfrm rot="18520843">
            <a:off x="4131909" y="2777210"/>
            <a:ext cx="744528" cy="2050481"/>
          </a:xfrm>
          <a:prstGeom prst="down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Times New Roman" pitchFamily="18" charset="0"/>
            </a:endParaRPr>
          </a:p>
        </p:txBody>
      </p:sp>
      <p:sp>
        <p:nvSpPr>
          <p:cNvPr id="11" name="Down Arrow 10"/>
          <p:cNvSpPr/>
          <p:nvPr/>
        </p:nvSpPr>
        <p:spPr bwMode="auto">
          <a:xfrm rot="19957396">
            <a:off x="808364" y="2580766"/>
            <a:ext cx="787196" cy="2050481"/>
          </a:xfrm>
          <a:prstGeom prst="down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know any of these faces?</a:t>
            </a:r>
            <a:endParaRPr lang="en-US" dirty="0"/>
          </a:p>
        </p:txBody>
      </p:sp>
      <p:pic>
        <p:nvPicPr>
          <p:cNvPr id="4" name="Picture 3" descr="george washington.jpg"/>
          <p:cNvPicPr>
            <a:picLocks noChangeAspect="1"/>
          </p:cNvPicPr>
          <p:nvPr/>
        </p:nvPicPr>
        <p:blipFill>
          <a:blip r:embed="rId3" cstate="print"/>
          <a:stretch>
            <a:fillRect/>
          </a:stretch>
        </p:blipFill>
        <p:spPr>
          <a:xfrm>
            <a:off x="457200" y="1752600"/>
            <a:ext cx="2780270" cy="2286000"/>
          </a:xfrm>
          <a:prstGeom prst="rect">
            <a:avLst/>
          </a:prstGeom>
        </p:spPr>
      </p:pic>
      <p:pic>
        <p:nvPicPr>
          <p:cNvPr id="5" name="Picture 4" descr="MLK.jpg"/>
          <p:cNvPicPr>
            <a:picLocks noChangeAspect="1"/>
          </p:cNvPicPr>
          <p:nvPr/>
        </p:nvPicPr>
        <p:blipFill>
          <a:blip r:embed="rId4" cstate="print"/>
          <a:stretch>
            <a:fillRect/>
          </a:stretch>
        </p:blipFill>
        <p:spPr>
          <a:xfrm>
            <a:off x="3962400" y="1600200"/>
            <a:ext cx="1876425" cy="1447800"/>
          </a:xfrm>
          <a:prstGeom prst="rect">
            <a:avLst/>
          </a:prstGeom>
        </p:spPr>
      </p:pic>
      <p:pic>
        <p:nvPicPr>
          <p:cNvPr id="6" name="Picture 5" descr="osama.jpg"/>
          <p:cNvPicPr>
            <a:picLocks noChangeAspect="1"/>
          </p:cNvPicPr>
          <p:nvPr/>
        </p:nvPicPr>
        <p:blipFill>
          <a:blip r:embed="rId5" cstate="print"/>
          <a:stretch>
            <a:fillRect/>
          </a:stretch>
        </p:blipFill>
        <p:spPr>
          <a:xfrm>
            <a:off x="5867400" y="3200400"/>
            <a:ext cx="1047750" cy="1409700"/>
          </a:xfrm>
          <a:prstGeom prst="rect">
            <a:avLst/>
          </a:prstGeom>
        </p:spPr>
      </p:pic>
      <p:pic>
        <p:nvPicPr>
          <p:cNvPr id="7" name="Picture 6" descr="steve jobs.jpg"/>
          <p:cNvPicPr>
            <a:picLocks noChangeAspect="1"/>
          </p:cNvPicPr>
          <p:nvPr/>
        </p:nvPicPr>
        <p:blipFill>
          <a:blip r:embed="rId6" cstate="print"/>
          <a:stretch>
            <a:fillRect/>
          </a:stretch>
        </p:blipFill>
        <p:spPr>
          <a:xfrm>
            <a:off x="838200" y="4191000"/>
            <a:ext cx="1562100" cy="1409700"/>
          </a:xfrm>
          <a:prstGeom prst="rect">
            <a:avLst/>
          </a:prstGeom>
        </p:spPr>
      </p:pic>
      <p:pic>
        <p:nvPicPr>
          <p:cNvPr id="8" name="Picture 7" descr="chavez.jpg"/>
          <p:cNvPicPr>
            <a:picLocks noChangeAspect="1"/>
          </p:cNvPicPr>
          <p:nvPr/>
        </p:nvPicPr>
        <p:blipFill>
          <a:blip r:embed="rId7" cstate="print"/>
          <a:stretch>
            <a:fillRect/>
          </a:stretch>
        </p:blipFill>
        <p:spPr>
          <a:xfrm>
            <a:off x="5791200" y="4648200"/>
            <a:ext cx="2863515" cy="1828800"/>
          </a:xfrm>
          <a:prstGeom prst="rect">
            <a:avLst/>
          </a:prstGeom>
        </p:spPr>
      </p:pic>
      <p:pic>
        <p:nvPicPr>
          <p:cNvPr id="9" name="Picture 8" descr="harriet tubman.jpg"/>
          <p:cNvPicPr>
            <a:picLocks noChangeAspect="1"/>
          </p:cNvPicPr>
          <p:nvPr/>
        </p:nvPicPr>
        <p:blipFill>
          <a:blip r:embed="rId8" cstate="print"/>
          <a:stretch>
            <a:fillRect/>
          </a:stretch>
        </p:blipFill>
        <p:spPr>
          <a:xfrm>
            <a:off x="2438400" y="4800600"/>
            <a:ext cx="1310368" cy="1714500"/>
          </a:xfrm>
          <a:prstGeom prst="rect">
            <a:avLst/>
          </a:prstGeom>
        </p:spPr>
      </p:pic>
      <p:pic>
        <p:nvPicPr>
          <p:cNvPr id="10" name="Picture 9" descr="lincoln.jpg"/>
          <p:cNvPicPr>
            <a:picLocks noChangeAspect="1"/>
          </p:cNvPicPr>
          <p:nvPr/>
        </p:nvPicPr>
        <p:blipFill>
          <a:blip r:embed="rId9" cstate="print"/>
          <a:stretch>
            <a:fillRect/>
          </a:stretch>
        </p:blipFill>
        <p:spPr>
          <a:xfrm>
            <a:off x="3962400" y="3200400"/>
            <a:ext cx="1133475" cy="1447800"/>
          </a:xfrm>
          <a:prstGeom prst="rect">
            <a:avLst/>
          </a:prstGeom>
        </p:spPr>
      </p:pic>
      <p:pic>
        <p:nvPicPr>
          <p:cNvPr id="11" name="Picture 10" descr="mother teresa.jpg"/>
          <p:cNvPicPr>
            <a:picLocks noChangeAspect="1"/>
          </p:cNvPicPr>
          <p:nvPr/>
        </p:nvPicPr>
        <p:blipFill>
          <a:blip r:embed="rId10" cstate="print"/>
          <a:stretch>
            <a:fillRect/>
          </a:stretch>
        </p:blipFill>
        <p:spPr>
          <a:xfrm>
            <a:off x="4343400" y="4876800"/>
            <a:ext cx="1219200" cy="1438275"/>
          </a:xfrm>
          <a:prstGeom prst="rect">
            <a:avLst/>
          </a:prstGeom>
        </p:spPr>
      </p:pic>
      <p:pic>
        <p:nvPicPr>
          <p:cNvPr id="12" name="Picture 11" descr="obama.jpg"/>
          <p:cNvPicPr>
            <a:picLocks noChangeAspect="1"/>
          </p:cNvPicPr>
          <p:nvPr/>
        </p:nvPicPr>
        <p:blipFill>
          <a:blip r:embed="rId11" cstate="print"/>
          <a:stretch>
            <a:fillRect/>
          </a:stretch>
        </p:blipFill>
        <p:spPr>
          <a:xfrm>
            <a:off x="7162800" y="1447800"/>
            <a:ext cx="1435100" cy="1828800"/>
          </a:xfrm>
          <a:prstGeom prst="rect">
            <a:avLst/>
          </a:prstGeom>
        </p:spPr>
      </p:pic>
      <p:pic>
        <p:nvPicPr>
          <p:cNvPr id="13" name="Picture 12" descr="turn and talk.png"/>
          <p:cNvPicPr>
            <a:picLocks noChangeAspect="1"/>
          </p:cNvPicPr>
          <p:nvPr/>
        </p:nvPicPr>
        <p:blipFill>
          <a:blip r:embed="rId12" cstate="print"/>
          <a:stretch>
            <a:fillRect/>
          </a:stretch>
        </p:blipFill>
        <p:spPr>
          <a:xfrm>
            <a:off x="7772400" y="304800"/>
            <a:ext cx="1028495" cy="10284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219200"/>
          </a:xfrm>
        </p:spPr>
        <p:txBody>
          <a:bodyPr/>
          <a:lstStyle/>
          <a:p>
            <a:endParaRPr lang="en-US" dirty="0"/>
          </a:p>
        </p:txBody>
      </p:sp>
      <p:pic>
        <p:nvPicPr>
          <p:cNvPr id="4" name="Content Placeholder 3" descr="obama.jpg"/>
          <p:cNvPicPr>
            <a:picLocks noGrp="1" noChangeAspect="1"/>
          </p:cNvPicPr>
          <p:nvPr>
            <p:ph idx="1"/>
          </p:nvPr>
        </p:nvPicPr>
        <p:blipFill>
          <a:blip r:embed="rId3" cstate="print"/>
          <a:stretch>
            <a:fillRect/>
          </a:stretch>
        </p:blipFill>
        <p:spPr>
          <a:xfrm>
            <a:off x="2362199" y="629156"/>
            <a:ext cx="3990975" cy="508584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sama.jpg"/>
          <p:cNvPicPr>
            <a:picLocks noGrp="1" noChangeAspect="1"/>
          </p:cNvPicPr>
          <p:nvPr>
            <p:ph idx="1"/>
          </p:nvPr>
        </p:nvPicPr>
        <p:blipFill>
          <a:blip r:embed="rId3" cstate="print"/>
          <a:stretch>
            <a:fillRect/>
          </a:stretch>
        </p:blipFill>
        <p:spPr>
          <a:xfrm>
            <a:off x="914400" y="1600200"/>
            <a:ext cx="2870887" cy="3862647"/>
          </a:xfrm>
        </p:spPr>
      </p:pic>
      <p:pic>
        <p:nvPicPr>
          <p:cNvPr id="5" name="Picture 4" descr="twin towers.jpg"/>
          <p:cNvPicPr>
            <a:picLocks noChangeAspect="1"/>
          </p:cNvPicPr>
          <p:nvPr/>
        </p:nvPicPr>
        <p:blipFill>
          <a:blip r:embed="rId4" cstate="print"/>
          <a:stretch>
            <a:fillRect/>
          </a:stretch>
        </p:blipFill>
        <p:spPr>
          <a:xfrm>
            <a:off x="5257799" y="1752600"/>
            <a:ext cx="2671337" cy="373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LK.jpg"/>
          <p:cNvPicPr>
            <a:picLocks noGrp="1" noChangeAspect="1"/>
          </p:cNvPicPr>
          <p:nvPr>
            <p:ph idx="1"/>
          </p:nvPr>
        </p:nvPicPr>
        <p:blipFill>
          <a:blip r:embed="rId3" cstate="print"/>
          <a:stretch>
            <a:fillRect/>
          </a:stretch>
        </p:blipFill>
        <p:spPr>
          <a:xfrm>
            <a:off x="1828800" y="1657399"/>
            <a:ext cx="4724400" cy="421000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1018374">
  <a:themeElements>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Firework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01018374</Template>
  <TotalTime>2300</TotalTime>
  <Words>1185</Words>
  <Application>Microsoft Office PowerPoint</Application>
  <PresentationFormat>On-screen Show (4:3)</PresentationFormat>
  <Paragraphs>123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01018374</vt:lpstr>
      <vt:lpstr>     Revolutionaries from the Past</vt:lpstr>
      <vt:lpstr>               Day 1</vt:lpstr>
      <vt:lpstr>War</vt:lpstr>
      <vt:lpstr>            War in Afghanistan   Started: October 7th, 2001 End of the war: May 2012 </vt:lpstr>
      <vt:lpstr>Slide 5</vt:lpstr>
      <vt:lpstr>Do you know any of these faces?</vt:lpstr>
      <vt:lpstr>Slide 7</vt:lpstr>
      <vt:lpstr>Slide 8</vt:lpstr>
      <vt:lpstr>Slide 9</vt:lpstr>
      <vt:lpstr>Slide 10</vt:lpstr>
      <vt:lpstr>Slide 11</vt:lpstr>
      <vt:lpstr>Now it is your turn…</vt:lpstr>
      <vt:lpstr>Revolutionary</vt:lpstr>
      <vt:lpstr>               Day 1</vt:lpstr>
      <vt:lpstr>Day 2</vt:lpstr>
      <vt:lpstr>Revolutionaries past and present </vt:lpstr>
      <vt:lpstr>Slide 17</vt:lpstr>
      <vt:lpstr>What caused the American Revolution?</vt:lpstr>
      <vt:lpstr>Day 2</vt:lpstr>
      <vt:lpstr>Day 3</vt:lpstr>
      <vt:lpstr>Paul Revere April 18, 1775  </vt:lpstr>
      <vt:lpstr>          The Midnight Ride of Paul Revere</vt:lpstr>
      <vt:lpstr>Day 3</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50 States: [Name of Your State]</dc:title>
  <dc:creator>st</dc:creator>
  <cp:lastModifiedBy>st</cp:lastModifiedBy>
  <cp:revision>229</cp:revision>
  <cp:lastPrinted>2001-06-01T13:12:48Z</cp:lastPrinted>
  <dcterms:created xsi:type="dcterms:W3CDTF">2012-12-21T17:15:40Z</dcterms:created>
  <dcterms:modified xsi:type="dcterms:W3CDTF">2013-12-18T19:52:44Z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TC010183741033</vt:lpwstr>
  </property>
</Properties>
</file>