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90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74" r:id="rId21"/>
    <p:sldId id="275" r:id="rId22"/>
    <p:sldId id="296" r:id="rId23"/>
    <p:sldId id="277" r:id="rId24"/>
    <p:sldId id="278" r:id="rId25"/>
    <p:sldId id="279" r:id="rId26"/>
    <p:sldId id="280" r:id="rId27"/>
    <p:sldId id="297" r:id="rId28"/>
    <p:sldId id="298" r:id="rId29"/>
    <p:sldId id="299" r:id="rId30"/>
    <p:sldId id="282" r:id="rId31"/>
    <p:sldId id="283" r:id="rId32"/>
    <p:sldId id="284" r:id="rId33"/>
    <p:sldId id="285" r:id="rId34"/>
    <p:sldId id="292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79" autoAdjust="0"/>
  </p:normalViewPr>
  <p:slideViewPr>
    <p:cSldViewPr>
      <p:cViewPr varScale="1">
        <p:scale>
          <a:sx n="60" d="100"/>
          <a:sy n="60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1B05-9C4E-4856-B700-59B84F5ED8B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6B88-418E-4C5B-8627-13CE7CFC6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</a:p>
          <a:p>
            <a:r>
              <a:rPr lang="en-US" dirty="0" smtClean="0"/>
              <a:t>Thumbs</a:t>
            </a:r>
            <a:r>
              <a:rPr lang="en-US" baseline="0" dirty="0" smtClean="0"/>
              <a:t> up if this </a:t>
            </a:r>
            <a:r>
              <a:rPr lang="en-US" baseline="0" dirty="0" smtClean="0"/>
              <a:t>would cause destruction. </a:t>
            </a:r>
            <a:r>
              <a:rPr lang="en-US" baseline="0" dirty="0" smtClean="0"/>
              <a:t>Thumbs down if </a:t>
            </a:r>
            <a:r>
              <a:rPr lang="en-US" baseline="0" dirty="0" smtClean="0"/>
              <a:t>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</a:t>
            </a:r>
            <a:r>
              <a:rPr lang="en-US" dirty="0" smtClean="0"/>
              <a:t>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</a:t>
            </a:r>
            <a:r>
              <a:rPr lang="en-US" baseline="0" dirty="0" smtClean="0"/>
              <a:t>contexts</a:t>
            </a:r>
          </a:p>
          <a:p>
            <a:r>
              <a:rPr lang="en-US" baseline="0" dirty="0" smtClean="0"/>
              <a:t>Pictures: storm producing lightning, Willy Wonka and his chocolate factory producing candy, plants producing cotton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r>
              <a:rPr lang="en-US" dirty="0" smtClean="0"/>
              <a:t>Boiling</a:t>
            </a:r>
            <a:r>
              <a:rPr lang="en-US" baseline="0" dirty="0" smtClean="0"/>
              <a:t> water produces steam, artist produces painting, tree produces fruit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</a:t>
            </a:r>
            <a:r>
              <a:rPr lang="en-US" baseline="0" dirty="0" smtClean="0"/>
              <a:t>students can </a:t>
            </a:r>
            <a:r>
              <a:rPr lang="en-US" baseline="0" dirty="0" smtClean="0"/>
              <a:t>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book aloud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brief explanation of any of the words that may be new or unfamiliar to the students.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Funnel: in the kitchen, to</a:t>
            </a:r>
            <a:r>
              <a:rPr lang="en-US" baseline="0" dirty="0" smtClean="0"/>
              <a:t> put oil in a car, tornado</a:t>
            </a:r>
          </a:p>
          <a:p>
            <a:r>
              <a:rPr lang="en-US" baseline="0" dirty="0" smtClean="0"/>
              <a:t>Destruction: fire, natural disasters (tornados, hurricanes, floods, etc.)</a:t>
            </a:r>
          </a:p>
          <a:p>
            <a:r>
              <a:rPr lang="en-US" baseline="0" dirty="0" smtClean="0"/>
              <a:t>Produce: hail, plants producing food, factories, thunderstorms producing tornados, wind producing mini-tornado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6B88-418E-4C5B-8627-13CE7CFC6B6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Word</a:t>
            </a:r>
            <a:r>
              <a:rPr lang="en-US" baseline="0" dirty="0" smtClean="0"/>
              <a:t> Association </a:t>
            </a:r>
          </a:p>
          <a:p>
            <a:r>
              <a:rPr lang="en-US" baseline="0" dirty="0" smtClean="0"/>
              <a:t>Have students explain their </a:t>
            </a:r>
            <a:r>
              <a:rPr lang="en-US" baseline="0" dirty="0" smtClean="0"/>
              <a:t>thinking</a:t>
            </a:r>
          </a:p>
          <a:p>
            <a:r>
              <a:rPr lang="en-US" baseline="0" dirty="0" smtClean="0"/>
              <a:t>Could have them do individually as an assessment in their notebooks or maybe after your weekly spelling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</a:t>
            </a:r>
            <a:r>
              <a:rPr lang="en-US" baseline="0" dirty="0" smtClean="0"/>
              <a:t>read </a:t>
            </a:r>
            <a:r>
              <a:rPr lang="en-US" baseline="0" dirty="0" smtClean="0"/>
              <a:t>it, repeat it, write it, etc.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Standard: RI.4.4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the meaning of general academic and domain-specific words or phrases in a text relevant to a grade 4 topic or subject area.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Prior Knowledge (APK)-</a:t>
            </a:r>
          </a:p>
          <a:p>
            <a:r>
              <a:rPr lang="en-US" dirty="0" smtClean="0"/>
              <a:t>Turn</a:t>
            </a:r>
            <a:r>
              <a:rPr lang="en-US" baseline="0" dirty="0" smtClean="0"/>
              <a:t> and talk </a:t>
            </a:r>
            <a:r>
              <a:rPr lang="en-US" baseline="0" dirty="0" smtClean="0"/>
              <a:t>to your shoulder partner about </a:t>
            </a:r>
            <a:r>
              <a:rPr lang="en-US" baseline="0" dirty="0" smtClean="0"/>
              <a:t>the book you read yesterday. Tell your partner 2 things you </a:t>
            </a:r>
            <a:r>
              <a:rPr lang="en-US" baseline="0" dirty="0" smtClean="0"/>
              <a:t>remember about </a:t>
            </a:r>
            <a:r>
              <a:rPr lang="en-US" u="sng" baseline="0" dirty="0" smtClean="0"/>
              <a:t>Do Tornadoes Really Twist?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New Information-</a:t>
            </a:r>
          </a:p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</a:t>
            </a:r>
            <a:r>
              <a:rPr lang="en-US" dirty="0" smtClean="0"/>
              <a:t>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8401-C14D-4908-BCFC-ED8794CFDE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300D-A2F0-4542-B928-AA35B34EF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snbc.msn.com/martin-bashir/51944519#5194451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Day 1-Monday, read the book aloud</a:t>
            </a:r>
          </a:p>
          <a:p>
            <a:r>
              <a:rPr lang="en-US" sz="2800" dirty="0" smtClean="0"/>
              <a:t>Day 2-Tuesday, introduce all 3 words</a:t>
            </a:r>
          </a:p>
          <a:p>
            <a:pPr lvl="1"/>
            <a:r>
              <a:rPr lang="en-US" sz="2400" dirty="0" smtClean="0"/>
              <a:t>review all 3 words each day before going through the new activities on PowerPoint</a:t>
            </a:r>
            <a:endParaRPr lang="en-US" sz="2400" dirty="0" smtClean="0"/>
          </a:p>
          <a:p>
            <a:r>
              <a:rPr lang="en-US" sz="2800" dirty="0" smtClean="0"/>
              <a:t>Day 3-Wednesday</a:t>
            </a:r>
          </a:p>
          <a:p>
            <a:r>
              <a:rPr lang="en-US" sz="2800" dirty="0" smtClean="0"/>
              <a:t>Day 4-Thursday</a:t>
            </a:r>
          </a:p>
          <a:p>
            <a:r>
              <a:rPr lang="en-US" sz="2800" dirty="0" smtClean="0"/>
              <a:t>Day 5-Friday, assess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destruction</a:t>
            </a:r>
            <a:endParaRPr lang="en-US" sz="9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419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“They touch down, plow a path of </a:t>
            </a:r>
            <a:r>
              <a:rPr lang="en-US" sz="2000" u="sng" dirty="0" smtClean="0"/>
              <a:t>destruction</a:t>
            </a:r>
            <a:r>
              <a:rPr lang="en-US" sz="2000" dirty="0" smtClean="0"/>
              <a:t>, and rise up into the air.”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destruction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447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cause something to be severely damaged</a:t>
            </a:r>
            <a:endParaRPr lang="en-US" sz="2800" dirty="0"/>
          </a:p>
        </p:txBody>
      </p:sp>
      <p:pic>
        <p:nvPicPr>
          <p:cNvPr id="717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0" y="2438400"/>
            <a:ext cx="5446438" cy="362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00200" y="6096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(Click on the picture to see </a:t>
            </a:r>
            <a:r>
              <a:rPr lang="en-US" dirty="0" smtClean="0"/>
              <a:t>a video of destruction)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1981200"/>
            <a:ext cx="291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Synonym</a:t>
            </a:r>
            <a:r>
              <a:rPr lang="en-US" sz="2400" dirty="0" smtClean="0"/>
              <a:t>: </a:t>
            </a:r>
            <a:r>
              <a:rPr lang="en-US" sz="2400" dirty="0" smtClean="0"/>
              <a:t>devastation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5000" y="3810000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447800"/>
            <a:ext cx="411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Tornado</a:t>
            </a:r>
          </a:p>
          <a:p>
            <a:endParaRPr lang="en-US" sz="2800" dirty="0" smtClean="0"/>
          </a:p>
          <a:p>
            <a:r>
              <a:rPr lang="en-US" sz="2800" dirty="0" smtClean="0"/>
              <a:t>Falling leaves</a:t>
            </a:r>
          </a:p>
          <a:p>
            <a:endParaRPr lang="en-US" sz="2800" dirty="0" smtClean="0"/>
          </a:p>
          <a:p>
            <a:r>
              <a:rPr lang="en-US" sz="2800" dirty="0" smtClean="0"/>
              <a:t>Hurricane</a:t>
            </a:r>
          </a:p>
          <a:p>
            <a:endParaRPr lang="en-US" sz="2800" dirty="0" smtClean="0"/>
          </a:p>
          <a:p>
            <a:r>
              <a:rPr lang="en-US" sz="2800" dirty="0" smtClean="0"/>
              <a:t>Light rain</a:t>
            </a:r>
          </a:p>
          <a:p>
            <a:endParaRPr lang="en-US" sz="2800" dirty="0" smtClean="0"/>
          </a:p>
          <a:p>
            <a:r>
              <a:rPr lang="en-US" sz="2800" dirty="0" smtClean="0"/>
              <a:t>Snow flurries </a:t>
            </a:r>
          </a:p>
          <a:p>
            <a:endParaRPr lang="en-US" sz="2800" dirty="0" smtClean="0"/>
          </a:p>
          <a:p>
            <a:r>
              <a:rPr lang="en-US" sz="2800" dirty="0" smtClean="0"/>
              <a:t>Hailstorm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produce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495800"/>
            <a:ext cx="525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“Very few thunderstorms </a:t>
            </a:r>
            <a:r>
              <a:rPr lang="en-US" sz="2000" u="sng" dirty="0" smtClean="0"/>
              <a:t>produce</a:t>
            </a:r>
            <a:r>
              <a:rPr lang="en-US" sz="2000" dirty="0" smtClean="0"/>
              <a:t> tornadoes.”</a:t>
            </a:r>
          </a:p>
          <a:p>
            <a:r>
              <a:rPr lang="en-US" sz="2000" dirty="0" smtClean="0"/>
              <a:t>“The strong thunderstorms that create tornadoes often </a:t>
            </a:r>
            <a:r>
              <a:rPr lang="en-US" sz="2000" u="sng" dirty="0" smtClean="0"/>
              <a:t>produce </a:t>
            </a:r>
            <a:r>
              <a:rPr lang="en-US" sz="2000" dirty="0" smtClean="0"/>
              <a:t>hailstones as well.”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images.sciencedaily.com/2010/03/100310142449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454912" cy="2286000"/>
          </a:xfrm>
          <a:prstGeom prst="rect">
            <a:avLst/>
          </a:prstGeom>
          <a:noFill/>
        </p:spPr>
      </p:pic>
      <p:pic>
        <p:nvPicPr>
          <p:cNvPr id="40964" name="Picture 4" descr="http://blog.moviefone.com/images/2005/07/willy%20wo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3200401"/>
            <a:ext cx="3886200" cy="23682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produce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make or cause something to happen or exist</a:t>
            </a:r>
            <a:endParaRPr lang="en-US" sz="3200" dirty="0"/>
          </a:p>
        </p:txBody>
      </p:sp>
      <p:pic>
        <p:nvPicPr>
          <p:cNvPr id="40962" name="Picture 2" descr="http://i.telegraph.co.uk/multimedia/archive/01672/tornado-12_1672752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52600"/>
            <a:ext cx="3425189" cy="2209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" y="6096000"/>
            <a:ext cx="2245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Synonym</a:t>
            </a:r>
            <a:r>
              <a:rPr lang="en-US" sz="2400" dirty="0" smtClean="0"/>
              <a:t>: </a:t>
            </a:r>
            <a:r>
              <a:rPr lang="en-US" sz="2400" dirty="0" smtClean="0"/>
              <a:t>create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would these things </a:t>
            </a:r>
            <a:r>
              <a:rPr lang="en-US" sz="4000" b="1" dirty="0" smtClean="0"/>
              <a:t>produce</a:t>
            </a:r>
            <a:r>
              <a:rPr lang="en-US" sz="3600" b="1" dirty="0" smtClean="0"/>
              <a:t>?</a:t>
            </a:r>
            <a:endParaRPr lang="en-US" sz="2800" b="1" dirty="0"/>
          </a:p>
        </p:txBody>
      </p:sp>
      <p:pic>
        <p:nvPicPr>
          <p:cNvPr id="38914" name="Picture 2" descr="http://www.sfexaminer.com/binary/de5a/boiling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990600"/>
            <a:ext cx="2976203" cy="1981200"/>
          </a:xfrm>
          <a:prstGeom prst="rect">
            <a:avLst/>
          </a:prstGeom>
          <a:noFill/>
        </p:spPr>
      </p:pic>
      <p:pic>
        <p:nvPicPr>
          <p:cNvPr id="38916" name="Picture 4" descr="http://pathstoknowledge.files.wordpress.com/2009/07/boil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066800"/>
            <a:ext cx="1574800" cy="2362200"/>
          </a:xfrm>
          <a:prstGeom prst="rect">
            <a:avLst/>
          </a:prstGeom>
          <a:noFill/>
        </p:spPr>
      </p:pic>
      <p:pic>
        <p:nvPicPr>
          <p:cNvPr id="38918" name="Picture 6" descr="http://occupations.phillipmartin.info/occupations_artis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2406997" cy="2057400"/>
          </a:xfrm>
          <a:prstGeom prst="rect">
            <a:avLst/>
          </a:prstGeom>
          <a:noFill/>
        </p:spPr>
      </p:pic>
      <p:sp>
        <p:nvSpPr>
          <p:cNvPr id="38920" name="AutoShape 8" descr="http://mwms.ccs.k12.nc.us/files/2013/04/art-auction.jpg"/>
          <p:cNvSpPr>
            <a:spLocks noChangeAspect="1" noChangeArrowheads="1"/>
          </p:cNvSpPr>
          <p:nvPr/>
        </p:nvSpPr>
        <p:spPr bwMode="auto">
          <a:xfrm>
            <a:off x="155575" y="-1927225"/>
            <a:ext cx="4551987" cy="2841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2" name="Picture 10" descr="http://designyoutrust.com/wp-content/uploads/2013/04/Karen-Tarlton_21600_9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962400"/>
            <a:ext cx="1517292" cy="2286000"/>
          </a:xfrm>
          <a:prstGeom prst="rect">
            <a:avLst/>
          </a:prstGeom>
          <a:noFill/>
        </p:spPr>
      </p:pic>
      <p:pic>
        <p:nvPicPr>
          <p:cNvPr id="38924" name="Picture 12" descr="http://www.wildmanstevebrill.com/JPEG'S/Plant%20Web%20Images/Apple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600200"/>
            <a:ext cx="3166718" cy="2362200"/>
          </a:xfrm>
          <a:prstGeom prst="rect">
            <a:avLst/>
          </a:prstGeom>
          <a:noFill/>
        </p:spPr>
      </p:pic>
      <p:pic>
        <p:nvPicPr>
          <p:cNvPr id="38926" name="Picture 14" descr="http://www.naijastories.com/wp-content/uploads/2013/08/app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038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funnel</a:t>
            </a:r>
          </a:p>
          <a:p>
            <a:pPr algn="ctr"/>
            <a:r>
              <a:rPr lang="en-US" sz="9600" b="1" dirty="0" smtClean="0"/>
              <a:t>destruction</a:t>
            </a:r>
          </a:p>
          <a:p>
            <a:pPr algn="ctr"/>
            <a:r>
              <a:rPr lang="en-US" sz="9600" b="1" dirty="0" smtClean="0"/>
              <a:t>produce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f</a:t>
            </a:r>
            <a:r>
              <a:rPr lang="en-US" sz="9600" b="1" dirty="0" smtClean="0"/>
              <a:t>unnel</a:t>
            </a:r>
            <a:endParaRPr lang="en-US" sz="9600" b="1" dirty="0" smtClean="0"/>
          </a:p>
          <a:p>
            <a:r>
              <a:rPr lang="en-US" sz="9600" b="1" dirty="0" smtClean="0"/>
              <a:t>d</a:t>
            </a:r>
            <a:r>
              <a:rPr lang="en-US" sz="9600" b="1" dirty="0" smtClean="0"/>
              <a:t>estruction</a:t>
            </a:r>
            <a:endParaRPr lang="en-US" sz="9600" b="1" dirty="0" smtClean="0"/>
          </a:p>
          <a:p>
            <a:r>
              <a:rPr lang="en-US" sz="9600" b="1" dirty="0" smtClean="0"/>
              <a:t>produce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or write a sentence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smtClean="0"/>
              <a:t>Day </a:t>
            </a:r>
            <a:r>
              <a:rPr lang="en-US" sz="8000" b="1" dirty="0" smtClean="0"/>
              <a:t>3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smtClean="0"/>
              <a:t>Day 1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yesterday.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Describe a time when…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you have seen a </a:t>
            </a:r>
            <a:r>
              <a:rPr lang="en-US" b="1" u="sng" dirty="0" smtClean="0"/>
              <a:t>funnel</a:t>
            </a:r>
            <a:endParaRPr lang="en-US" b="1" u="sng" dirty="0" smtClean="0"/>
          </a:p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</a:t>
            </a:r>
            <a:r>
              <a:rPr lang="en-US" b="1" dirty="0" smtClean="0"/>
              <a:t>there has been complete </a:t>
            </a:r>
            <a:r>
              <a:rPr lang="en-US" b="1" u="sng" dirty="0" smtClean="0"/>
              <a:t>destruction</a:t>
            </a:r>
            <a:endParaRPr lang="en-US" b="1" u="sng" dirty="0" smtClean="0"/>
          </a:p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y</a:t>
            </a:r>
            <a:r>
              <a:rPr lang="en-US" b="1" dirty="0" smtClean="0"/>
              <a:t>ou have seen something being </a:t>
            </a:r>
            <a:r>
              <a:rPr lang="en-US" b="1" u="sng" dirty="0" smtClean="0"/>
              <a:t>produced</a:t>
            </a:r>
            <a:endParaRPr lang="en-US" b="1" u="sng" dirty="0" smtClean="0"/>
          </a:p>
          <a:p>
            <a:pPr algn="ctr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</a:t>
            </a:r>
            <a:r>
              <a:rPr lang="en-US" sz="4400" b="1" dirty="0" smtClean="0"/>
              <a:t>partner what it means if a tornado causes </a:t>
            </a:r>
            <a:r>
              <a:rPr lang="en-US" sz="4400" b="1" u="sng" dirty="0" smtClean="0"/>
              <a:t>destruction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i="1" dirty="0" smtClean="0"/>
              <a:t>If I say something that might </a:t>
            </a:r>
            <a:r>
              <a:rPr lang="en-US" i="1" dirty="0" smtClean="0"/>
              <a:t>be shaped like a </a:t>
            </a:r>
            <a:r>
              <a:rPr lang="en-US" i="1" u="sng" dirty="0" smtClean="0"/>
              <a:t>funnel</a:t>
            </a:r>
            <a:r>
              <a:rPr lang="en-US" i="1" dirty="0" smtClean="0"/>
              <a:t>, make your arms look like a </a:t>
            </a:r>
            <a:r>
              <a:rPr lang="en-US" i="1" u="sng" dirty="0" smtClean="0"/>
              <a:t>funnel</a:t>
            </a:r>
            <a:r>
              <a:rPr lang="en-US" i="1" dirty="0" smtClean="0"/>
              <a:t>. </a:t>
            </a:r>
            <a:r>
              <a:rPr lang="en-US" i="1" dirty="0" smtClean="0"/>
              <a:t>If I say something that </a:t>
            </a:r>
            <a:r>
              <a:rPr lang="en-US" i="1" dirty="0" smtClean="0"/>
              <a:t>would not be shaped like a funnel, don’t do anything.</a:t>
            </a:r>
          </a:p>
          <a:p>
            <a:pPr indent="0"/>
            <a:r>
              <a:rPr lang="en-US" i="1" dirty="0" smtClean="0"/>
              <a:t> Coffee mug</a:t>
            </a:r>
          </a:p>
          <a:p>
            <a:pPr indent="0"/>
            <a:r>
              <a:rPr lang="en-US" i="1" dirty="0" smtClean="0"/>
              <a:t> Tornado</a:t>
            </a:r>
          </a:p>
          <a:p>
            <a:pPr indent="0"/>
            <a:r>
              <a:rPr lang="en-US" i="1" dirty="0" smtClean="0"/>
              <a:t> Ice cream cone</a:t>
            </a:r>
          </a:p>
          <a:p>
            <a:pPr indent="0"/>
            <a:r>
              <a:rPr lang="en-US" i="1" dirty="0" smtClean="0"/>
              <a:t> Shoe </a:t>
            </a:r>
          </a:p>
          <a:p>
            <a:pPr indent="0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i="1" dirty="0" smtClean="0"/>
              <a:t>If I say </a:t>
            </a:r>
            <a:r>
              <a:rPr lang="en-US" i="1" dirty="0" smtClean="0"/>
              <a:t>an example of </a:t>
            </a:r>
            <a:r>
              <a:rPr lang="en-US" i="1" u="sng" dirty="0" smtClean="0"/>
              <a:t>destruction</a:t>
            </a:r>
            <a:r>
              <a:rPr lang="en-US" i="1" dirty="0" smtClean="0"/>
              <a:t>, say </a:t>
            </a:r>
            <a:r>
              <a:rPr lang="en-US" i="1" u="sng" dirty="0" smtClean="0"/>
              <a:t>destruction</a:t>
            </a:r>
            <a:r>
              <a:rPr lang="en-US" i="1" dirty="0" smtClean="0"/>
              <a:t>. If it isn’t destruction, don’t say anything.</a:t>
            </a:r>
          </a:p>
          <a:p>
            <a:pPr indent="0">
              <a:buNone/>
            </a:pPr>
            <a:endParaRPr lang="en-US" sz="900" dirty="0" smtClean="0"/>
          </a:p>
          <a:p>
            <a:r>
              <a:rPr lang="en-US" dirty="0" smtClean="0"/>
              <a:t>A home that caught on fire</a:t>
            </a:r>
          </a:p>
          <a:p>
            <a:r>
              <a:rPr lang="en-US" dirty="0" smtClean="0"/>
              <a:t>A city destroyed by a tornado</a:t>
            </a:r>
          </a:p>
          <a:p>
            <a:r>
              <a:rPr lang="en-US" dirty="0" smtClean="0"/>
              <a:t>Throwing away a book</a:t>
            </a:r>
          </a:p>
          <a:p>
            <a:r>
              <a:rPr lang="en-US" dirty="0" smtClean="0"/>
              <a:t>A hurricane causing a flood</a:t>
            </a:r>
          </a:p>
          <a:p>
            <a:r>
              <a:rPr lang="en-US" dirty="0" smtClean="0"/>
              <a:t>Walking on the grass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i="1" dirty="0" smtClean="0"/>
              <a:t>If I say something </a:t>
            </a:r>
            <a:r>
              <a:rPr lang="en-US" i="1" dirty="0" smtClean="0"/>
              <a:t>that could be </a:t>
            </a:r>
            <a:r>
              <a:rPr lang="en-US" i="1" u="sng" dirty="0" smtClean="0"/>
              <a:t>produced </a:t>
            </a:r>
            <a:r>
              <a:rPr lang="en-US" i="1" dirty="0" smtClean="0"/>
              <a:t>by a tornado, say </a:t>
            </a:r>
            <a:r>
              <a:rPr lang="en-US" i="1" u="sng" dirty="0" smtClean="0"/>
              <a:t>produced</a:t>
            </a:r>
            <a:r>
              <a:rPr lang="en-US" i="1" dirty="0" smtClean="0"/>
              <a:t>. If it wouldn’t be </a:t>
            </a:r>
            <a:r>
              <a:rPr lang="en-US" i="1" u="sng" dirty="0" smtClean="0"/>
              <a:t>produced</a:t>
            </a:r>
            <a:r>
              <a:rPr lang="en-US" i="1" dirty="0" smtClean="0"/>
              <a:t> by a tornado, don’t say anything.</a:t>
            </a:r>
          </a:p>
          <a:p>
            <a:pPr indent="0">
              <a:buNone/>
            </a:pPr>
            <a:endParaRPr lang="en-US" sz="900" i="1" u="sng" dirty="0" smtClean="0"/>
          </a:p>
          <a:p>
            <a:r>
              <a:rPr lang="en-US" dirty="0" smtClean="0"/>
              <a:t>Rain</a:t>
            </a:r>
          </a:p>
          <a:p>
            <a:r>
              <a:rPr lang="en-US" dirty="0" smtClean="0"/>
              <a:t>Hail</a:t>
            </a:r>
          </a:p>
          <a:p>
            <a:r>
              <a:rPr lang="en-US" dirty="0" smtClean="0"/>
              <a:t>Sunshine </a:t>
            </a:r>
          </a:p>
          <a:p>
            <a:r>
              <a:rPr lang="en-US" dirty="0" smtClean="0"/>
              <a:t>Lightning </a:t>
            </a:r>
          </a:p>
          <a:p>
            <a:r>
              <a:rPr lang="en-US" dirty="0" smtClean="0"/>
              <a:t>Gravity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20574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/>
              <a:t>Do Tornadoes Really Twist? </a:t>
            </a:r>
            <a:endParaRPr lang="en-US" sz="3600" b="1" u="sng" dirty="0" smtClean="0"/>
          </a:p>
        </p:txBody>
      </p:sp>
      <p:pic>
        <p:nvPicPr>
          <p:cNvPr id="114690" name="Picture 2" descr="https://www.rainbowresource.com/products/023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533417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what all of these pictures have in common.</a:t>
            </a:r>
            <a:endParaRPr lang="en-US" sz="4400" b="1" dirty="0"/>
          </a:p>
        </p:txBody>
      </p:sp>
      <p:pic>
        <p:nvPicPr>
          <p:cNvPr id="10242" name="Picture 2" descr="http://www.presentationmagazine.com/powerpoint-templates/00297/468sli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657600" cy="2743200"/>
          </a:xfrm>
          <a:prstGeom prst="rect">
            <a:avLst/>
          </a:prstGeom>
          <a:noFill/>
        </p:spPr>
      </p:pic>
      <p:pic>
        <p:nvPicPr>
          <p:cNvPr id="10244" name="Picture 4" descr="http://bdnpull.bangorpublishing.netdna-cdn.com/wp-content/uploads/2011/07/FOOD_GRILLS_2_KC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2133600" cy="2133600"/>
          </a:xfrm>
          <a:prstGeom prst="rect">
            <a:avLst/>
          </a:prstGeom>
          <a:noFill/>
        </p:spPr>
      </p:pic>
      <p:pic>
        <p:nvPicPr>
          <p:cNvPr id="10246" name="Picture 6" descr="http://www.portfolio123.com/blog/images/commentary_magaphon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648200"/>
            <a:ext cx="1752599" cy="1752600"/>
          </a:xfrm>
          <a:prstGeom prst="rect">
            <a:avLst/>
          </a:prstGeom>
          <a:noFill/>
        </p:spPr>
      </p:pic>
      <p:pic>
        <p:nvPicPr>
          <p:cNvPr id="10248" name="Picture 8" descr="http://upload.wikimedia.org/wikipedia/commons/f/fe/MountCleve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038600"/>
            <a:ext cx="3772907" cy="2537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 Association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word goes </a:t>
            </a:r>
            <a:r>
              <a:rPr lang="en-US" dirty="0" smtClean="0"/>
              <a:t>with </a:t>
            </a:r>
            <a:r>
              <a:rPr lang="en-US" u="sng" dirty="0" smtClean="0"/>
              <a:t>completely ruined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word goes </a:t>
            </a:r>
            <a:r>
              <a:rPr lang="en-US" dirty="0" smtClean="0"/>
              <a:t>with </a:t>
            </a:r>
            <a:r>
              <a:rPr lang="en-US" u="sng" dirty="0" smtClean="0"/>
              <a:t>cone shape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word goes </a:t>
            </a:r>
            <a:r>
              <a:rPr lang="en-US" dirty="0" smtClean="0"/>
              <a:t>with </a:t>
            </a:r>
            <a:r>
              <a:rPr lang="en-US" u="sng" dirty="0" smtClean="0"/>
              <a:t>create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9800"/>
            <a:ext cx="2362200" cy="259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funnel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destruction 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produce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Day 2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ainbowresource.com/products/023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533417" cy="3581400"/>
          </a:xfrm>
          <a:prstGeom prst="rect">
            <a:avLst/>
          </a:prstGeom>
          <a:noFill/>
        </p:spPr>
      </p:pic>
      <p:pic>
        <p:nvPicPr>
          <p:cNvPr id="110594" name="Picture 2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436914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funnel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48768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“You know it’s a tornado when you spot a twisting, spinning </a:t>
            </a:r>
            <a:r>
              <a:rPr lang="en-US" sz="2000" u="sng" dirty="0" smtClean="0"/>
              <a:t>funnel</a:t>
            </a:r>
            <a:r>
              <a:rPr lang="en-US" sz="2000" dirty="0" smtClean="0"/>
              <a:t> reaching </a:t>
            </a:r>
            <a:r>
              <a:rPr lang="en-US" sz="2000" dirty="0" smtClean="0"/>
              <a:t>down from a huge dark </a:t>
            </a:r>
            <a:r>
              <a:rPr lang="en-US" sz="2000" dirty="0" smtClean="0"/>
              <a:t>cloud. The </a:t>
            </a:r>
            <a:r>
              <a:rPr lang="en-US" sz="2000" u="sng" dirty="0" smtClean="0"/>
              <a:t>funnel</a:t>
            </a:r>
            <a:r>
              <a:rPr lang="en-US" sz="2000" dirty="0" smtClean="0"/>
              <a:t> looks like a huge elephant trunk swaying back and forth.”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828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smtClean="0"/>
              <a:t>shape that </a:t>
            </a:r>
            <a:r>
              <a:rPr lang="en-US" sz="2400" dirty="0"/>
              <a:t>is wide at the top and narrow </a:t>
            </a:r>
            <a:r>
              <a:rPr lang="en-US" sz="2400" dirty="0" smtClean="0"/>
              <a:t>at </a:t>
            </a:r>
            <a:r>
              <a:rPr lang="en-US" sz="2400" dirty="0"/>
              <a:t>the bottom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524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funnel</a:t>
            </a:r>
            <a:endParaRPr lang="en-US" sz="11500" b="1" dirty="0"/>
          </a:p>
        </p:txBody>
      </p:sp>
      <p:pic>
        <p:nvPicPr>
          <p:cNvPr id="106500" name="Picture 4" descr="http://www.simplebites.net/wp-content/uploads/2010/06/IMG_9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890089" cy="2590800"/>
          </a:xfrm>
          <a:prstGeom prst="rect">
            <a:avLst/>
          </a:prstGeom>
          <a:noFill/>
        </p:spPr>
      </p:pic>
      <p:pic>
        <p:nvPicPr>
          <p:cNvPr id="106502" name="Picture 6" descr="http://www.blitzusa.com/products/oil/Funnels/images/05015%20Medium%20Fun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85800"/>
            <a:ext cx="2773620" cy="2362200"/>
          </a:xfrm>
          <a:prstGeom prst="rect">
            <a:avLst/>
          </a:prstGeom>
          <a:noFill/>
        </p:spPr>
      </p:pic>
      <p:pic>
        <p:nvPicPr>
          <p:cNvPr id="106504" name="Picture 8" descr="http://www.ci.richmond.tx.us/Images/tornado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733800"/>
            <a:ext cx="3787047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819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Synonym</a:t>
            </a:r>
            <a:r>
              <a:rPr lang="en-US" sz="2400" dirty="0" smtClean="0"/>
              <a:t>: cone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are shaped like a </a:t>
            </a:r>
            <a:r>
              <a:rPr lang="en-US" sz="6000" b="1" dirty="0" smtClean="0"/>
              <a:t>funnel</a:t>
            </a:r>
            <a:r>
              <a:rPr lang="en-US" sz="5400" b="1" dirty="0" smtClean="0"/>
              <a:t>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://www.businesstoolsstore.com/product_images/uploaded_images/sales-cycle-fun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200400" cy="2336095"/>
          </a:xfrm>
          <a:prstGeom prst="rect">
            <a:avLst/>
          </a:prstGeom>
          <a:noFill/>
        </p:spPr>
      </p:pic>
      <p:pic>
        <p:nvPicPr>
          <p:cNvPr id="14" name="Picture 6" descr="http://t0.gstatic.com/images?q=tbn:ANd9GcQbGUFaB0mq5cO4AwT2tXL_kOKnlzQ3N0a297RqgRtg1Za58JzD6kbJml1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2543576" cy="2286000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ANd9GcSPPUr5mvYxz4UrpYF3M6RgzeGvZNoPSonErtSGnNhlbPdMgXNxSrGmsd0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114800"/>
            <a:ext cx="2330843" cy="2362200"/>
          </a:xfrm>
          <a:prstGeom prst="rect">
            <a:avLst/>
          </a:prstGeom>
          <a:noFill/>
        </p:spPr>
      </p:pic>
      <p:pic>
        <p:nvPicPr>
          <p:cNvPr id="16" name="Picture 10" descr="http://www.qualitylogoproducts.com/desktop-items/rectangle-bookmark-extralarge-213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962400"/>
            <a:ext cx="2514600" cy="2514600"/>
          </a:xfrm>
          <a:prstGeom prst="rect">
            <a:avLst/>
          </a:prstGeom>
          <a:noFill/>
        </p:spPr>
      </p:pic>
      <p:pic>
        <p:nvPicPr>
          <p:cNvPr id="45058" name="Picture 2" descr="http://science.halleyhosting.com/nature/gorge/5petal/morning/arvensis/convolvarvensis1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219200"/>
            <a:ext cx="3200400" cy="251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1062</Words>
  <Application>Microsoft Office PowerPoint</Application>
  <PresentationFormat>On-screen Show (4:3)</PresentationFormat>
  <Paragraphs>197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Text Talk</vt:lpstr>
      <vt:lpstr>Slide 2</vt:lpstr>
      <vt:lpstr>Slide 3</vt:lpstr>
      <vt:lpstr>Day 2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Describe a time when…</vt:lpstr>
      <vt:lpstr>Slide 23</vt:lpstr>
      <vt:lpstr>Slide 24</vt:lpstr>
      <vt:lpstr>Slide 25</vt:lpstr>
      <vt:lpstr>Slide 26</vt:lpstr>
      <vt:lpstr>Making Choices</vt:lpstr>
      <vt:lpstr>Making Choices</vt:lpstr>
      <vt:lpstr>Making Choices</vt:lpstr>
      <vt:lpstr>Slide 30</vt:lpstr>
      <vt:lpstr>Slide 31</vt:lpstr>
      <vt:lpstr>Slide 32</vt:lpstr>
      <vt:lpstr>Slide 33</vt:lpstr>
      <vt:lpstr>Word Association</vt:lpstr>
      <vt:lpstr>Slide 35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44</cp:revision>
  <dcterms:created xsi:type="dcterms:W3CDTF">2013-10-07T16:55:07Z</dcterms:created>
  <dcterms:modified xsi:type="dcterms:W3CDTF">2013-10-08T16:46:54Z</dcterms:modified>
</cp:coreProperties>
</file>