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5" r:id="rId2"/>
    <p:sldId id="268" r:id="rId3"/>
    <p:sldId id="257" r:id="rId4"/>
    <p:sldId id="311" r:id="rId5"/>
    <p:sldId id="261" r:id="rId6"/>
    <p:sldId id="293" r:id="rId7"/>
    <p:sldId id="297" r:id="rId8"/>
    <p:sldId id="324" r:id="rId9"/>
    <p:sldId id="325" r:id="rId10"/>
    <p:sldId id="296" r:id="rId11"/>
    <p:sldId id="306" r:id="rId12"/>
    <p:sldId id="274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70" d="100"/>
          <a:sy n="70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2687E-53FD-4E0F-8D1E-32A8AA591D2E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7A2D-53B3-4009-98EE-7A95B22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892B80-9716-45EB-8765-559588D0F06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_popup?v=EVwlMVYqMu4&amp;vq=medium#t=125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305800" cy="1143000"/>
          </a:xfrm>
        </p:spPr>
        <p:txBody>
          <a:bodyPr/>
          <a:lstStyle/>
          <a:p>
            <a:r>
              <a:rPr lang="en-US" dirty="0" smtClean="0"/>
              <a:t>Mr. Finley</a:t>
            </a:r>
          </a:p>
          <a:p>
            <a:r>
              <a:rPr lang="en-US" sz="3600" i="1" dirty="0" smtClean="0"/>
              <a:t>3</a:t>
            </a:r>
            <a:r>
              <a:rPr lang="en-US" sz="3600" i="1" baseline="30000" dirty="0" smtClean="0"/>
              <a:t>rd</a:t>
            </a:r>
            <a:r>
              <a:rPr lang="en-US" sz="3600" i="1" dirty="0" smtClean="0"/>
              <a:t>-5</a:t>
            </a:r>
            <a:r>
              <a:rPr lang="en-US" sz="3600" i="1" baseline="30000" dirty="0" smtClean="0"/>
              <a:t>th</a:t>
            </a:r>
            <a:r>
              <a:rPr lang="en-US" i="1" dirty="0" smtClean="0"/>
              <a:t> G</a:t>
            </a:r>
            <a:r>
              <a:rPr lang="en-US" dirty="0" smtClean="0"/>
              <a:t>rade Class</a:t>
            </a:r>
          </a:p>
          <a:p>
            <a:r>
              <a:rPr lang="en-US" sz="1800" dirty="0" smtClean="0"/>
              <a:t>Consultant Dr. Jane E. Pollock </a:t>
            </a:r>
          </a:p>
          <a:p>
            <a:r>
              <a:rPr lang="en-US" sz="1800" dirty="0" smtClean="0"/>
              <a:t>Grace Hill Elementary</a:t>
            </a:r>
            <a:endParaRPr lang="en-US" dirty="0" smtClean="0"/>
          </a:p>
          <a:p>
            <a:r>
              <a:rPr lang="en-US" sz="1600" dirty="0" smtClean="0"/>
              <a:t>Rogers, AR</a:t>
            </a:r>
          </a:p>
          <a:p>
            <a:r>
              <a:rPr lang="en-US" sz="1600" dirty="0" smtClean="0"/>
              <a:t>May 11, 2011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305800" cy="1662332"/>
          </a:xfrm>
        </p:spPr>
        <p:txBody>
          <a:bodyPr/>
          <a:lstStyle/>
          <a:p>
            <a:r>
              <a:rPr sz="6600" dirty="0" smtClean="0"/>
              <a:t/>
            </a:r>
            <a:br>
              <a:rPr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sz="6600" dirty="0" smtClean="0"/>
              <a:t>Personification</a:t>
            </a:r>
            <a:br>
              <a:rPr sz="6600" dirty="0" smtClean="0"/>
            </a:b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4102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Students selected a </a:t>
            </a:r>
            <a:r>
              <a:rPr lang="en-US" sz="2000" i="1" dirty="0" smtClean="0"/>
              <a:t>Quick Write</a:t>
            </a:r>
            <a:r>
              <a:rPr lang="en-US" sz="2000" dirty="0" smtClean="0"/>
              <a:t> prompt and wrote for five minutes.</a:t>
            </a:r>
            <a:endParaRPr lang="en-US" sz="20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09600"/>
          </a:xfrm>
        </p:spPr>
        <p:txBody>
          <a:bodyPr>
            <a:noAutofit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A= Apply Knowledge</a:t>
            </a:r>
            <a:endParaRPr lang="en-US" dirty="0"/>
          </a:p>
        </p:txBody>
      </p:sp>
      <p:pic>
        <p:nvPicPr>
          <p:cNvPr id="8194" name="Picture 2" descr="K:\DCIM\120NIKON\DSCN5528.JPG"/>
          <p:cNvPicPr>
            <a:picLocks noChangeAspect="1" noChangeArrowheads="1"/>
          </p:cNvPicPr>
          <p:nvPr/>
        </p:nvPicPr>
        <p:blipFill>
          <a:blip r:embed="rId3" cstate="print"/>
          <a:srcRect t="8380"/>
          <a:stretch>
            <a:fillRect/>
          </a:stretch>
        </p:blipFill>
        <p:spPr bwMode="auto">
          <a:xfrm>
            <a:off x="4800600" y="1066800"/>
            <a:ext cx="3409950" cy="4165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K:\DCIM\120NIKON\DSCN5532.JPG"/>
          <p:cNvPicPr>
            <a:picLocks noChangeAspect="1" noChangeArrowheads="1"/>
          </p:cNvPicPr>
          <p:nvPr/>
        </p:nvPicPr>
        <p:blipFill>
          <a:blip r:embed="rId4" cstate="print"/>
          <a:srcRect t="26531"/>
          <a:stretch>
            <a:fillRect/>
          </a:stretch>
        </p:blipFill>
        <p:spPr bwMode="auto">
          <a:xfrm>
            <a:off x="685800" y="1066800"/>
            <a:ext cx="2800350" cy="2743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K:\DCIM\120NIKON\DSCN5535.JPG"/>
          <p:cNvPicPr>
            <a:picLocks noChangeAspect="1" noChangeArrowheads="1"/>
          </p:cNvPicPr>
          <p:nvPr/>
        </p:nvPicPr>
        <p:blipFill>
          <a:blip r:embed="rId5" cstate="print"/>
          <a:srcRect l="8470" r="11067"/>
          <a:stretch>
            <a:fillRect/>
          </a:stretch>
        </p:blipFill>
        <p:spPr bwMode="auto">
          <a:xfrm>
            <a:off x="2743200" y="2971800"/>
            <a:ext cx="2362200" cy="22018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48200" y="59436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Homework and Practice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2286000"/>
          </a:xfrm>
        </p:spPr>
        <p:txBody>
          <a:bodyPr/>
          <a:lstStyle/>
          <a:p>
            <a:r>
              <a:rPr dirty="0" smtClean="0"/>
              <a:t>G= Generalize the Goal</a:t>
            </a:r>
            <a:br>
              <a:rPr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295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revisited the goal and then scored themselves again.</a:t>
            </a:r>
            <a:endParaRPr lang="en-US" dirty="0"/>
          </a:p>
        </p:txBody>
      </p:sp>
      <p:pic>
        <p:nvPicPr>
          <p:cNvPr id="9218" name="Picture 2" descr="K:\DCIM\120NIKON\DSCN5540.JPG"/>
          <p:cNvPicPr>
            <a:picLocks noChangeAspect="1" noChangeArrowheads="1"/>
          </p:cNvPicPr>
          <p:nvPr/>
        </p:nvPicPr>
        <p:blipFill>
          <a:blip r:embed="rId3" cstate="print"/>
          <a:srcRect l="24695"/>
          <a:stretch>
            <a:fillRect/>
          </a:stretch>
        </p:blipFill>
        <p:spPr bwMode="auto">
          <a:xfrm>
            <a:off x="4572000" y="1828800"/>
            <a:ext cx="3950208" cy="3934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K:\DCIM\120NIKON\DSCN5541.JPG"/>
          <p:cNvPicPr>
            <a:picLocks noChangeAspect="1" noChangeArrowheads="1"/>
          </p:cNvPicPr>
          <p:nvPr/>
        </p:nvPicPr>
        <p:blipFill>
          <a:blip r:embed="rId4" cstate="print"/>
          <a:srcRect l="18171" t="26852" r="5633" b="39712"/>
          <a:stretch>
            <a:fillRect/>
          </a:stretch>
        </p:blipFill>
        <p:spPr bwMode="auto">
          <a:xfrm>
            <a:off x="533400" y="4953000"/>
            <a:ext cx="4343400" cy="14294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K:\DCIM\120NIKON\DSCN5537.JPG"/>
          <p:cNvPicPr>
            <a:picLocks noChangeAspect="1" noChangeArrowheads="1"/>
          </p:cNvPicPr>
          <p:nvPr/>
        </p:nvPicPr>
        <p:blipFill>
          <a:blip r:embed="rId5" cstate="print"/>
          <a:srcRect t="18462" b="23077"/>
          <a:stretch>
            <a:fillRect/>
          </a:stretch>
        </p:blipFill>
        <p:spPr bwMode="auto">
          <a:xfrm>
            <a:off x="533400" y="1828800"/>
            <a:ext cx="3714750" cy="2895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29200" y="58674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609600"/>
            <a:ext cx="1143000" cy="563231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438400" y="2286000"/>
            <a:ext cx="1828800" cy="2286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800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Use of the High Yield Strategies</a:t>
            </a:r>
            <a:endParaRPr lang="en-US" dirty="0"/>
          </a:p>
        </p:txBody>
      </p:sp>
      <p:pic>
        <p:nvPicPr>
          <p:cNvPr id="10242" name="Picture 2" descr="K:\DCIM\120NIKON\DSCN5534.JPG"/>
          <p:cNvPicPr>
            <a:picLocks noChangeAspect="1" noChangeArrowheads="1"/>
          </p:cNvPicPr>
          <p:nvPr/>
        </p:nvPicPr>
        <p:blipFill>
          <a:blip r:embed="rId3" cstate="print"/>
          <a:srcRect t="19616" r="11443"/>
          <a:stretch>
            <a:fillRect/>
          </a:stretch>
        </p:blipFill>
        <p:spPr bwMode="auto">
          <a:xfrm>
            <a:off x="4419600" y="1752600"/>
            <a:ext cx="4128008" cy="2810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371600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Marzano</a:t>
            </a:r>
            <a:r>
              <a:rPr lang="en-US" dirty="0" smtClean="0"/>
              <a:t>, R. J., Pickering, D. J., &amp; Pollock, J. E. (2001). </a:t>
            </a:r>
            <a:r>
              <a:rPr lang="en-US" i="1" dirty="0" smtClean="0"/>
              <a:t>Classroom instruction that works: Research-based strategies for increasing student achievement. </a:t>
            </a:r>
            <a:r>
              <a:rPr lang="en-US" dirty="0" smtClean="0"/>
              <a:t>Alexandria, VA: Association for Supervision</a:t>
            </a:r>
            <a:r>
              <a:rPr lang="en-US" i="1" dirty="0" smtClean="0"/>
              <a:t> </a:t>
            </a:r>
            <a:r>
              <a:rPr lang="en-US" dirty="0" smtClean="0"/>
              <a:t>and Curriculum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Pollock, J. E. (2007). </a:t>
            </a:r>
            <a:r>
              <a:rPr lang="en-US" i="1" dirty="0" smtClean="0"/>
              <a:t>Improving student learning one teacher at a time. </a:t>
            </a:r>
            <a:r>
              <a:rPr lang="en-US" dirty="0" smtClean="0"/>
              <a:t>Alexandria, VA: Association for Supervision and Curriculum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Pollock, J. E., &amp; Ford, Sharon M. (2009). </a:t>
            </a:r>
            <a:r>
              <a:rPr lang="en-US" i="1" dirty="0" smtClean="0"/>
              <a:t>Improving student learning one principal at a time. </a:t>
            </a:r>
            <a:r>
              <a:rPr lang="en-US" dirty="0" smtClean="0"/>
              <a:t>Alexandria, VA: Association for Supervision and Curriculum Development.</a:t>
            </a:r>
            <a:endParaRPr lang="en-US" dirty="0"/>
          </a:p>
        </p:txBody>
      </p:sp>
      <p:pic>
        <p:nvPicPr>
          <p:cNvPr id="2050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950534" cy="12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990600" cy="12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914400" cy="11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give students the opportunity to actively use the nine high-yield strategies: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Purpose of the GANAG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358140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35814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(3) Summarizing and Note Taking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3581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Homework and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3581400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6670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2766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191000"/>
            <a:ext cx="35814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(9) Generating and Testing Hypotheses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029200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(10) Cues, Questions and Advance Organizers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04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 Access Prior Knowledge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“What is personification?”</a:t>
            </a:r>
          </a:p>
          <a:p>
            <a:endParaRPr lang="en-US" sz="2800" dirty="0" smtClean="0"/>
          </a:p>
        </p:txBody>
      </p:sp>
      <p:pic>
        <p:nvPicPr>
          <p:cNvPr id="2" name="Picture 2" descr="K:\DCIM\119NIKON\DSCN5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5257800" cy="39433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(10) Cues, Questions and Advance Organizers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28600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G= Goal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use personification in my writing.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105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Students were asked to score themselves.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DCIM\119NIKON\DSCN5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2731008" cy="20482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4" descr="K:\DCIM\119NIKON\DSCN5485.JPG"/>
          <p:cNvPicPr>
            <a:picLocks noChangeAspect="1" noChangeArrowheads="1"/>
          </p:cNvPicPr>
          <p:nvPr/>
        </p:nvPicPr>
        <p:blipFill>
          <a:blip r:embed="rId4" cstate="print"/>
          <a:srcRect l="21065" t="26852" r="8526"/>
          <a:stretch>
            <a:fillRect/>
          </a:stretch>
        </p:blipFill>
        <p:spPr bwMode="auto">
          <a:xfrm>
            <a:off x="5334000" y="3124200"/>
            <a:ext cx="2514600" cy="19593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K:\DCIM\120NIKON\DSCN5519.JPG"/>
          <p:cNvPicPr>
            <a:picLocks noChangeAspect="1" noChangeArrowheads="1"/>
          </p:cNvPicPr>
          <p:nvPr/>
        </p:nvPicPr>
        <p:blipFill>
          <a:blip r:embed="rId5" cstate="print"/>
          <a:srcRect l="11420" t="33282" r="6597" b="30710"/>
          <a:stretch>
            <a:fillRect/>
          </a:stretch>
        </p:blipFill>
        <p:spPr bwMode="auto">
          <a:xfrm>
            <a:off x="5029200" y="5486400"/>
            <a:ext cx="2895600" cy="9538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K:\DCIM\119NIKON\DSCN5479.JPG"/>
          <p:cNvPicPr>
            <a:picLocks noChangeAspect="1" noChangeArrowheads="1"/>
          </p:cNvPicPr>
          <p:nvPr/>
        </p:nvPicPr>
        <p:blipFill>
          <a:blip r:embed="rId6" cstate="print"/>
          <a:srcRect t="28058"/>
          <a:stretch>
            <a:fillRect/>
          </a:stretch>
        </p:blipFill>
        <p:spPr bwMode="auto">
          <a:xfrm>
            <a:off x="914400" y="1524000"/>
            <a:ext cx="3654171" cy="3505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6248400" cy="685800"/>
          </a:xfrm>
        </p:spPr>
        <p:txBody>
          <a:bodyPr>
            <a:noAutofit/>
          </a:bodyPr>
          <a:lstStyle/>
          <a:p>
            <a:r>
              <a:rPr dirty="0" smtClean="0"/>
              <a:t>N= New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student read the poem </a:t>
            </a:r>
            <a:r>
              <a:rPr lang="en-US" i="1" dirty="0" smtClean="0"/>
              <a:t>Personification</a:t>
            </a:r>
            <a:r>
              <a:rPr lang="en-US" dirty="0" smtClean="0"/>
              <a:t> aloud.  Students worked in table groups to identify examples of personification within the poem.</a:t>
            </a:r>
            <a:endParaRPr lang="en-US" dirty="0"/>
          </a:p>
        </p:txBody>
      </p:sp>
      <p:pic>
        <p:nvPicPr>
          <p:cNvPr id="4" name="Picture 3" descr="K:\DCIM\119NIKON\DSCN5486.JPG"/>
          <p:cNvPicPr>
            <a:picLocks noChangeAspect="1" noChangeArrowheads="1"/>
          </p:cNvPicPr>
          <p:nvPr/>
        </p:nvPicPr>
        <p:blipFill>
          <a:blip r:embed="rId3" cstate="print"/>
          <a:srcRect l="20370" t="3333" r="24815" b="10000"/>
          <a:stretch>
            <a:fillRect/>
          </a:stretch>
        </p:blipFill>
        <p:spPr bwMode="auto">
          <a:xfrm>
            <a:off x="533400" y="1828800"/>
            <a:ext cx="2096477" cy="4419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K:\DCIM\119NIKON\DSCN5488.JPG"/>
          <p:cNvPicPr>
            <a:picLocks noChangeAspect="1" noChangeArrowheads="1"/>
          </p:cNvPicPr>
          <p:nvPr/>
        </p:nvPicPr>
        <p:blipFill>
          <a:blip r:embed="rId4" cstate="print"/>
          <a:srcRect t="10526"/>
          <a:stretch>
            <a:fillRect/>
          </a:stretch>
        </p:blipFill>
        <p:spPr bwMode="auto">
          <a:xfrm>
            <a:off x="2819400" y="1828800"/>
            <a:ext cx="2171700" cy="2590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29200" y="60960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pic>
        <p:nvPicPr>
          <p:cNvPr id="3078" name="Picture 6" descr="K:\DCIM\120NIKON\DSCN5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752600"/>
            <a:ext cx="3340608" cy="25054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K:\DCIM\120NIKON\DSCN5494.JPG"/>
          <p:cNvPicPr>
            <a:picLocks noChangeAspect="1" noChangeArrowheads="1"/>
          </p:cNvPicPr>
          <p:nvPr/>
        </p:nvPicPr>
        <p:blipFill>
          <a:blip r:embed="rId6" cstate="print"/>
          <a:srcRect l="11897" t="15862" r="13324" b="18423"/>
          <a:stretch>
            <a:fillRect/>
          </a:stretch>
        </p:blipFill>
        <p:spPr bwMode="auto">
          <a:xfrm>
            <a:off x="3657600" y="4038600"/>
            <a:ext cx="2971800" cy="19586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Autofit/>
          </a:bodyPr>
          <a:lstStyle/>
          <a:p>
            <a:r>
              <a:rPr dirty="0" smtClean="0"/>
              <a:t>N= New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of </a:t>
            </a:r>
            <a:r>
              <a:rPr lang="en-US" sz="2400" i="1" dirty="0" smtClean="0"/>
              <a:t>personification</a:t>
            </a:r>
            <a:r>
              <a:rPr lang="en-US" sz="2400" dirty="0" smtClean="0"/>
              <a:t> were circled.</a:t>
            </a:r>
          </a:p>
        </p:txBody>
      </p:sp>
      <p:pic>
        <p:nvPicPr>
          <p:cNvPr id="2" name="Picture 2" descr="K:\DCIM\120NIKON\DSCN5499.JPG"/>
          <p:cNvPicPr>
            <a:picLocks noChangeAspect="1" noChangeArrowheads="1"/>
          </p:cNvPicPr>
          <p:nvPr/>
        </p:nvPicPr>
        <p:blipFill>
          <a:blip r:embed="rId3" cstate="print"/>
          <a:srcRect l="30687" t="14321" r="29419"/>
          <a:stretch>
            <a:fillRect/>
          </a:stretch>
        </p:blipFill>
        <p:spPr bwMode="auto">
          <a:xfrm>
            <a:off x="609601" y="1447800"/>
            <a:ext cx="2209800" cy="35594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K:\DCIM\120NIKON\DSCN5503.JPG"/>
          <p:cNvPicPr>
            <a:picLocks noChangeAspect="1" noChangeArrowheads="1"/>
          </p:cNvPicPr>
          <p:nvPr/>
        </p:nvPicPr>
        <p:blipFill>
          <a:blip r:embed="rId4" cstate="print"/>
          <a:srcRect l="7692" r="7692" b="15385"/>
          <a:stretch>
            <a:fillRect/>
          </a:stretch>
        </p:blipFill>
        <p:spPr bwMode="auto">
          <a:xfrm>
            <a:off x="4800600" y="1600200"/>
            <a:ext cx="2819400" cy="3759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K:\DCIM\120NIKON\DSCN5502.JPG"/>
          <p:cNvPicPr>
            <a:picLocks noChangeAspect="1" noChangeArrowheads="1"/>
          </p:cNvPicPr>
          <p:nvPr/>
        </p:nvPicPr>
        <p:blipFill>
          <a:blip r:embed="rId5" cstate="print"/>
          <a:srcRect t="17143" r="6286"/>
          <a:stretch>
            <a:fillRect/>
          </a:stretch>
        </p:blipFill>
        <p:spPr bwMode="auto">
          <a:xfrm>
            <a:off x="2133600" y="3581400"/>
            <a:ext cx="2378491" cy="28039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533400"/>
            <a:ext cx="8229600" cy="2286000"/>
          </a:xfrm>
        </p:spPr>
        <p:txBody>
          <a:bodyPr/>
          <a:lstStyle/>
          <a:p>
            <a:r>
              <a:rPr dirty="0" smtClean="0"/>
              <a:t>N= New Information</a:t>
            </a:r>
            <a:br>
              <a:rPr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read “plain” sentences and then read the same sentences with </a:t>
            </a:r>
          </a:p>
          <a:p>
            <a:r>
              <a:rPr lang="en-US" i="1" dirty="0" smtClean="0"/>
              <a:t>personification </a:t>
            </a:r>
            <a:r>
              <a:rPr lang="en-US" dirty="0" smtClean="0"/>
              <a:t>added.</a:t>
            </a:r>
            <a:endParaRPr lang="en-US" dirty="0"/>
          </a:p>
        </p:txBody>
      </p:sp>
      <p:pic>
        <p:nvPicPr>
          <p:cNvPr id="2" name="Picture 2" descr="K:\DCIM\120NIKON\DSCN5527.JPG"/>
          <p:cNvPicPr>
            <a:picLocks noChangeAspect="1" noChangeArrowheads="1"/>
          </p:cNvPicPr>
          <p:nvPr/>
        </p:nvPicPr>
        <p:blipFill>
          <a:blip r:embed="rId3" cstate="print"/>
          <a:srcRect t="26946"/>
          <a:stretch>
            <a:fillRect/>
          </a:stretch>
        </p:blipFill>
        <p:spPr bwMode="auto">
          <a:xfrm>
            <a:off x="762000" y="1295400"/>
            <a:ext cx="3989726" cy="3886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K:\DCIM\120NIKON\DSCN5512.JPG"/>
          <p:cNvPicPr>
            <a:picLocks noChangeAspect="1" noChangeArrowheads="1"/>
          </p:cNvPicPr>
          <p:nvPr/>
        </p:nvPicPr>
        <p:blipFill>
          <a:blip r:embed="rId4" cstate="print"/>
          <a:srcRect l="30710" t="16564" r="24923"/>
          <a:stretch>
            <a:fillRect/>
          </a:stretch>
        </p:blipFill>
        <p:spPr bwMode="auto">
          <a:xfrm>
            <a:off x="5181600" y="762000"/>
            <a:ext cx="3276600" cy="46214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800600" y="5715000"/>
            <a:ext cx="358140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533400"/>
            <a:ext cx="8229600" cy="2286000"/>
          </a:xfrm>
        </p:spPr>
        <p:txBody>
          <a:bodyPr/>
          <a:lstStyle/>
          <a:p>
            <a:r>
              <a:rPr dirty="0" smtClean="0"/>
              <a:t>N= New Information</a:t>
            </a:r>
            <a:br>
              <a:rPr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1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Finley showed a YouTube video that highlighted personification in songs.</a:t>
            </a:r>
            <a:endParaRPr lang="en-US" dirty="0"/>
          </a:p>
        </p:txBody>
      </p:sp>
      <p:pic>
        <p:nvPicPr>
          <p:cNvPr id="6146" name="Picture 2" descr="K:\DCIM\120NIKON\DSCN5513.JPG"/>
          <p:cNvPicPr>
            <a:picLocks noChangeAspect="1" noChangeArrowheads="1"/>
          </p:cNvPicPr>
          <p:nvPr/>
        </p:nvPicPr>
        <p:blipFill>
          <a:blip r:embed="rId3" cstate="print"/>
          <a:srcRect t="26852"/>
          <a:stretch>
            <a:fillRect/>
          </a:stretch>
        </p:blipFill>
        <p:spPr bwMode="auto">
          <a:xfrm>
            <a:off x="838200" y="1295400"/>
            <a:ext cx="4483608" cy="24597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K:\DCIM\120NIKON\DSCN5514.JPG"/>
          <p:cNvPicPr>
            <a:picLocks noChangeAspect="1" noChangeArrowheads="1"/>
          </p:cNvPicPr>
          <p:nvPr/>
        </p:nvPicPr>
        <p:blipFill>
          <a:blip r:embed="rId4" cstate="print"/>
          <a:srcRect l="22994" t="20422" r="34568" b="43570"/>
          <a:stretch>
            <a:fillRect/>
          </a:stretch>
        </p:blipFill>
        <p:spPr bwMode="auto">
          <a:xfrm>
            <a:off x="4648200" y="2895600"/>
            <a:ext cx="3352800" cy="2133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533400"/>
            <a:ext cx="8229600" cy="2286000"/>
          </a:xfrm>
        </p:spPr>
        <p:txBody>
          <a:bodyPr/>
          <a:lstStyle/>
          <a:p>
            <a:r>
              <a:rPr dirty="0" smtClean="0"/>
              <a:t>N= New Information</a:t>
            </a:r>
            <a:br>
              <a:rPr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 discussed personification in </a:t>
            </a:r>
            <a:r>
              <a:rPr lang="en-US" dirty="0" smtClean="0"/>
              <a:t>movies, pictures </a:t>
            </a:r>
            <a:r>
              <a:rPr lang="en-US" dirty="0" smtClean="0"/>
              <a:t>and cartoons.</a:t>
            </a:r>
            <a:endParaRPr lang="en-US" dirty="0"/>
          </a:p>
        </p:txBody>
      </p:sp>
      <p:pic>
        <p:nvPicPr>
          <p:cNvPr id="7170" name="Picture 2" descr="K:\DCIM\120NIKON\DSCN5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2914650" cy="3886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K:\DCIM\120NIKON\DSCN5523.JPG"/>
          <p:cNvPicPr>
            <a:picLocks noChangeAspect="1" noChangeArrowheads="1"/>
          </p:cNvPicPr>
          <p:nvPr/>
        </p:nvPicPr>
        <p:blipFill>
          <a:blip r:embed="rId4" cstate="print"/>
          <a:srcRect t="7547"/>
          <a:stretch>
            <a:fillRect/>
          </a:stretch>
        </p:blipFill>
        <p:spPr bwMode="auto">
          <a:xfrm>
            <a:off x="5486400" y="609600"/>
            <a:ext cx="2114550" cy="26066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creationsafaris.com/images/BM-BD-Personific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895600"/>
            <a:ext cx="2819400" cy="23808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00600" y="5791200"/>
            <a:ext cx="3581400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pic>
        <p:nvPicPr>
          <p:cNvPr id="8" name="Picture 2" descr="http://t2.gstatic.com/images?q=tbn:ANd9GcQYmoqoyrEY9_PRLb66vaRtPJGVGPuLizrzOeKChzmozY09_31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971800"/>
            <a:ext cx="1723189" cy="23014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2214</TotalTime>
  <Words>365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   Personification </vt:lpstr>
      <vt:lpstr>Purpose of the GANAG Structure</vt:lpstr>
      <vt:lpstr>Slide 3</vt:lpstr>
      <vt:lpstr>Slide 4</vt:lpstr>
      <vt:lpstr>N= New Information</vt:lpstr>
      <vt:lpstr>N= New Information</vt:lpstr>
      <vt:lpstr>N= New Information </vt:lpstr>
      <vt:lpstr>N= New Information </vt:lpstr>
      <vt:lpstr>N= New Information </vt:lpstr>
      <vt:lpstr> A= Apply Knowledge</vt:lpstr>
      <vt:lpstr>G= Generalize the Goal </vt:lpstr>
      <vt:lpstr>Slide 12</vt:lpstr>
      <vt:lpstr>Slide 13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GANAG A Growing Patterns Lesson</dc:title>
  <dc:creator>RPS</dc:creator>
  <cp:lastModifiedBy>Greg Hensley</cp:lastModifiedBy>
  <cp:revision>98</cp:revision>
  <dcterms:created xsi:type="dcterms:W3CDTF">2010-12-02T18:59:45Z</dcterms:created>
  <dcterms:modified xsi:type="dcterms:W3CDTF">2011-05-13T02:14:15Z</dcterms:modified>
</cp:coreProperties>
</file>