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6" r:id="rId8"/>
    <p:sldId id="265" r:id="rId9"/>
    <p:sldId id="263" r:id="rId10"/>
    <p:sldId id="262" r:id="rId11"/>
    <p:sldId id="264"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8025" autoAdjust="0"/>
  </p:normalViewPr>
  <p:slideViewPr>
    <p:cSldViewPr>
      <p:cViewPr varScale="1">
        <p:scale>
          <a:sx n="57" d="100"/>
          <a:sy n="57"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B73C0-5552-4F17-94B5-C79BA7A6ED47}" type="datetimeFigureOut">
              <a:rPr lang="en-US" smtClean="0"/>
              <a:pPr/>
              <a:t>11/22/2013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AC9BE-0D62-474D-BF4C-A17081AEC4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is intended to help students understand what “text structures” mean so that they can then apply this knowledge in</a:t>
            </a:r>
            <a:r>
              <a:rPr lang="en-US" baseline="0" dirty="0" smtClean="0"/>
              <a:t> order to compare information  between 2 texts.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text gives you information</a:t>
            </a:r>
            <a:r>
              <a:rPr lang="en-US" baseline="0" dirty="0" smtClean="0"/>
              <a:t> about the life of a pioneer.  By looking at the pictures, what kind of text structure did the author use? </a:t>
            </a:r>
          </a:p>
          <a:p>
            <a:r>
              <a:rPr lang="en-US" baseline="0" dirty="0" smtClean="0"/>
              <a:t>Maybe both sequential and descriptive?</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918AC9BE-0D62-474D-BF4C-A17081AEC4B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Revisit</a:t>
            </a:r>
            <a:r>
              <a:rPr lang="en-US" baseline="0" dirty="0" smtClean="0"/>
              <a:t> the goal of the lesson: </a:t>
            </a:r>
          </a:p>
          <a:p>
            <a:r>
              <a:rPr lang="en-US" baseline="0" dirty="0" smtClean="0"/>
              <a:t>Remind students the purpose of knowing the different text structures.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for the lesson:  </a:t>
            </a:r>
          </a:p>
          <a:p>
            <a:r>
              <a:rPr lang="en-US" dirty="0" smtClean="0"/>
              <a:t>This is intended</a:t>
            </a:r>
            <a:r>
              <a:rPr lang="en-US" baseline="0" dirty="0" smtClean="0"/>
              <a:t> to help students have a better understanding of the text structure of informational text.  The standard for 5</a:t>
            </a:r>
            <a:r>
              <a:rPr lang="en-US" baseline="30000" dirty="0" smtClean="0"/>
              <a:t>th</a:t>
            </a:r>
            <a:r>
              <a:rPr lang="en-US" baseline="0" dirty="0" smtClean="0"/>
              <a:t> grade states: RI5:”Compare and contrast the overall </a:t>
            </a:r>
            <a:r>
              <a:rPr lang="en-US" b="1" baseline="0" dirty="0" smtClean="0"/>
              <a:t>structure</a:t>
            </a:r>
            <a:r>
              <a:rPr lang="en-US" baseline="0" dirty="0" smtClean="0"/>
              <a:t> (</a:t>
            </a:r>
            <a:r>
              <a:rPr lang="en-US" baseline="0" dirty="0" err="1" smtClean="0"/>
              <a:t>eg</a:t>
            </a:r>
            <a:r>
              <a:rPr lang="en-US" baseline="0" dirty="0" smtClean="0"/>
              <a:t> chronology, comparison, cause/effect, problem/solution) of events, ideas, concepts, or information in two or more texts.”</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Have students share with their partner</a:t>
            </a:r>
            <a:r>
              <a:rPr lang="en-US" baseline="0" dirty="0" smtClean="0"/>
              <a:t> or table; what do we know about all these texts?  They give us information; non-fiction; articles, biographies, etc.</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 </a:t>
            </a:r>
          </a:p>
          <a:p>
            <a:r>
              <a:rPr lang="en-US" dirty="0" smtClean="0"/>
              <a:t>Read the slide with the information; let students process this; talk about what some</a:t>
            </a:r>
            <a:r>
              <a:rPr lang="en-US" baseline="0" dirty="0" smtClean="0"/>
              <a:t> of these words mean, pattern, comprehension, improve.  Ask the students what they think it means to “ask questions”/ when? What kind of questions?  How will asking questions help you remember the information?</a:t>
            </a:r>
          </a:p>
          <a:p>
            <a:endParaRPr lang="en-US" baseline="0" dirty="0" smtClean="0"/>
          </a:p>
          <a:p>
            <a:r>
              <a:rPr lang="en-US" baseline="0" dirty="0" smtClean="0"/>
              <a:t>We are going to learn how to start looking for the text patterns, or structures, of our informational books.  By doing this, it will help you remember the information</a:t>
            </a:r>
            <a:endParaRPr lang="en-US" dirty="0" smtClean="0"/>
          </a:p>
        </p:txBody>
      </p:sp>
      <p:sp>
        <p:nvSpPr>
          <p:cNvPr id="4" name="Slide Number Placeholder 3"/>
          <p:cNvSpPr>
            <a:spLocks noGrp="1"/>
          </p:cNvSpPr>
          <p:nvPr>
            <p:ph type="sldNum" sz="quarter" idx="10"/>
          </p:nvPr>
        </p:nvSpPr>
        <p:spPr/>
        <p:txBody>
          <a:bodyPr/>
          <a:lstStyle/>
          <a:p>
            <a:fld id="{918AC9BE-0D62-474D-BF4C-A17081AEC4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 </a:t>
            </a:r>
          </a:p>
          <a:p>
            <a:r>
              <a:rPr lang="en-US" dirty="0" smtClean="0"/>
              <a:t>Teacher Note:  On the “sequential” page</a:t>
            </a:r>
            <a:r>
              <a:rPr lang="en-US" baseline="0" dirty="0" smtClean="0"/>
              <a:t> (all by Beth </a:t>
            </a:r>
            <a:r>
              <a:rPr lang="en-US" baseline="0" dirty="0" err="1" smtClean="0"/>
              <a:t>Newingham</a:t>
            </a:r>
            <a:r>
              <a:rPr lang="en-US" baseline="0" dirty="0" smtClean="0"/>
              <a:t>), she does not include the word, “chronological”.  </a:t>
            </a:r>
            <a:endParaRPr lang="en-US" dirty="0" smtClean="0"/>
          </a:p>
          <a:p>
            <a:endParaRPr lang="en-US" dirty="0" smtClean="0"/>
          </a:p>
          <a:p>
            <a:r>
              <a:rPr lang="en-US" dirty="0" smtClean="0"/>
              <a:t>When an author writes </a:t>
            </a:r>
            <a:r>
              <a:rPr lang="en-US" b="1" dirty="0" smtClean="0"/>
              <a:t>an informational </a:t>
            </a:r>
            <a:r>
              <a:rPr lang="en-US" dirty="0" smtClean="0"/>
              <a:t>piece, there are  5 different ways an author presents the information.  There is a pattern to the text,</a:t>
            </a:r>
            <a:r>
              <a:rPr lang="en-US" baseline="0" dirty="0" smtClean="0"/>
              <a:t> and you, as the student can understand what you are reading, if you are able to recognize HOW the text is laid out.  Briefly go through the signs on the text. </a:t>
            </a:r>
          </a:p>
          <a:p>
            <a:r>
              <a:rPr lang="en-US" baseline="0" dirty="0" smtClean="0"/>
              <a:t>	1.Description</a:t>
            </a:r>
          </a:p>
          <a:p>
            <a:r>
              <a:rPr lang="en-US" baseline="0" dirty="0" smtClean="0"/>
              <a:t>	2.Sequence</a:t>
            </a:r>
          </a:p>
          <a:p>
            <a:r>
              <a:rPr lang="en-US" baseline="0" dirty="0" smtClean="0"/>
              <a:t>	3. Comparison/contrast</a:t>
            </a:r>
          </a:p>
          <a:p>
            <a:r>
              <a:rPr lang="en-US" baseline="0" dirty="0" smtClean="0"/>
              <a:t>	4. Cause/Effect</a:t>
            </a:r>
          </a:p>
          <a:p>
            <a:r>
              <a:rPr lang="en-US" baseline="0" dirty="0" smtClean="0"/>
              <a:t>	5. Problem/Solution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the texts that we have read</a:t>
            </a:r>
            <a:r>
              <a:rPr lang="en-US" baseline="0" dirty="0" smtClean="0"/>
              <a:t> so far this year, have fallen into these 2 main categories: Description and Sequential.  Look at each slide; remembering to use the word, chronological, with the sequential sign. </a:t>
            </a:r>
          </a:p>
          <a:p>
            <a:endParaRPr lang="en-US" baseline="0" dirty="0" smtClean="0"/>
          </a:p>
          <a:p>
            <a:r>
              <a:rPr lang="en-US" baseline="0" dirty="0" smtClean="0"/>
              <a:t>Let’s look at some examples of texts we have already used this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 </a:t>
            </a:r>
          </a:p>
          <a:p>
            <a:r>
              <a:rPr lang="en-US" dirty="0" smtClean="0"/>
              <a:t>Looking back at some of the texts that you used in the past unit, how did you use these texts?  Who were you researching?  How did you know what information to look for? (most of the questions were on the research guide).  </a:t>
            </a:r>
            <a:r>
              <a:rPr lang="en-US" sz="1400" b="1" dirty="0" smtClean="0"/>
              <a:t>As a reader, you need to start asking your own questions about what you are researching.  Depending upon the information you are seeking, may depend upon</a:t>
            </a:r>
            <a:r>
              <a:rPr lang="en-US" sz="1400" b="1" baseline="0" dirty="0" smtClean="0"/>
              <a:t> the kind of informational text you choose to read.  </a:t>
            </a:r>
          </a:p>
          <a:p>
            <a:r>
              <a:rPr lang="en-US" sz="1400" b="1" baseline="0" dirty="0" smtClean="0"/>
              <a:t>These books give us information about </a:t>
            </a:r>
            <a:r>
              <a:rPr lang="en-US" sz="1400" b="1" baseline="0" dirty="0" err="1" smtClean="0"/>
              <a:t>da</a:t>
            </a:r>
            <a:r>
              <a:rPr lang="en-US" sz="1400" b="1" baseline="0" dirty="0" smtClean="0"/>
              <a:t> Vinci.  In just looking at the text, what kind of text structure did the author use?</a:t>
            </a:r>
          </a:p>
          <a:p>
            <a:r>
              <a:rPr lang="en-US" sz="1400" b="1" baseline="0" dirty="0" smtClean="0"/>
              <a:t> Does it look like a story?  (yes, it is descriptive).  </a:t>
            </a:r>
          </a:p>
          <a:p>
            <a:r>
              <a:rPr lang="en-US" sz="1400" b="1" baseline="0" dirty="0" smtClean="0"/>
              <a:t>These texts also go in chronological order of </a:t>
            </a:r>
            <a:r>
              <a:rPr lang="en-US" sz="1400" b="1" baseline="0" dirty="0" err="1" smtClean="0"/>
              <a:t>da</a:t>
            </a:r>
            <a:r>
              <a:rPr lang="en-US" sz="1400" b="1" baseline="0" dirty="0" smtClean="0"/>
              <a:t> Vinci’s lifetime.  If the text is going in a specific order, what is the pattern of the text? (sequential)</a:t>
            </a:r>
            <a:endParaRPr lang="en-US" b="1"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notice right off with this book?  Look at the title and where the</a:t>
            </a:r>
            <a:r>
              <a:rPr lang="en-US" baseline="0" dirty="0" smtClean="0"/>
              <a:t> arrow is pointing.  How is this book organized?  It is sequential, or chronological?  It goes in order of the dates given on the front of the book.  Within the book, you would be able to find information on events and people based upon the time in which it happened.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p>
          <a:p>
            <a:r>
              <a:rPr lang="en-US" dirty="0" smtClean="0"/>
              <a:t>These are a few books you will use to research a native</a:t>
            </a:r>
            <a:r>
              <a:rPr lang="en-US" baseline="0" dirty="0" smtClean="0"/>
              <a:t> American tribe to learn more about their culture.  What is the text structure of this book? What kinds of questions will you want answered about your tribe</a:t>
            </a:r>
            <a:r>
              <a:rPr lang="en-US" b="0" baseline="0" dirty="0" smtClean="0"/>
              <a:t>?</a:t>
            </a:r>
            <a:r>
              <a:rPr lang="en-US" b="1" baseline="0" dirty="0" smtClean="0"/>
              <a:t>  Orally </a:t>
            </a:r>
            <a:r>
              <a:rPr lang="en-US" baseline="0" dirty="0" smtClean="0"/>
              <a:t>talk about questions students may want answered, and how going into the text with those questions, and using the structure of the text; will your question get answered?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D109-442D-4B0F-87B4-4504FE971583}"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7D109-442D-4B0F-87B4-4504FE971583}" type="datetimeFigureOut">
              <a:rPr lang="en-US" smtClean="0"/>
              <a:pPr/>
              <a:t>11/22/2013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BC487-2A01-4E81-BD70-0FE4779DC7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6.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2.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1"/>
            <a:ext cx="7848600" cy="1924050"/>
          </a:xfrm>
        </p:spPr>
        <p:txBody>
          <a:bodyPr/>
          <a:lstStyle/>
          <a:p>
            <a:r>
              <a:rPr lang="en-US" dirty="0" smtClean="0">
                <a:latin typeface="Comic Sans MS" pitchFamily="66" charset="0"/>
              </a:rPr>
              <a:t>Informational Text Structure</a:t>
            </a:r>
            <a:endParaRPr lang="en-US" dirty="0">
              <a:latin typeface="Comic Sans MS" pitchFamily="66"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1jones\AppData\Local\Microsoft\Windows\Temporary Internet Files\Content.IE5\VPA1C4NL\photo 1.JPG"/>
          <p:cNvPicPr>
            <a:picLocks noGrp="1" noChangeAspect="1" noChangeArrowheads="1"/>
          </p:cNvPicPr>
          <p:nvPr>
            <p:ph idx="1"/>
          </p:nvPr>
        </p:nvPicPr>
        <p:blipFill>
          <a:blip r:embed="rId3" cstate="print"/>
          <a:srcRect/>
          <a:stretch>
            <a:fillRect/>
          </a:stretch>
        </p:blipFill>
        <p:spPr bwMode="auto">
          <a:xfrm>
            <a:off x="762000" y="304800"/>
            <a:ext cx="4064000" cy="3048000"/>
          </a:xfrm>
          <a:prstGeom prst="rect">
            <a:avLst/>
          </a:prstGeom>
          <a:noFill/>
        </p:spPr>
      </p:pic>
      <p:pic>
        <p:nvPicPr>
          <p:cNvPr id="3075" name="Picture 3" descr="C:\Users\l1jones\AppData\Local\Microsoft\Windows\Temporary Internet Files\Content.IE5\KROIEYD0\photo 2.JPG"/>
          <p:cNvPicPr>
            <a:picLocks noChangeAspect="1" noChangeArrowheads="1"/>
          </p:cNvPicPr>
          <p:nvPr/>
        </p:nvPicPr>
        <p:blipFill>
          <a:blip r:embed="rId4" cstate="print"/>
          <a:srcRect/>
          <a:stretch>
            <a:fillRect/>
          </a:stretch>
        </p:blipFill>
        <p:spPr bwMode="auto">
          <a:xfrm>
            <a:off x="762000" y="3657600"/>
            <a:ext cx="4064000" cy="3048000"/>
          </a:xfrm>
          <a:prstGeom prst="rect">
            <a:avLst/>
          </a:prstGeom>
          <a:noFill/>
        </p:spPr>
      </p:pic>
      <p:pic>
        <p:nvPicPr>
          <p:cNvPr id="3076" name="Picture 4" descr="C:\Users\l1jones\AppData\Local\Microsoft\Windows\Temporary Internet Files\Content.IE5\LW2GEACC\photo 3.JPG"/>
          <p:cNvPicPr>
            <a:picLocks noChangeAspect="1" noChangeArrowheads="1"/>
          </p:cNvPicPr>
          <p:nvPr/>
        </p:nvPicPr>
        <p:blipFill>
          <a:blip r:embed="rId5" cstate="print"/>
          <a:srcRect/>
          <a:stretch>
            <a:fillRect/>
          </a:stretch>
        </p:blipFill>
        <p:spPr bwMode="auto">
          <a:xfrm>
            <a:off x="5257800" y="3657600"/>
            <a:ext cx="4064000" cy="3048000"/>
          </a:xfrm>
          <a:prstGeom prst="rect">
            <a:avLst/>
          </a:prstGeom>
          <a:noFill/>
        </p:spPr>
      </p:pic>
      <p:pic>
        <p:nvPicPr>
          <p:cNvPr id="3077" name="Picture 5" descr="C:\Users\l1jones\AppData\Local\Microsoft\Windows\Temporary Internet Files\Content.IE5\3OEYA4RH\photo 1.JPG"/>
          <p:cNvPicPr>
            <a:picLocks noChangeAspect="1" noChangeArrowheads="1"/>
          </p:cNvPicPr>
          <p:nvPr/>
        </p:nvPicPr>
        <p:blipFill>
          <a:blip r:embed="rId6" cstate="print"/>
          <a:srcRect/>
          <a:stretch>
            <a:fillRect/>
          </a:stretch>
        </p:blipFill>
        <p:spPr bwMode="auto">
          <a:xfrm>
            <a:off x="4267200" y="609600"/>
            <a:ext cx="4064000" cy="3048000"/>
          </a:xfrm>
          <a:prstGeom prst="rect">
            <a:avLst/>
          </a:prstGeom>
          <a:noFill/>
        </p:spPr>
      </p:pic>
      <p:pic>
        <p:nvPicPr>
          <p:cNvPr id="7" name="Picture 2" descr="https://encrypted-tbn2.gstatic.com/images?q=tbn:ANd9GcT1VhC4vnxq-mx48AYWWD85wcB2npkxet0n1NGtkNwjpLXXYZy_6w"/>
          <p:cNvPicPr>
            <a:picLocks noChangeAspect="1" noChangeArrowheads="1"/>
          </p:cNvPicPr>
          <p:nvPr/>
        </p:nvPicPr>
        <p:blipFill>
          <a:blip r:embed="rId7" cstate="print"/>
          <a:srcRect/>
          <a:stretch>
            <a:fillRect/>
          </a:stretch>
        </p:blipFill>
        <p:spPr bwMode="auto">
          <a:xfrm>
            <a:off x="5562600" y="0"/>
            <a:ext cx="518916" cy="603738"/>
          </a:xfrm>
          <a:prstGeom prst="rect">
            <a:avLst/>
          </a:prstGeom>
          <a:noFill/>
        </p:spPr>
      </p:pic>
      <p:sp>
        <p:nvSpPr>
          <p:cNvPr id="8" name="TextBox 7"/>
          <p:cNvSpPr txBox="1"/>
          <p:nvPr/>
        </p:nvSpPr>
        <p:spPr>
          <a:xfrm>
            <a:off x="6172200" y="1524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pic>
        <p:nvPicPr>
          <p:cNvPr id="9" name="Picture 2" descr="https://encrypted-tbn1.gstatic.com/images?q=tbn:ANd9GcStMyCBFHT_jd1wJJzT0h0YlGdebs2G7xN0H2BHwC2I1N60QOdH"/>
          <p:cNvPicPr>
            <a:picLocks noChangeAspect="1" noChangeArrowheads="1"/>
          </p:cNvPicPr>
          <p:nvPr/>
        </p:nvPicPr>
        <p:blipFill>
          <a:blip r:embed="rId8" cstate="print"/>
          <a:srcRect/>
          <a:stretch>
            <a:fillRect/>
          </a:stretch>
        </p:blipFill>
        <p:spPr bwMode="auto">
          <a:xfrm>
            <a:off x="6781800" y="0"/>
            <a:ext cx="533400" cy="7057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l1jones\AppData\Local\Microsoft\Windows\Temporary Internet Files\Content.IE5\KROIEYD0\photo 2 (2).JPG"/>
          <p:cNvPicPr>
            <a:picLocks noChangeAspect="1" noChangeArrowheads="1"/>
          </p:cNvPicPr>
          <p:nvPr/>
        </p:nvPicPr>
        <p:blipFill>
          <a:blip r:embed="rId3" cstate="print"/>
          <a:srcRect/>
          <a:stretch>
            <a:fillRect/>
          </a:stretch>
        </p:blipFill>
        <p:spPr bwMode="auto">
          <a:xfrm>
            <a:off x="228600" y="304800"/>
            <a:ext cx="3117049" cy="2006600"/>
          </a:xfrm>
          <a:prstGeom prst="rect">
            <a:avLst/>
          </a:prstGeom>
          <a:noFill/>
        </p:spPr>
      </p:pic>
      <p:pic>
        <p:nvPicPr>
          <p:cNvPr id="5125" name="Picture 5" descr="C:\Users\l1jones\AppData\Local\Microsoft\Windows\Temporary Internet Files\Content.IE5\VPA1C4NL\photo 4 (1).JPG"/>
          <p:cNvPicPr>
            <a:picLocks noChangeAspect="1" noChangeArrowheads="1"/>
          </p:cNvPicPr>
          <p:nvPr/>
        </p:nvPicPr>
        <p:blipFill>
          <a:blip r:embed="rId4" cstate="print"/>
          <a:srcRect/>
          <a:stretch>
            <a:fillRect/>
          </a:stretch>
        </p:blipFill>
        <p:spPr bwMode="auto">
          <a:xfrm rot="21038073">
            <a:off x="354131" y="2810595"/>
            <a:ext cx="1981200" cy="2641600"/>
          </a:xfrm>
          <a:prstGeom prst="rect">
            <a:avLst/>
          </a:prstGeom>
          <a:noFill/>
        </p:spPr>
      </p:pic>
      <p:pic>
        <p:nvPicPr>
          <p:cNvPr id="5124" name="Picture 4" descr="C:\Users\l1jones\AppData\Local\Microsoft\Windows\Temporary Internet Files\Content.IE5\LW2GEACC\photo 3 (1).JPG"/>
          <p:cNvPicPr>
            <a:picLocks noChangeAspect="1" noChangeArrowheads="1"/>
          </p:cNvPicPr>
          <p:nvPr/>
        </p:nvPicPr>
        <p:blipFill>
          <a:blip r:embed="rId5" cstate="print"/>
          <a:srcRect/>
          <a:stretch>
            <a:fillRect/>
          </a:stretch>
        </p:blipFill>
        <p:spPr bwMode="auto">
          <a:xfrm rot="235427">
            <a:off x="5424535" y="349628"/>
            <a:ext cx="3630556" cy="2722917"/>
          </a:xfrm>
          <a:prstGeom prst="rect">
            <a:avLst/>
          </a:prstGeom>
          <a:noFill/>
        </p:spPr>
      </p:pic>
      <p:pic>
        <p:nvPicPr>
          <p:cNvPr id="5122" name="Picture 2" descr="C:\Users\l1jones\AppData\Local\Microsoft\Windows\Temporary Internet Files\Content.IE5\LW2GEACC\photo 1.JPG"/>
          <p:cNvPicPr>
            <a:picLocks noGrp="1" noChangeAspect="1" noChangeArrowheads="1"/>
          </p:cNvPicPr>
          <p:nvPr>
            <p:ph idx="1"/>
          </p:nvPr>
        </p:nvPicPr>
        <p:blipFill>
          <a:blip r:embed="rId6" cstate="print"/>
          <a:srcRect/>
          <a:stretch>
            <a:fillRect/>
          </a:stretch>
        </p:blipFill>
        <p:spPr bwMode="auto">
          <a:xfrm rot="651768">
            <a:off x="5888437" y="3480556"/>
            <a:ext cx="2438400" cy="2881106"/>
          </a:xfrm>
          <a:prstGeom prst="rect">
            <a:avLst/>
          </a:prstGeom>
          <a:noFill/>
        </p:spPr>
      </p:pic>
      <p:pic>
        <p:nvPicPr>
          <p:cNvPr id="5126" name="Picture 6" descr="C:\Users\l1jones\AppData\Local\Microsoft\Windows\Temporary Internet Files\Content.IE5\KROIEYD0\photo 5.JPG"/>
          <p:cNvPicPr>
            <a:picLocks noChangeAspect="1" noChangeArrowheads="1"/>
          </p:cNvPicPr>
          <p:nvPr/>
        </p:nvPicPr>
        <p:blipFill>
          <a:blip r:embed="rId7" cstate="print"/>
          <a:srcRect/>
          <a:stretch>
            <a:fillRect/>
          </a:stretch>
        </p:blipFill>
        <p:spPr bwMode="auto">
          <a:xfrm>
            <a:off x="2667000" y="2362200"/>
            <a:ext cx="2819400" cy="3759200"/>
          </a:xfrm>
          <a:prstGeom prst="rect">
            <a:avLst/>
          </a:prstGeom>
          <a:noFill/>
        </p:spPr>
      </p:pic>
      <p:pic>
        <p:nvPicPr>
          <p:cNvPr id="7" name="Picture 2" descr="https://encrypted-tbn1.gstatic.com/images?q=tbn:ANd9GcStMyCBFHT_jd1wJJzT0h0YlGdebs2G7xN0H2BHwC2I1N60QOdH"/>
          <p:cNvPicPr>
            <a:picLocks noChangeAspect="1" noChangeArrowheads="1"/>
          </p:cNvPicPr>
          <p:nvPr/>
        </p:nvPicPr>
        <p:blipFill>
          <a:blip r:embed="rId8" cstate="print"/>
          <a:srcRect/>
          <a:stretch>
            <a:fillRect/>
          </a:stretch>
        </p:blipFill>
        <p:spPr bwMode="auto">
          <a:xfrm>
            <a:off x="4800600" y="609600"/>
            <a:ext cx="533400" cy="705730"/>
          </a:xfrm>
          <a:prstGeom prst="rect">
            <a:avLst/>
          </a:prstGeom>
          <a:noFill/>
        </p:spPr>
      </p:pic>
      <p:sp>
        <p:nvSpPr>
          <p:cNvPr id="8" name="TextBox 7"/>
          <p:cNvSpPr txBox="1"/>
          <p:nvPr/>
        </p:nvSpPr>
        <p:spPr>
          <a:xfrm>
            <a:off x="4267200" y="7620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pic>
        <p:nvPicPr>
          <p:cNvPr id="9" name="Picture 2" descr="https://encrypted-tbn2.gstatic.com/images?q=tbn:ANd9GcT1VhC4vnxq-mx48AYWWD85wcB2npkxet0n1NGtkNwjpLXXYZy_6w"/>
          <p:cNvPicPr>
            <a:picLocks noChangeAspect="1" noChangeArrowheads="1"/>
          </p:cNvPicPr>
          <p:nvPr/>
        </p:nvPicPr>
        <p:blipFill>
          <a:blip r:embed="rId9" cstate="print"/>
          <a:srcRect/>
          <a:stretch>
            <a:fillRect/>
          </a:stretch>
        </p:blipFill>
        <p:spPr bwMode="auto">
          <a:xfrm>
            <a:off x="3657600" y="685800"/>
            <a:ext cx="518916" cy="6037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Goal</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algn="ctr">
              <a:buNone/>
            </a:pPr>
            <a:r>
              <a:rPr lang="en-US" sz="5400" dirty="0" smtClean="0">
                <a:latin typeface="Comic Sans MS" pitchFamily="66" charset="0"/>
              </a:rPr>
              <a:t>I can recognize the text structure of informational text</a:t>
            </a:r>
            <a:endParaRPr lang="en-US" sz="5400" dirty="0">
              <a:latin typeface="Comic Sans MS" pitchFamily="66" charset="0"/>
            </a:endParaRPr>
          </a:p>
        </p:txBody>
      </p:sp>
      <p:pic>
        <p:nvPicPr>
          <p:cNvPr id="2050" name="Picture 2" descr="https://encrypted-tbn0.gstatic.com/images?q=tbn:ANd9GcT7UbBT2973oPk57LssHyLtCOybk26szXRLDlBBi2AdhRzJTcIi"/>
          <p:cNvPicPr>
            <a:picLocks noChangeAspect="1" noChangeArrowheads="1"/>
          </p:cNvPicPr>
          <p:nvPr/>
        </p:nvPicPr>
        <p:blipFill>
          <a:blip r:embed="rId3" cstate="print"/>
          <a:srcRect/>
          <a:stretch>
            <a:fillRect/>
          </a:stretch>
        </p:blipFill>
        <p:spPr bwMode="auto">
          <a:xfrm>
            <a:off x="609600" y="3962400"/>
            <a:ext cx="3581400" cy="2791800"/>
          </a:xfrm>
          <a:prstGeom prst="rect">
            <a:avLst/>
          </a:prstGeom>
          <a:noFill/>
        </p:spPr>
      </p:pic>
      <p:sp>
        <p:nvSpPr>
          <p:cNvPr id="5" name="Cloud Callout 4"/>
          <p:cNvSpPr/>
          <p:nvPr/>
        </p:nvSpPr>
        <p:spPr>
          <a:xfrm>
            <a:off x="3429000" y="4038600"/>
            <a:ext cx="2667000" cy="1371600"/>
          </a:xfrm>
          <a:prstGeom prst="cloudCallout">
            <a:avLst>
              <a:gd name="adj1" fmla="val -42892"/>
              <a:gd name="adj2" fmla="val 5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4343400"/>
            <a:ext cx="1447800" cy="646331"/>
          </a:xfrm>
          <a:prstGeom prst="rect">
            <a:avLst/>
          </a:prstGeom>
          <a:noFill/>
        </p:spPr>
        <p:txBody>
          <a:bodyPr wrap="square" rtlCol="0">
            <a:spAutoFit/>
          </a:bodyPr>
          <a:lstStyle/>
          <a:p>
            <a:pPr algn="ctr"/>
            <a:r>
              <a:rPr lang="en-US" dirty="0" smtClean="0">
                <a:latin typeface="Comic Sans MS" pitchFamily="66" charset="0"/>
              </a:rPr>
              <a:t>Oh!  Now I got it!</a:t>
            </a:r>
            <a:endParaRPr lang="en-US"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Goal</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pPr algn="ctr">
              <a:buNone/>
            </a:pPr>
            <a:r>
              <a:rPr lang="en-US" sz="5400" dirty="0" smtClean="0">
                <a:latin typeface="Comic Sans MS" pitchFamily="66" charset="0"/>
              </a:rPr>
              <a:t>I can recognize the text structure of informational text</a:t>
            </a:r>
          </a:p>
          <a:p>
            <a:pPr algn="ctr">
              <a:buNone/>
            </a:pPr>
            <a:endParaRPr lang="en-US" sz="5400" dirty="0" smtClean="0">
              <a:latin typeface="Comic Sans MS" pitchFamily="66" charset="0"/>
            </a:endParaRPr>
          </a:p>
          <a:p>
            <a:pPr algn="ctr">
              <a:buNone/>
            </a:pPr>
            <a:r>
              <a:rPr lang="en-US" sz="3600" dirty="0" smtClean="0">
                <a:latin typeface="Comic Sans MS" pitchFamily="66" charset="0"/>
              </a:rPr>
              <a:t>Score yourself on your knowledge of text structures</a:t>
            </a:r>
            <a:endParaRPr lang="en-US" sz="36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latin typeface="Comic Sans MS" pitchFamily="66" charset="0"/>
              </a:rPr>
              <a:t>What do you know about all these texts?</a:t>
            </a:r>
            <a:endParaRPr lang="en-US" dirty="0">
              <a:latin typeface="Comic Sans MS" pitchFamily="66"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029200" y="3657600"/>
            <a:ext cx="904875" cy="13335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14400" y="3886200"/>
            <a:ext cx="1371600" cy="182408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62000" y="1295400"/>
            <a:ext cx="1371600" cy="1979629"/>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324600" y="4343400"/>
            <a:ext cx="1676400" cy="22352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3276600" y="4572000"/>
            <a:ext cx="1371600" cy="2021305"/>
          </a:xfrm>
          <a:prstGeom prst="rect">
            <a:avLst/>
          </a:prstGeom>
          <a:noFill/>
          <a:ln w="9525">
            <a:noFill/>
            <a:miter lim="800000"/>
            <a:headEnd/>
            <a:tailEnd/>
          </a:ln>
        </p:spPr>
      </p:pic>
      <p:pic>
        <p:nvPicPr>
          <p:cNvPr id="9" name="Picture 8" descr="ntl.geo.png"/>
          <p:cNvPicPr>
            <a:picLocks noChangeAspect="1"/>
          </p:cNvPicPr>
          <p:nvPr/>
        </p:nvPicPr>
        <p:blipFill>
          <a:blip r:embed="rId8" cstate="print"/>
          <a:stretch>
            <a:fillRect/>
          </a:stretch>
        </p:blipFill>
        <p:spPr>
          <a:xfrm>
            <a:off x="5715000" y="1295400"/>
            <a:ext cx="1876425" cy="2438400"/>
          </a:xfrm>
          <a:prstGeom prst="rect">
            <a:avLst/>
          </a:prstGeom>
        </p:spPr>
      </p:pic>
      <p:pic>
        <p:nvPicPr>
          <p:cNvPr id="10" name="Picture 9" descr="scholasticnews.png"/>
          <p:cNvPicPr>
            <a:picLocks noChangeAspect="1"/>
          </p:cNvPicPr>
          <p:nvPr/>
        </p:nvPicPr>
        <p:blipFill>
          <a:blip r:embed="rId9" cstate="print"/>
          <a:stretch>
            <a:fillRect/>
          </a:stretch>
        </p:blipFill>
        <p:spPr>
          <a:xfrm>
            <a:off x="2895600" y="1752600"/>
            <a:ext cx="1876425" cy="2438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Guess What?</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US" dirty="0" smtClean="0">
                <a:latin typeface="Comic Sans MS" pitchFamily="66" charset="0"/>
              </a:rPr>
              <a:t>Research says that if students (that’s you) know the </a:t>
            </a:r>
            <a:r>
              <a:rPr lang="en-US" dirty="0" smtClean="0">
                <a:solidFill>
                  <a:srgbClr val="FF0000"/>
                </a:solidFill>
                <a:latin typeface="Comic Sans MS" pitchFamily="66" charset="0"/>
              </a:rPr>
              <a:t>text patterns </a:t>
            </a:r>
            <a:r>
              <a:rPr lang="en-US" dirty="0" smtClean="0">
                <a:latin typeface="Comic Sans MS" pitchFamily="66" charset="0"/>
              </a:rPr>
              <a:t>and understand how to ask questions, they will </a:t>
            </a:r>
            <a:r>
              <a:rPr lang="en-US" dirty="0" smtClean="0">
                <a:solidFill>
                  <a:srgbClr val="FF0000"/>
                </a:solidFill>
                <a:latin typeface="Comic Sans MS" pitchFamily="66" charset="0"/>
              </a:rPr>
              <a:t>improve</a:t>
            </a:r>
            <a:r>
              <a:rPr lang="en-US" dirty="0" smtClean="0">
                <a:latin typeface="Comic Sans MS" pitchFamily="66" charset="0"/>
              </a:rPr>
              <a:t> their </a:t>
            </a:r>
            <a:r>
              <a:rPr lang="en-US" dirty="0" smtClean="0">
                <a:solidFill>
                  <a:srgbClr val="FF0000"/>
                </a:solidFill>
                <a:latin typeface="Comic Sans MS" pitchFamily="66" charset="0"/>
              </a:rPr>
              <a:t>comprehension</a:t>
            </a:r>
            <a:r>
              <a:rPr lang="en-US" dirty="0" smtClean="0">
                <a:latin typeface="Comic Sans MS" pitchFamily="66" charset="0"/>
              </a:rPr>
              <a:t> of text.</a:t>
            </a:r>
            <a:endParaRPr lang="en-US" dirty="0">
              <a:latin typeface="Comic Sans MS" pitchFamily="66" charset="0"/>
            </a:endParaRPr>
          </a:p>
        </p:txBody>
      </p:sp>
      <p:pic>
        <p:nvPicPr>
          <p:cNvPr id="4" name="Picture 3" descr="kid_thinkers2.jpg"/>
          <p:cNvPicPr>
            <a:picLocks noChangeAspect="1"/>
          </p:cNvPicPr>
          <p:nvPr/>
        </p:nvPicPr>
        <p:blipFill>
          <a:blip r:embed="rId3" cstate="print"/>
          <a:stretch>
            <a:fillRect/>
          </a:stretch>
        </p:blipFill>
        <p:spPr>
          <a:xfrm>
            <a:off x="2895600" y="4114800"/>
            <a:ext cx="2577910" cy="2590800"/>
          </a:xfrm>
          <a:prstGeom prst="rect">
            <a:avLst/>
          </a:prstGeom>
        </p:spPr>
      </p:pic>
      <p:sp>
        <p:nvSpPr>
          <p:cNvPr id="5" name="Cloud Callout 4"/>
          <p:cNvSpPr/>
          <p:nvPr/>
        </p:nvSpPr>
        <p:spPr>
          <a:xfrm>
            <a:off x="5257800" y="3505200"/>
            <a:ext cx="2819400" cy="1447800"/>
          </a:xfrm>
          <a:prstGeom prst="cloudCallout">
            <a:avLst>
              <a:gd name="adj1" fmla="val -55707"/>
              <a:gd name="adj2" fmla="val 82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itchFamily="66" charset="0"/>
              </a:rPr>
              <a:t>Hmm…..What does this mean?</a:t>
            </a:r>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textstructure.jpg"/>
          <p:cNvPicPr>
            <a:picLocks noGrp="1" noChangeAspect="1" noChangeArrowheads="1"/>
          </p:cNvPicPr>
          <p:nvPr>
            <p:ph idx="1"/>
          </p:nvPr>
        </p:nvPicPr>
        <p:blipFill>
          <a:blip r:embed="rId3" cstate="print"/>
          <a:srcRect/>
          <a:stretch>
            <a:fillRect/>
          </a:stretch>
        </p:blipFill>
        <p:spPr bwMode="auto">
          <a:xfrm>
            <a:off x="381000" y="457200"/>
            <a:ext cx="4473010" cy="3432453"/>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9753577" y="-3809988"/>
            <a:ext cx="6286500" cy="490347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876800" y="457200"/>
            <a:ext cx="3962400" cy="33528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57200" y="4114800"/>
            <a:ext cx="2741246" cy="2138172"/>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200400" y="4114800"/>
            <a:ext cx="2743200" cy="2139696"/>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6005146" y="4114800"/>
            <a:ext cx="2735385" cy="2133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Pictures\textstructure.jpg"/>
          <p:cNvPicPr>
            <a:picLocks noGrp="1" noChangeAspect="1" noChangeArrowheads="1"/>
          </p:cNvPicPr>
          <p:nvPr>
            <p:ph idx="1"/>
          </p:nvPr>
        </p:nvPicPr>
        <p:blipFill>
          <a:blip r:embed="rId3" cstate="print"/>
          <a:srcRect/>
          <a:stretch>
            <a:fillRect/>
          </a:stretch>
        </p:blipFill>
        <p:spPr bwMode="auto">
          <a:xfrm>
            <a:off x="228600" y="152400"/>
            <a:ext cx="4983621" cy="3824280"/>
          </a:xfrm>
          <a:prstGeom prst="rect">
            <a:avLst/>
          </a:prstGeom>
          <a:noFill/>
        </p:spPr>
      </p:pic>
      <p:pic>
        <p:nvPicPr>
          <p:cNvPr id="5" name="Picture 4"/>
          <p:cNvPicPr>
            <a:picLocks noChangeAspect="1" noChangeArrowheads="1"/>
          </p:cNvPicPr>
          <p:nvPr/>
        </p:nvPicPr>
        <p:blipFill>
          <a:blip r:embed="rId4" cstate="print"/>
          <a:srcRect/>
          <a:stretch>
            <a:fillRect/>
          </a:stretch>
        </p:blipFill>
        <p:spPr bwMode="auto">
          <a:xfrm>
            <a:off x="4572000" y="3247292"/>
            <a:ext cx="4267200" cy="36107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latin typeface="Comic Sans MS" pitchFamily="66" charset="0"/>
              </a:rPr>
              <a:t>We are going to look at different texts to determine if they are </a:t>
            </a:r>
            <a:r>
              <a:rPr lang="en-US" i="1" dirty="0" smtClean="0">
                <a:latin typeface="Comic Sans MS" pitchFamily="66" charset="0"/>
              </a:rPr>
              <a:t>descriptive</a:t>
            </a:r>
            <a:r>
              <a:rPr lang="en-US" dirty="0" smtClean="0">
                <a:latin typeface="Comic Sans MS" pitchFamily="66" charset="0"/>
              </a:rPr>
              <a:t> or </a:t>
            </a:r>
            <a:r>
              <a:rPr lang="en-US" i="1" dirty="0" smtClean="0">
                <a:latin typeface="Comic Sans MS" pitchFamily="66" charset="0"/>
              </a:rPr>
              <a:t>sequential</a:t>
            </a:r>
            <a:r>
              <a:rPr lang="en-US" dirty="0" smtClean="0">
                <a:latin typeface="Comic Sans MS" pitchFamily="66" charset="0"/>
              </a:rPr>
              <a:t>.</a:t>
            </a:r>
            <a:endParaRPr lang="en-US" dirty="0">
              <a:latin typeface="Comic Sans MS" pitchFamily="66" charset="0"/>
            </a:endParaRPr>
          </a:p>
        </p:txBody>
      </p:sp>
      <p:pic>
        <p:nvPicPr>
          <p:cNvPr id="4" name="Picture 2" descr="https://encrypted-tbn2.gstatic.com/images?q=tbn:ANd9GcT1VhC4vnxq-mx48AYWWD85wcB2npkxet0n1NGtkNwjpLXXYZy_6w"/>
          <p:cNvPicPr>
            <a:picLocks noGrp="1" noChangeAspect="1" noChangeArrowheads="1"/>
          </p:cNvPicPr>
          <p:nvPr>
            <p:ph idx="1"/>
          </p:nvPr>
        </p:nvPicPr>
        <p:blipFill>
          <a:blip r:embed="rId2" cstate="print"/>
          <a:srcRect/>
          <a:stretch>
            <a:fillRect/>
          </a:stretch>
        </p:blipFill>
        <p:spPr bwMode="auto">
          <a:xfrm>
            <a:off x="1295400" y="4038600"/>
            <a:ext cx="1905000" cy="2216394"/>
          </a:xfrm>
          <a:prstGeom prst="rect">
            <a:avLst/>
          </a:prstGeom>
          <a:noFill/>
        </p:spPr>
      </p:pic>
      <p:sp>
        <p:nvSpPr>
          <p:cNvPr id="5" name="TextBox 4"/>
          <p:cNvSpPr txBox="1"/>
          <p:nvPr/>
        </p:nvSpPr>
        <p:spPr>
          <a:xfrm>
            <a:off x="990600" y="2743200"/>
            <a:ext cx="2362200" cy="1200329"/>
          </a:xfrm>
          <a:prstGeom prst="rect">
            <a:avLst/>
          </a:prstGeom>
          <a:noFill/>
        </p:spPr>
        <p:txBody>
          <a:bodyPr wrap="square" rtlCol="0">
            <a:spAutoFit/>
          </a:bodyPr>
          <a:lstStyle/>
          <a:p>
            <a:r>
              <a:rPr lang="en-US" dirty="0" smtClean="0">
                <a:latin typeface="Comic Sans MS" pitchFamily="66" charset="0"/>
              </a:rPr>
              <a:t>Use the sign language for ‘d’ if you think the text is descriptive</a:t>
            </a:r>
            <a:endParaRPr lang="en-US" dirty="0">
              <a:latin typeface="Comic Sans MS" pitchFamily="66" charset="0"/>
            </a:endParaRPr>
          </a:p>
        </p:txBody>
      </p:sp>
      <p:sp>
        <p:nvSpPr>
          <p:cNvPr id="6" name="TextBox 5"/>
          <p:cNvSpPr txBox="1"/>
          <p:nvPr/>
        </p:nvSpPr>
        <p:spPr>
          <a:xfrm>
            <a:off x="4953000" y="2743200"/>
            <a:ext cx="2438400" cy="1219200"/>
          </a:xfrm>
          <a:prstGeom prst="rect">
            <a:avLst/>
          </a:prstGeom>
          <a:noFill/>
        </p:spPr>
        <p:txBody>
          <a:bodyPr wrap="square" rtlCol="0">
            <a:spAutoFit/>
          </a:bodyPr>
          <a:lstStyle/>
          <a:p>
            <a:r>
              <a:rPr lang="en-US" dirty="0" smtClean="0">
                <a:latin typeface="Comic Sans MS" pitchFamily="66" charset="0"/>
              </a:rPr>
              <a:t>Use the sign language for ‘s’ if you think the text is sequential</a:t>
            </a:r>
            <a:endParaRPr lang="en-US" dirty="0">
              <a:latin typeface="Comic Sans MS" pitchFamily="66" charset="0"/>
            </a:endParaRPr>
          </a:p>
        </p:txBody>
      </p:sp>
      <p:pic>
        <p:nvPicPr>
          <p:cNvPr id="34818" name="Picture 2" descr="https://encrypted-tbn1.gstatic.com/images?q=tbn:ANd9GcStMyCBFHT_jd1wJJzT0h0YlGdebs2G7xN0H2BHwC2I1N60QOdH"/>
          <p:cNvPicPr>
            <a:picLocks noChangeAspect="1" noChangeArrowheads="1"/>
          </p:cNvPicPr>
          <p:nvPr/>
        </p:nvPicPr>
        <p:blipFill>
          <a:blip r:embed="rId3" cstate="print"/>
          <a:srcRect/>
          <a:stretch>
            <a:fillRect/>
          </a:stretch>
        </p:blipFill>
        <p:spPr bwMode="auto">
          <a:xfrm>
            <a:off x="5334000" y="3962400"/>
            <a:ext cx="1676400" cy="22180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1jones\AppData\Local\Microsoft\Windows\Temporary Internet Files\Content.IE5\3OEYA4RH\photo 2.JPG"/>
          <p:cNvPicPr>
            <a:picLocks noChangeAspect="1" noChangeArrowheads="1"/>
          </p:cNvPicPr>
          <p:nvPr/>
        </p:nvPicPr>
        <p:blipFill>
          <a:blip r:embed="rId3" cstate="print"/>
          <a:srcRect/>
          <a:stretch>
            <a:fillRect/>
          </a:stretch>
        </p:blipFill>
        <p:spPr bwMode="auto">
          <a:xfrm>
            <a:off x="5080000" y="3429000"/>
            <a:ext cx="4064000" cy="3048000"/>
          </a:xfrm>
          <a:prstGeom prst="rect">
            <a:avLst/>
          </a:prstGeom>
          <a:noFill/>
        </p:spPr>
      </p:pic>
      <p:pic>
        <p:nvPicPr>
          <p:cNvPr id="6" name="Picture 6"/>
          <p:cNvPicPr>
            <a:picLocks noChangeAspect="1" noChangeArrowheads="1"/>
          </p:cNvPicPr>
          <p:nvPr/>
        </p:nvPicPr>
        <p:blipFill>
          <a:blip r:embed="rId4" cstate="print"/>
          <a:srcRect/>
          <a:stretch>
            <a:fillRect/>
          </a:stretch>
        </p:blipFill>
        <p:spPr bwMode="auto">
          <a:xfrm>
            <a:off x="6172200" y="304800"/>
            <a:ext cx="1752600" cy="2582779"/>
          </a:xfrm>
          <a:prstGeom prst="rect">
            <a:avLst/>
          </a:prstGeom>
          <a:noFill/>
          <a:ln w="9525">
            <a:noFill/>
            <a:miter lim="800000"/>
            <a:headEnd/>
            <a:tailEnd/>
          </a:ln>
        </p:spPr>
      </p:pic>
      <p:pic>
        <p:nvPicPr>
          <p:cNvPr id="6148" name="Picture 4" descr="C:\Users\l1jones\AppData\Local\Microsoft\Windows\Temporary Internet Files\Content.IE5\KROIEYD0\photo 2 (3).JPG"/>
          <p:cNvPicPr>
            <a:picLocks noChangeAspect="1" noChangeArrowheads="1"/>
          </p:cNvPicPr>
          <p:nvPr/>
        </p:nvPicPr>
        <p:blipFill>
          <a:blip r:embed="rId5" cstate="print"/>
          <a:srcRect/>
          <a:stretch>
            <a:fillRect/>
          </a:stretch>
        </p:blipFill>
        <p:spPr bwMode="auto">
          <a:xfrm>
            <a:off x="152400" y="3276600"/>
            <a:ext cx="2590800" cy="3454400"/>
          </a:xfrm>
          <a:prstGeom prst="rect">
            <a:avLst/>
          </a:prstGeom>
          <a:noFill/>
        </p:spPr>
      </p:pic>
      <p:pic>
        <p:nvPicPr>
          <p:cNvPr id="6149" name="Picture 5" descr="C:\Users\l1jones\AppData\Local\Microsoft\Windows\Temporary Internet Files\Content.IE5\KROIEYD0\photo 3.JPG"/>
          <p:cNvPicPr>
            <a:picLocks noChangeAspect="1" noChangeArrowheads="1"/>
          </p:cNvPicPr>
          <p:nvPr/>
        </p:nvPicPr>
        <p:blipFill>
          <a:blip r:embed="rId6" cstate="print"/>
          <a:srcRect/>
          <a:stretch>
            <a:fillRect/>
          </a:stretch>
        </p:blipFill>
        <p:spPr bwMode="auto">
          <a:xfrm>
            <a:off x="2209800" y="1447800"/>
            <a:ext cx="3048000" cy="4064000"/>
          </a:xfrm>
          <a:prstGeom prst="rect">
            <a:avLst/>
          </a:prstGeom>
          <a:noFill/>
        </p:spPr>
      </p:pic>
      <p:pic>
        <p:nvPicPr>
          <p:cNvPr id="10" name="Picture 5"/>
          <p:cNvPicPr>
            <a:picLocks noChangeAspect="1" noChangeArrowheads="1"/>
          </p:cNvPicPr>
          <p:nvPr/>
        </p:nvPicPr>
        <p:blipFill>
          <a:blip r:embed="rId7" cstate="print"/>
          <a:srcRect/>
          <a:stretch>
            <a:fillRect/>
          </a:stretch>
        </p:blipFill>
        <p:spPr bwMode="auto">
          <a:xfrm>
            <a:off x="152400" y="152400"/>
            <a:ext cx="1828800" cy="2438400"/>
          </a:xfrm>
          <a:prstGeom prst="rect">
            <a:avLst/>
          </a:prstGeom>
          <a:noFill/>
          <a:ln w="9525">
            <a:noFill/>
            <a:miter lim="800000"/>
            <a:headEnd/>
            <a:tailEnd/>
          </a:ln>
        </p:spPr>
      </p:pic>
      <p:sp>
        <p:nvSpPr>
          <p:cNvPr id="11" name="Down Arrow 10"/>
          <p:cNvSpPr/>
          <p:nvPr/>
        </p:nvSpPr>
        <p:spPr>
          <a:xfrm>
            <a:off x="1143000" y="2743200"/>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own Arrow 11"/>
          <p:cNvSpPr/>
          <p:nvPr/>
        </p:nvSpPr>
        <p:spPr>
          <a:xfrm rot="18394765">
            <a:off x="1996977" y="1263833"/>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Down Arrow 12"/>
          <p:cNvSpPr/>
          <p:nvPr/>
        </p:nvSpPr>
        <p:spPr>
          <a:xfrm>
            <a:off x="7010400" y="2743200"/>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2" descr="https://encrypted-tbn2.gstatic.com/images?q=tbn:ANd9GcT1VhC4vnxq-mx48AYWWD85wcB2npkxet0n1NGtkNwjpLXXYZy_6w"/>
          <p:cNvPicPr>
            <a:picLocks noGrp="1" noChangeAspect="1" noChangeArrowheads="1"/>
          </p:cNvPicPr>
          <p:nvPr>
            <p:ph idx="1"/>
          </p:nvPr>
        </p:nvPicPr>
        <p:blipFill>
          <a:blip r:embed="rId8" cstate="print"/>
          <a:srcRect/>
          <a:stretch>
            <a:fillRect/>
          </a:stretch>
        </p:blipFill>
        <p:spPr bwMode="auto">
          <a:xfrm>
            <a:off x="3352800" y="228600"/>
            <a:ext cx="595116" cy="692394"/>
          </a:xfrm>
          <a:prstGeom prst="rect">
            <a:avLst/>
          </a:prstGeom>
          <a:noFill/>
        </p:spPr>
      </p:pic>
      <p:pic>
        <p:nvPicPr>
          <p:cNvPr id="15" name="Picture 2" descr="https://encrypted-tbn1.gstatic.com/images?q=tbn:ANd9GcStMyCBFHT_jd1wJJzT0h0YlGdebs2G7xN0H2BHwC2I1N60QOdH"/>
          <p:cNvPicPr>
            <a:picLocks noChangeAspect="1" noChangeArrowheads="1"/>
          </p:cNvPicPr>
          <p:nvPr/>
        </p:nvPicPr>
        <p:blipFill>
          <a:blip r:embed="rId9" cstate="print"/>
          <a:srcRect/>
          <a:stretch>
            <a:fillRect/>
          </a:stretch>
        </p:blipFill>
        <p:spPr bwMode="auto">
          <a:xfrm>
            <a:off x="4495800" y="228600"/>
            <a:ext cx="533400" cy="705730"/>
          </a:xfrm>
          <a:prstGeom prst="rect">
            <a:avLst/>
          </a:prstGeom>
          <a:noFill/>
        </p:spPr>
      </p:pic>
      <p:sp>
        <p:nvSpPr>
          <p:cNvPr id="18" name="TextBox 17"/>
          <p:cNvSpPr txBox="1"/>
          <p:nvPr/>
        </p:nvSpPr>
        <p:spPr>
          <a:xfrm>
            <a:off x="3962400" y="3810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1jones\AppData\Local\Microsoft\Windows\Temporary Internet Files\Content.IE5\VPA1C4NL\photo 3.JPG"/>
          <p:cNvPicPr>
            <a:picLocks noChangeAspect="1" noChangeArrowheads="1"/>
          </p:cNvPicPr>
          <p:nvPr/>
        </p:nvPicPr>
        <p:blipFill>
          <a:blip r:embed="rId3" cstate="print"/>
          <a:srcRect/>
          <a:stretch>
            <a:fillRect/>
          </a:stretch>
        </p:blipFill>
        <p:spPr bwMode="auto">
          <a:xfrm>
            <a:off x="5638800" y="1828800"/>
            <a:ext cx="3276600" cy="4064000"/>
          </a:xfrm>
          <a:prstGeom prst="rect">
            <a:avLst/>
          </a:prstGeom>
          <a:noFill/>
        </p:spPr>
      </p:pic>
      <p:pic>
        <p:nvPicPr>
          <p:cNvPr id="4101" name="Picture 5" descr="C:\Users\l1jones\AppData\Local\Microsoft\Windows\Temporary Internet Files\Content.IE5\VPA1C4NL\photo 4.JPG"/>
          <p:cNvPicPr>
            <a:picLocks noChangeAspect="1" noChangeArrowheads="1"/>
          </p:cNvPicPr>
          <p:nvPr/>
        </p:nvPicPr>
        <p:blipFill>
          <a:blip r:embed="rId4" cstate="print"/>
          <a:srcRect/>
          <a:stretch>
            <a:fillRect/>
          </a:stretch>
        </p:blipFill>
        <p:spPr bwMode="auto">
          <a:xfrm>
            <a:off x="152400" y="2971800"/>
            <a:ext cx="2590800" cy="3454400"/>
          </a:xfrm>
          <a:prstGeom prst="rect">
            <a:avLst/>
          </a:prstGeom>
          <a:noFill/>
        </p:spPr>
      </p:pic>
      <p:pic>
        <p:nvPicPr>
          <p:cNvPr id="4100" name="Picture 4" descr="C:\Users\l1jones\AppData\Local\Microsoft\Windows\Temporary Internet Files\Content.IE5\3OEYA4RH\photo 5.JPG"/>
          <p:cNvPicPr>
            <a:picLocks noChangeAspect="1" noChangeArrowheads="1"/>
          </p:cNvPicPr>
          <p:nvPr/>
        </p:nvPicPr>
        <p:blipFill>
          <a:blip r:embed="rId5" cstate="print"/>
          <a:srcRect/>
          <a:stretch>
            <a:fillRect/>
          </a:stretch>
        </p:blipFill>
        <p:spPr bwMode="auto">
          <a:xfrm>
            <a:off x="2819400" y="2794000"/>
            <a:ext cx="3048000" cy="4064000"/>
          </a:xfrm>
          <a:prstGeom prst="rect">
            <a:avLst/>
          </a:prstGeom>
          <a:noFill/>
        </p:spPr>
      </p:pic>
      <p:pic>
        <p:nvPicPr>
          <p:cNvPr id="4098" name="Picture 2" descr="C:\Users\l1jones\AppData\Local\Microsoft\Windows\Temporary Internet Files\Content.IE5\VPA1C4NL\photo 2.JPG"/>
          <p:cNvPicPr>
            <a:picLocks noGrp="1" noChangeAspect="1" noChangeArrowheads="1"/>
          </p:cNvPicPr>
          <p:nvPr>
            <p:ph idx="1"/>
          </p:nvPr>
        </p:nvPicPr>
        <p:blipFill>
          <a:blip r:embed="rId6" cstate="print"/>
          <a:srcRect/>
          <a:stretch>
            <a:fillRect/>
          </a:stretch>
        </p:blipFill>
        <p:spPr bwMode="auto">
          <a:xfrm>
            <a:off x="2209800" y="0"/>
            <a:ext cx="3200400" cy="4064000"/>
          </a:xfrm>
          <a:prstGeom prst="rect">
            <a:avLst/>
          </a:prstGeom>
          <a:noFill/>
        </p:spPr>
      </p:pic>
      <p:sp>
        <p:nvSpPr>
          <p:cNvPr id="8" name="Down Arrow 7"/>
          <p:cNvSpPr/>
          <p:nvPr/>
        </p:nvSpPr>
        <p:spPr>
          <a:xfrm rot="16200000">
            <a:off x="952500" y="952500"/>
            <a:ext cx="1066800" cy="2057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encrypted-tbn2.gstatic.com/images?q=tbn:ANd9GcT1VhC4vnxq-mx48AYWWD85wcB2npkxet0n1NGtkNwjpLXXYZy_6w"/>
          <p:cNvPicPr>
            <a:picLocks noChangeAspect="1" noChangeArrowheads="1"/>
          </p:cNvPicPr>
          <p:nvPr/>
        </p:nvPicPr>
        <p:blipFill>
          <a:blip r:embed="rId7" cstate="print"/>
          <a:srcRect/>
          <a:stretch>
            <a:fillRect/>
          </a:stretch>
        </p:blipFill>
        <p:spPr bwMode="auto">
          <a:xfrm>
            <a:off x="5715000" y="381000"/>
            <a:ext cx="595116" cy="692394"/>
          </a:xfrm>
          <a:prstGeom prst="rect">
            <a:avLst/>
          </a:prstGeom>
          <a:noFill/>
        </p:spPr>
      </p:pic>
      <p:sp>
        <p:nvSpPr>
          <p:cNvPr id="9" name="TextBox 8"/>
          <p:cNvSpPr txBox="1"/>
          <p:nvPr/>
        </p:nvSpPr>
        <p:spPr>
          <a:xfrm>
            <a:off x="6324600" y="5334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pic>
        <p:nvPicPr>
          <p:cNvPr id="10" name="Picture 2" descr="https://encrypted-tbn1.gstatic.com/images?q=tbn:ANd9GcStMyCBFHT_jd1wJJzT0h0YlGdebs2G7xN0H2BHwC2I1N60QOdH"/>
          <p:cNvPicPr>
            <a:picLocks noChangeAspect="1" noChangeArrowheads="1"/>
          </p:cNvPicPr>
          <p:nvPr/>
        </p:nvPicPr>
        <p:blipFill>
          <a:blip r:embed="rId8" cstate="print"/>
          <a:srcRect/>
          <a:stretch>
            <a:fillRect/>
          </a:stretch>
        </p:blipFill>
        <p:spPr bwMode="auto">
          <a:xfrm>
            <a:off x="6781800" y="381000"/>
            <a:ext cx="533400" cy="70573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881</Words>
  <Application>Microsoft Office PowerPoint</Application>
  <PresentationFormat>On-screen Show (4:3)</PresentationFormat>
  <Paragraphs>62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Informational Text Structure</vt:lpstr>
      <vt:lpstr>Goal</vt:lpstr>
      <vt:lpstr>What do you know about all these texts?</vt:lpstr>
      <vt:lpstr>Guess What?</vt:lpstr>
      <vt:lpstr>Slide 5</vt:lpstr>
      <vt:lpstr>Slide 6</vt:lpstr>
      <vt:lpstr>We are going to look at different texts to determine if they are descriptive or sequential.</vt:lpstr>
      <vt:lpstr>Slide 8</vt:lpstr>
      <vt:lpstr>Slide 9</vt:lpstr>
      <vt:lpstr>Slide 10</vt:lpstr>
      <vt:lpstr>Slide 11</vt:lpstr>
      <vt:lpstr>Goal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Informational Text Structure</dc:title>
  <dc:creator>ST User</dc:creator>
  <cp:lastModifiedBy>st</cp:lastModifiedBy>
  <cp:revision>18</cp:revision>
  <dcterms:created xsi:type="dcterms:W3CDTF">2013-11-13T17:59:54Z</dcterms:created>
  <dcterms:modified xsi:type="dcterms:W3CDTF">2013-11-22T16:38:24Z</dcterms:modified>
</cp:coreProperties>
</file>