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3"/>
  </p:sldMasterIdLst>
  <p:notesMasterIdLst>
    <p:notesMasterId r:id="rId23"/>
  </p:notesMasterIdLst>
  <p:handoutMasterIdLst>
    <p:handoutMasterId r:id="rId24"/>
  </p:handoutMasterIdLst>
  <p:sldIdLst>
    <p:sldId id="256" r:id="rId4"/>
    <p:sldId id="259" r:id="rId5"/>
    <p:sldId id="257" r:id="rId6"/>
    <p:sldId id="275" r:id="rId7"/>
    <p:sldId id="271" r:id="rId8"/>
    <p:sldId id="258" r:id="rId9"/>
    <p:sldId id="260" r:id="rId10"/>
    <p:sldId id="261" r:id="rId11"/>
    <p:sldId id="262" r:id="rId12"/>
    <p:sldId id="263" r:id="rId13"/>
    <p:sldId id="264" r:id="rId14"/>
    <p:sldId id="266" r:id="rId15"/>
    <p:sldId id="272" r:id="rId16"/>
    <p:sldId id="273" r:id="rId17"/>
    <p:sldId id="265" r:id="rId18"/>
    <p:sldId id="267" r:id="rId19"/>
    <p:sldId id="268" r:id="rId20"/>
    <p:sldId id="269" r:id="rId21"/>
    <p:sldId id="274" r:id="rId22"/>
  </p:sldIdLst>
  <p:sldSz cx="9144000" cy="6858000" type="screen4x3"/>
  <p:notesSz cx="6851650" cy="92265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2C0E"/>
    <a:srgbClr val="006699"/>
    <a:srgbClr val="008000"/>
    <a:srgbClr val="FF9999"/>
    <a:srgbClr val="A50021"/>
    <a:srgbClr val="808000"/>
    <a:srgbClr val="FFCC66"/>
    <a:srgbClr val="CCCC00"/>
    <a:srgbClr val="9966FF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93" autoAdjust="0"/>
    <p:restoredTop sz="90929"/>
  </p:normalViewPr>
  <p:slideViewPr>
    <p:cSldViewPr>
      <p:cViewPr varScale="1">
        <p:scale>
          <a:sx n="46" d="100"/>
          <a:sy n="46" d="100"/>
        </p:scale>
        <p:origin x="-3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9048" cy="4613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1016" y="0"/>
            <a:ext cx="2969048" cy="4613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94A3D-4B89-42FF-BDDC-BC1380B6BE6D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3621"/>
            <a:ext cx="2969048" cy="4613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1016" y="8763621"/>
            <a:ext cx="2969048" cy="4613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5E80E-29BD-4050-8163-8CEC430D88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9048" cy="46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2602" y="0"/>
            <a:ext cx="2969048" cy="46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0775" y="692150"/>
            <a:ext cx="4610100" cy="3459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3554" y="4382611"/>
            <a:ext cx="5024543" cy="4151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5222"/>
            <a:ext cx="2969048" cy="46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2602" y="8765222"/>
            <a:ext cx="2969048" cy="46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5C3BBC7-58A7-4D12-9771-9F1CD89415E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5C041C-BA0B-48BA-AC86-AA65BAD5E638}" type="slidenum">
              <a:rPr lang="en-US"/>
              <a:pPr/>
              <a:t>1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F394FA-8199-4453-A289-9BED81AED155}" type="slidenum">
              <a:rPr lang="en-US"/>
              <a:pPr/>
              <a:t>11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F394FA-8199-4453-A289-9BED81AED155}" type="slidenum">
              <a:rPr lang="en-US"/>
              <a:pPr/>
              <a:t>12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2D2D9E-CEE4-4060-A84A-6F19B2B9AFFB}" type="slidenum">
              <a:rPr lang="en-US"/>
              <a:pPr/>
              <a:t>13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2D2D9E-CEE4-4060-A84A-6F19B2B9AFFB}" type="slidenum">
              <a:rPr lang="en-US"/>
              <a:pPr/>
              <a:t>14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F394FA-8199-4453-A289-9BED81AED155}" type="slidenum">
              <a:rPr lang="en-US"/>
              <a:pPr/>
              <a:t>15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F394FA-8199-4453-A289-9BED81AED155}" type="slidenum">
              <a:rPr lang="en-US"/>
              <a:pPr/>
              <a:t>16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F394FA-8199-4453-A289-9BED81AED155}" type="slidenum">
              <a:rPr lang="en-US"/>
              <a:pPr/>
              <a:t>17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2D2D9E-CEE4-4060-A84A-6F19B2B9AFFB}" type="slidenum">
              <a:rPr lang="en-US"/>
              <a:pPr/>
              <a:t>18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DE463-6FC3-41FB-A8EC-35DB7FAF2A4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2D2D9E-CEE4-4060-A84A-6F19B2B9AFFB}" type="slidenum">
              <a:rPr lang="en-US"/>
              <a:pPr/>
              <a:t>2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2D2D9E-CEE4-4060-A84A-6F19B2B9AFFB}" type="slidenum">
              <a:rPr lang="en-US"/>
              <a:pPr/>
              <a:t>3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8C54C7-0687-4529-A06C-5BEC35170EDD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F394FA-8199-4453-A289-9BED81AED155}" type="slidenum">
              <a:rPr lang="en-US"/>
              <a:pPr/>
              <a:t>6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F394FA-8199-4453-A289-9BED81AED155}" type="slidenum">
              <a:rPr lang="en-US"/>
              <a:pPr/>
              <a:t>7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F394FA-8199-4453-A289-9BED81AED155}" type="slidenum">
              <a:rPr lang="en-US"/>
              <a:pPr/>
              <a:t>8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F394FA-8199-4453-A289-9BED81AED155}" type="slidenum">
              <a:rPr lang="en-US"/>
              <a:pPr/>
              <a:t>9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F394FA-8199-4453-A289-9BED81AED155}" type="slidenum">
              <a:rPr lang="en-US"/>
              <a:pPr/>
              <a:t>10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48A6F-A366-449B-AF39-6C6284DA24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3422F-4B9E-4739-AB3A-ECD5C62A68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D0DDE-68DE-49C1-A730-E5A8127F8E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10982-E964-4B06-8CAF-473B6190A2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EE507-9E77-4A65-8386-8B70053060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DA374-22BB-48A5-8ED3-55680E7977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65C12-78C3-42E5-8E34-3195C9B3BD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AA40F-9F5A-410E-9EC1-1A5B234210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B06914-F3E5-46AB-A5C0-0B6FB0E861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3B48D-24D0-4D76-947B-3FD98071BC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BE4B7-627B-4BFD-A0CC-41EEC21435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18396DF-399C-4CA9-BCA7-82019438860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 descr="PowerPoin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01600"/>
            <a:ext cx="9144000" cy="6959600"/>
          </a:xfrm>
          <a:prstGeom prst="rect">
            <a:avLst/>
          </a:prstGeom>
          <a:noFill/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104900" y="2133600"/>
            <a:ext cx="6934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>
                <a:solidFill>
                  <a:srgbClr val="561715"/>
                </a:solidFill>
                <a:latin typeface="Times" pitchFamily="1" charset="0"/>
              </a:rPr>
              <a:t>Quoting Accurately from a Text</a:t>
            </a:r>
            <a:endParaRPr lang="en-US" dirty="0">
              <a:solidFill>
                <a:srgbClr val="561715"/>
              </a:solidFill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1371600" y="2759075"/>
            <a:ext cx="640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561715"/>
                </a:solidFill>
                <a:latin typeface="Times" pitchFamily="1" charset="0"/>
              </a:rPr>
              <a:t>When drawing an Inference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1333500" y="3810000"/>
            <a:ext cx="64770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561715"/>
                </a:solidFill>
                <a:latin typeface="Times" pitchFamily="1" charset="0"/>
              </a:rPr>
              <a:t>Mrs. </a:t>
            </a:r>
            <a:r>
              <a:rPr lang="en-US" sz="2000" b="1" dirty="0" err="1" smtClean="0">
                <a:solidFill>
                  <a:srgbClr val="561715"/>
                </a:solidFill>
                <a:latin typeface="Times" pitchFamily="1" charset="0"/>
              </a:rPr>
              <a:t>Humble’s</a:t>
            </a:r>
            <a:r>
              <a:rPr lang="en-US" sz="2000" b="1" dirty="0" smtClean="0">
                <a:solidFill>
                  <a:srgbClr val="561715"/>
                </a:solidFill>
                <a:latin typeface="Times" pitchFamily="1" charset="0"/>
              </a:rPr>
              <a:t> 5</a:t>
            </a:r>
            <a:r>
              <a:rPr lang="en-US" sz="2000" b="1" baseline="30000" dirty="0" smtClean="0">
                <a:solidFill>
                  <a:srgbClr val="561715"/>
                </a:solidFill>
                <a:latin typeface="Times" pitchFamily="1" charset="0"/>
              </a:rPr>
              <a:t>th</a:t>
            </a:r>
            <a:r>
              <a:rPr lang="en-US" sz="2000" b="1" dirty="0" smtClean="0">
                <a:solidFill>
                  <a:srgbClr val="561715"/>
                </a:solidFill>
                <a:latin typeface="Times" pitchFamily="1" charset="0"/>
              </a:rPr>
              <a:t> Grade</a:t>
            </a:r>
          </a:p>
          <a:p>
            <a:pPr algn="ctr">
              <a:spcBef>
                <a:spcPct val="50000"/>
              </a:spcBef>
            </a:pPr>
            <a:r>
              <a:rPr lang="en-US" sz="1800" dirty="0" smtClean="0">
                <a:solidFill>
                  <a:srgbClr val="561715"/>
                </a:solidFill>
                <a:latin typeface="Times" pitchFamily="1" charset="0"/>
              </a:rPr>
              <a:t>Grace Hill Elementary</a:t>
            </a:r>
          </a:p>
          <a:p>
            <a:pPr algn="ctr">
              <a:spcBef>
                <a:spcPct val="50000"/>
              </a:spcBef>
            </a:pPr>
            <a:r>
              <a:rPr lang="en-US" sz="1800" dirty="0" smtClean="0">
                <a:solidFill>
                  <a:srgbClr val="561715"/>
                </a:solidFill>
                <a:latin typeface="Times" pitchFamily="1" charset="0"/>
              </a:rPr>
              <a:t>September 24, 2012</a:t>
            </a:r>
            <a:endParaRPr lang="en-US" sz="1800" dirty="0">
              <a:solidFill>
                <a:srgbClr val="561715"/>
              </a:solidFill>
            </a:endParaRPr>
          </a:p>
        </p:txBody>
      </p:sp>
      <p:pic>
        <p:nvPicPr>
          <p:cNvPr id="8" name="Picture 7" descr="5th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3352800"/>
            <a:ext cx="1638300" cy="1485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05200" y="16002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52240B"/>
                </a:solidFill>
                <a:latin typeface="Times" pitchFamily="18" charset="0"/>
                <a:cs typeface="Times" pitchFamily="18" charset="0"/>
              </a:rPr>
              <a:t>5</a:t>
            </a:r>
            <a:r>
              <a:rPr lang="en-US" sz="1600" baseline="30000" dirty="0" smtClean="0">
                <a:solidFill>
                  <a:srgbClr val="52240B"/>
                </a:solidFill>
                <a:latin typeface="Times" pitchFamily="18" charset="0"/>
                <a:cs typeface="Times" pitchFamily="18" charset="0"/>
              </a:rPr>
              <a:t>th</a:t>
            </a:r>
            <a:r>
              <a:rPr lang="en-US" sz="1600" dirty="0" smtClean="0">
                <a:solidFill>
                  <a:srgbClr val="52240B"/>
                </a:solidFill>
                <a:latin typeface="Times" pitchFamily="18" charset="0"/>
                <a:cs typeface="Times" pitchFamily="18" charset="0"/>
              </a:rPr>
              <a:t> Grade Unit 2</a:t>
            </a:r>
          </a:p>
          <a:p>
            <a:r>
              <a:rPr lang="en-US" sz="1600" dirty="0" smtClean="0">
                <a:solidFill>
                  <a:srgbClr val="52240B"/>
                </a:solidFill>
                <a:latin typeface="Times" pitchFamily="18" charset="0"/>
                <a:cs typeface="Times" pitchFamily="18" charset="0"/>
              </a:rPr>
              <a:t>Inventive Thinking</a:t>
            </a:r>
            <a:endParaRPr lang="en-US" sz="1600" dirty="0">
              <a:solidFill>
                <a:srgbClr val="52240B"/>
              </a:solidFill>
              <a:latin typeface="Times" pitchFamily="18" charset="0"/>
              <a:cs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PowerPoint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03188"/>
            <a:ext cx="9144000" cy="6961188"/>
          </a:xfrm>
          <a:prstGeom prst="rect">
            <a:avLst/>
          </a:prstGeom>
          <a:noFill/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62000" y="1219200"/>
            <a:ext cx="739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561715"/>
                </a:solidFill>
                <a:latin typeface="Times" pitchFamily="1" charset="0"/>
              </a:rPr>
              <a:t>Students took notes about inferring on the right side of their notebook.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33800" y="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612C0E"/>
                </a:solidFill>
                <a:latin typeface="Times" pitchFamily="18" charset="0"/>
                <a:cs typeface="Times" pitchFamily="18" charset="0"/>
              </a:rPr>
              <a:t>New Information</a:t>
            </a:r>
            <a:endParaRPr lang="en-US" sz="3200" b="1" dirty="0">
              <a:solidFill>
                <a:srgbClr val="612C0E"/>
              </a:solidFill>
              <a:latin typeface="Times" pitchFamily="18" charset="0"/>
              <a:cs typeface="Times" pitchFamily="18" charset="0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286000"/>
            <a:ext cx="3328069" cy="2495550"/>
          </a:xfrm>
          <a:prstGeom prst="rect">
            <a:avLst/>
          </a:prstGeom>
          <a:noFill/>
          <a:ln w="57150">
            <a:solidFill>
              <a:srgbClr val="612C0E"/>
            </a:solidFill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 cstate="print"/>
          <a:srcRect l="6431" t="9644" r="9968" b="8379"/>
          <a:stretch>
            <a:fillRect/>
          </a:stretch>
        </p:blipFill>
        <p:spPr bwMode="auto">
          <a:xfrm>
            <a:off x="838200" y="1752600"/>
            <a:ext cx="3581400" cy="4683369"/>
          </a:xfrm>
          <a:prstGeom prst="rect">
            <a:avLst/>
          </a:prstGeom>
          <a:noFill/>
          <a:ln w="57150">
            <a:solidFill>
              <a:srgbClr val="612C0E"/>
            </a:solidFill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724400" y="6019800"/>
            <a:ext cx="35814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ysClr val="windowText" lastClr="000000"/>
                </a:solidFill>
                <a:latin typeface="Times" pitchFamily="18" charset="0"/>
                <a:cs typeface="Times" pitchFamily="18" charset="0"/>
              </a:rPr>
              <a:t>(3) Summarizing and Note Taking</a:t>
            </a:r>
            <a:endParaRPr lang="en-US" sz="1800" dirty="0">
              <a:solidFill>
                <a:sysClr val="windowText" lastClr="000000"/>
              </a:solidFill>
              <a:latin typeface="Times" pitchFamily="18" charset="0"/>
              <a:cs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PowerPoint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03188"/>
            <a:ext cx="9144000" cy="6961188"/>
          </a:xfrm>
          <a:prstGeom prst="rect">
            <a:avLst/>
          </a:prstGeom>
          <a:noFill/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62000" y="1219200"/>
            <a:ext cx="739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561715"/>
                </a:solidFill>
                <a:latin typeface="Times" pitchFamily="1" charset="0"/>
              </a:rPr>
              <a:t>Students continued reading </a:t>
            </a:r>
            <a:r>
              <a:rPr lang="en-US" sz="2000" u="sng" dirty="0" smtClean="0">
                <a:solidFill>
                  <a:srgbClr val="561715"/>
                </a:solidFill>
                <a:latin typeface="Times" pitchFamily="1" charset="0"/>
              </a:rPr>
              <a:t>The Apprentice</a:t>
            </a:r>
            <a:r>
              <a:rPr lang="en-US" sz="2000" dirty="0">
                <a:solidFill>
                  <a:srgbClr val="561715"/>
                </a:solidFill>
                <a:latin typeface="Times" pitchFamily="1" charset="0"/>
              </a:rPr>
              <a:t>.</a:t>
            </a:r>
            <a:endParaRPr lang="en-US" sz="2000" dirty="0" smtClean="0">
              <a:solidFill>
                <a:srgbClr val="561715"/>
              </a:solidFill>
              <a:latin typeface="Times" pitchFamily="1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612C0E"/>
                </a:solidFill>
                <a:latin typeface="Times" pitchFamily="18" charset="0"/>
                <a:cs typeface="Times" pitchFamily="18" charset="0"/>
              </a:rPr>
              <a:t>Application</a:t>
            </a:r>
            <a:endParaRPr lang="en-US" sz="3200" b="1" dirty="0">
              <a:solidFill>
                <a:srgbClr val="612C0E"/>
              </a:solidFill>
              <a:latin typeface="Times" pitchFamily="18" charset="0"/>
              <a:cs typeface="Times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 l="6751" t="6109" r="1627" b="7717"/>
          <a:stretch>
            <a:fillRect/>
          </a:stretch>
        </p:blipFill>
        <p:spPr bwMode="auto">
          <a:xfrm>
            <a:off x="762000" y="1905000"/>
            <a:ext cx="475397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1600200"/>
            <a:ext cx="2839070" cy="3786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762000" y="6019800"/>
            <a:ext cx="3581400" cy="369332"/>
          </a:xfrm>
          <a:prstGeom prst="rect">
            <a:avLst/>
          </a:prstGeom>
          <a:solidFill>
            <a:srgbClr val="808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ysClr val="windowText" lastClr="000000"/>
                </a:solidFill>
                <a:latin typeface="Times" pitchFamily="18" charset="0"/>
                <a:cs typeface="Times" pitchFamily="18" charset="0"/>
              </a:rPr>
              <a:t>(5) Homework and Practice</a:t>
            </a:r>
            <a:endParaRPr lang="en-US" sz="1800" dirty="0">
              <a:solidFill>
                <a:sysClr val="windowText" lastClr="000000"/>
              </a:solidFill>
              <a:latin typeface="Times" pitchFamily="18" charset="0"/>
              <a:cs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PowerPoint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03188"/>
            <a:ext cx="9144000" cy="6961188"/>
          </a:xfrm>
          <a:prstGeom prst="rect">
            <a:avLst/>
          </a:prstGeom>
          <a:noFill/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62000" y="1219200"/>
            <a:ext cx="7391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561715"/>
                </a:solidFill>
                <a:latin typeface="Times" pitchFamily="1" charset="0"/>
              </a:rPr>
              <a:t>They took notes- making sure to accurately quote from the text to support their inferences.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057400"/>
            <a:ext cx="3467594" cy="4624388"/>
          </a:xfrm>
          <a:prstGeom prst="rect">
            <a:avLst/>
          </a:prstGeom>
          <a:noFill/>
          <a:ln w="9525">
            <a:solidFill>
              <a:srgbClr val="612C0E"/>
            </a:solidFill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828800"/>
            <a:ext cx="3353317" cy="4471988"/>
          </a:xfrm>
          <a:prstGeom prst="rect">
            <a:avLst/>
          </a:prstGeom>
          <a:noFill/>
          <a:ln w="9525">
            <a:solidFill>
              <a:srgbClr val="612C0E"/>
            </a:solidFill>
            <a:miter lim="800000"/>
            <a:headEnd/>
            <a:tailEnd/>
          </a:ln>
          <a:effectLst/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6" cstate="print"/>
          <a:srcRect t="10289" b="4823"/>
          <a:stretch>
            <a:fillRect/>
          </a:stretch>
        </p:blipFill>
        <p:spPr bwMode="auto">
          <a:xfrm>
            <a:off x="1828800" y="4267200"/>
            <a:ext cx="3503252" cy="2229918"/>
          </a:xfrm>
          <a:prstGeom prst="rect">
            <a:avLst/>
          </a:prstGeom>
          <a:noFill/>
          <a:ln w="9525">
            <a:solidFill>
              <a:srgbClr val="612C0E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 descr="PowerPoin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01600"/>
            <a:ext cx="9144000" cy="6959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62000" y="685800"/>
            <a:ext cx="457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2240B"/>
                </a:solidFill>
                <a:latin typeface="Times" pitchFamily="18" charset="0"/>
                <a:cs typeface="Times" pitchFamily="18" charset="0"/>
              </a:rPr>
              <a:t>Steps for Inferring:</a:t>
            </a:r>
          </a:p>
          <a:p>
            <a:r>
              <a:rPr lang="en-US" sz="1600" dirty="0" smtClean="0">
                <a:solidFill>
                  <a:srgbClr val="52240B"/>
                </a:solidFill>
                <a:latin typeface="Times" pitchFamily="18" charset="0"/>
                <a:cs typeface="Times" pitchFamily="18" charset="0"/>
              </a:rPr>
              <a:t>Mrs. Humble wanted her kids to think about their thinking so she included 4 steps to scaffold their inferring.</a:t>
            </a:r>
          </a:p>
          <a:p>
            <a:endParaRPr lang="en-US" sz="1600" dirty="0">
              <a:solidFill>
                <a:srgbClr val="52240B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6019800"/>
            <a:ext cx="3581400" cy="646331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ysClr val="windowText" lastClr="000000"/>
                </a:solidFill>
                <a:latin typeface="Times" pitchFamily="18" charset="0"/>
                <a:cs typeface="Times" pitchFamily="18" charset="0"/>
              </a:rPr>
              <a:t>(9) Generating and Testing Hypotheses</a:t>
            </a:r>
            <a:endParaRPr lang="en-US" sz="1800" dirty="0">
              <a:solidFill>
                <a:sysClr val="windowText" lastClr="000000"/>
              </a:solidFill>
              <a:latin typeface="Times" pitchFamily="18" charset="0"/>
              <a:cs typeface="Times" pitchFamily="18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 l="6431" t="45656" r="9968" b="8379"/>
          <a:stretch>
            <a:fillRect/>
          </a:stretch>
        </p:blipFill>
        <p:spPr bwMode="auto">
          <a:xfrm>
            <a:off x="5105400" y="0"/>
            <a:ext cx="3581400" cy="2625969"/>
          </a:xfrm>
          <a:prstGeom prst="rect">
            <a:avLst/>
          </a:prstGeom>
          <a:noFill/>
          <a:ln w="57150">
            <a:solidFill>
              <a:srgbClr val="612C0E"/>
            </a:solidFill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 l="1929" t="21865" r="13201" b="12540"/>
          <a:stretch>
            <a:fillRect/>
          </a:stretch>
        </p:blipFill>
        <p:spPr bwMode="auto">
          <a:xfrm>
            <a:off x="609600" y="1828800"/>
            <a:ext cx="4338918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609600" y="3048000"/>
            <a:ext cx="6705600" cy="2554545"/>
          </a:xfrm>
          <a:prstGeom prst="rect">
            <a:avLst/>
          </a:prstGeom>
          <a:solidFill>
            <a:schemeClr val="bg1"/>
          </a:solidFill>
          <a:ln>
            <a:solidFill>
              <a:srgbClr val="612C0E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" pitchFamily="18" charset="0"/>
                <a:cs typeface="Times" pitchFamily="18" charset="0"/>
              </a:rPr>
              <a:t>Pg. 50 </a:t>
            </a:r>
            <a:r>
              <a:rPr lang="en-US" sz="1600" i="1" dirty="0" smtClean="0">
                <a:latin typeface="Times" pitchFamily="18" charset="0"/>
                <a:cs typeface="Times" pitchFamily="18" charset="0"/>
              </a:rPr>
              <a:t>The Maestro stood up and with </a:t>
            </a:r>
            <a:r>
              <a:rPr lang="en-US" sz="1600" i="1" dirty="0" err="1" smtClean="0">
                <a:latin typeface="Times" pitchFamily="18" charset="0"/>
                <a:cs typeface="Times" pitchFamily="18" charset="0"/>
              </a:rPr>
              <a:t>Melaina’s</a:t>
            </a:r>
            <a:r>
              <a:rPr lang="en-US" sz="1600" i="1" dirty="0" smtClean="0">
                <a:latin typeface="Times" pitchFamily="18" charset="0"/>
                <a:cs typeface="Times" pitchFamily="18" charset="0"/>
              </a:rPr>
              <a:t> help slowly dragged his hunched figure down the hall.</a:t>
            </a:r>
          </a:p>
          <a:p>
            <a:endParaRPr lang="en-US" sz="1600" dirty="0">
              <a:latin typeface="Times" pitchFamily="18" charset="0"/>
              <a:cs typeface="Times" pitchFamily="18" charset="0"/>
            </a:endParaRPr>
          </a:p>
          <a:p>
            <a:pPr marL="342900" indent="-342900">
              <a:buAutoNum type="arabicPeriod"/>
            </a:pPr>
            <a:r>
              <a:rPr lang="en-US" sz="1600" dirty="0" smtClean="0">
                <a:latin typeface="Times" pitchFamily="18" charset="0"/>
                <a:cs typeface="Times" pitchFamily="18" charset="0"/>
              </a:rPr>
              <a:t>What was my inference?  </a:t>
            </a:r>
            <a:r>
              <a:rPr lang="en-US" sz="1600" dirty="0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His is sick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latin typeface="Times" pitchFamily="18" charset="0"/>
                <a:cs typeface="Times" pitchFamily="18" charset="0"/>
              </a:rPr>
              <a:t>What information did I use to make my inference? </a:t>
            </a:r>
            <a:r>
              <a:rPr lang="en-US" sz="1600" dirty="0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Personal connection 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latin typeface="Times" pitchFamily="18" charset="0"/>
                <a:cs typeface="Times" pitchFamily="18" charset="0"/>
              </a:rPr>
              <a:t>How good was my thinking?  Are there other possibilities?  </a:t>
            </a:r>
            <a:r>
              <a:rPr lang="en-US" sz="1600" dirty="0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Maybe he was old or lazy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latin typeface="Times" pitchFamily="18" charset="0"/>
                <a:cs typeface="Times" pitchFamily="18" charset="0"/>
              </a:rPr>
              <a:t>Do I need to change my thinking? </a:t>
            </a:r>
            <a:r>
              <a:rPr lang="en-US" sz="1600" dirty="0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I think he was sick, old and lazy.</a:t>
            </a:r>
            <a:endParaRPr lang="en-US" sz="1600" dirty="0" smtClean="0">
              <a:latin typeface="Times" pitchFamily="18" charset="0"/>
              <a:cs typeface="Times" pitchFamily="18" charset="0"/>
            </a:endParaRPr>
          </a:p>
          <a:p>
            <a:pPr marL="342900" indent="-342900"/>
            <a:endParaRPr lang="en-US" sz="1600" dirty="0" smtClean="0">
              <a:latin typeface="Times" pitchFamily="18" charset="0"/>
              <a:cs typeface="Times" pitchFamily="18" charset="0"/>
            </a:endParaRPr>
          </a:p>
          <a:p>
            <a:pPr marL="342900" indent="-342900">
              <a:buAutoNum type="arabicPeriod"/>
            </a:pPr>
            <a:endParaRPr lang="en-US" sz="1600" dirty="0">
              <a:latin typeface="Times" pitchFamily="18" charset="0"/>
              <a:cs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 descr="PowerPoin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01600"/>
            <a:ext cx="9144000" cy="69596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62000" y="3733800"/>
            <a:ext cx="6705600" cy="2308324"/>
          </a:xfrm>
          <a:prstGeom prst="rect">
            <a:avLst/>
          </a:prstGeom>
          <a:solidFill>
            <a:schemeClr val="bg1"/>
          </a:solidFill>
          <a:ln>
            <a:solidFill>
              <a:srgbClr val="612C0E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" pitchFamily="18" charset="0"/>
                <a:cs typeface="Times" pitchFamily="18" charset="0"/>
              </a:rPr>
              <a:t>Pg. 50 </a:t>
            </a:r>
            <a:r>
              <a:rPr lang="en-US" sz="1600" i="1" dirty="0" smtClean="0">
                <a:latin typeface="Times" pitchFamily="18" charset="0"/>
                <a:cs typeface="Times" pitchFamily="18" charset="0"/>
              </a:rPr>
              <a:t>Very well, my lord," said </a:t>
            </a:r>
            <a:r>
              <a:rPr lang="en-US" sz="1600" i="1" dirty="0" err="1" smtClean="0">
                <a:latin typeface="Times" pitchFamily="18" charset="0"/>
                <a:cs typeface="Times" pitchFamily="18" charset="0"/>
              </a:rPr>
              <a:t>Cosimo</a:t>
            </a:r>
            <a:r>
              <a:rPr lang="en-US" sz="1600" i="1" dirty="0" smtClean="0">
                <a:latin typeface="Times" pitchFamily="18" charset="0"/>
                <a:cs typeface="Times" pitchFamily="18" charset="0"/>
              </a:rPr>
              <a:t> to the duke. “But come in, come in please.  It is much </a:t>
            </a:r>
            <a:r>
              <a:rPr lang="en-US" sz="1600" i="1" dirty="0" smtClean="0">
                <a:latin typeface="Times" pitchFamily="18" charset="0"/>
                <a:cs typeface="Times" pitchFamily="18" charset="0"/>
              </a:rPr>
              <a:t>too </a:t>
            </a:r>
            <a:r>
              <a:rPr lang="en-US" sz="1600" i="1" dirty="0" smtClean="0">
                <a:latin typeface="Times" pitchFamily="18" charset="0"/>
                <a:cs typeface="Times" pitchFamily="18" charset="0"/>
              </a:rPr>
              <a:t>cold outside.”</a:t>
            </a:r>
          </a:p>
          <a:p>
            <a:endParaRPr lang="en-US" sz="1600" dirty="0">
              <a:latin typeface="Times" pitchFamily="18" charset="0"/>
              <a:cs typeface="Times" pitchFamily="18" charset="0"/>
            </a:endParaRPr>
          </a:p>
          <a:p>
            <a:pPr marL="342900" indent="-342900">
              <a:buAutoNum type="arabicPeriod"/>
            </a:pPr>
            <a:r>
              <a:rPr lang="en-US" sz="1600" dirty="0" smtClean="0">
                <a:latin typeface="Times" pitchFamily="18" charset="0"/>
                <a:cs typeface="Times" pitchFamily="18" charset="0"/>
              </a:rPr>
              <a:t>What was my inference?  </a:t>
            </a:r>
            <a:r>
              <a:rPr lang="en-US" sz="1600" dirty="0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The duke is his boss.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latin typeface="Times" pitchFamily="18" charset="0"/>
                <a:cs typeface="Times" pitchFamily="18" charset="0"/>
              </a:rPr>
              <a:t>What information did I use to make my inference? </a:t>
            </a:r>
            <a:r>
              <a:rPr lang="en-US" sz="1600" dirty="0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Personal connection 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latin typeface="Times" pitchFamily="18" charset="0"/>
                <a:cs typeface="Times" pitchFamily="18" charset="0"/>
              </a:rPr>
              <a:t>How good was my thinking?  Are there other possibilities?  </a:t>
            </a:r>
            <a:r>
              <a:rPr lang="en-US" sz="1600" dirty="0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Maybe the duke is rich and </a:t>
            </a:r>
            <a:r>
              <a:rPr lang="en-US" sz="1600" dirty="0" err="1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Cosimo</a:t>
            </a:r>
            <a:r>
              <a:rPr lang="en-US" sz="1600" dirty="0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 thinks he will get more money.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latin typeface="Times" pitchFamily="18" charset="0"/>
                <a:cs typeface="Times" pitchFamily="18" charset="0"/>
              </a:rPr>
              <a:t>Do I need to change my thinking? </a:t>
            </a:r>
            <a:r>
              <a:rPr lang="en-US" sz="1600" dirty="0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I think </a:t>
            </a:r>
            <a:r>
              <a:rPr lang="en-US" sz="1600" dirty="0" err="1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Cosimo</a:t>
            </a:r>
            <a:r>
              <a:rPr lang="en-US" sz="1600" dirty="0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 is acting this way because he (the duke) is a noble and he can pay him more.</a:t>
            </a:r>
            <a:endParaRPr lang="en-US" sz="1600" dirty="0" smtClean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 cstate="print"/>
          <a:srcRect l="18325" t="18006" r="15130" b="42122"/>
          <a:stretch>
            <a:fillRect/>
          </a:stretch>
        </p:blipFill>
        <p:spPr bwMode="auto">
          <a:xfrm>
            <a:off x="685800" y="1447800"/>
            <a:ext cx="4579374" cy="2057400"/>
          </a:xfrm>
          <a:prstGeom prst="rect">
            <a:avLst/>
          </a:prstGeom>
          <a:noFill/>
          <a:ln w="9525">
            <a:solidFill>
              <a:srgbClr val="612C0E"/>
            </a:solidFill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 l="6431" t="45656" r="9968" b="8379"/>
          <a:stretch>
            <a:fillRect/>
          </a:stretch>
        </p:blipFill>
        <p:spPr bwMode="auto">
          <a:xfrm>
            <a:off x="5181600" y="152400"/>
            <a:ext cx="3581400" cy="2625969"/>
          </a:xfrm>
          <a:prstGeom prst="rect">
            <a:avLst/>
          </a:prstGeom>
          <a:noFill/>
          <a:ln w="57150">
            <a:solidFill>
              <a:srgbClr val="612C0E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PowerPoint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03188"/>
            <a:ext cx="9144000" cy="6961188"/>
          </a:xfrm>
          <a:prstGeom prst="rect">
            <a:avLst/>
          </a:prstGeom>
          <a:noFill/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62000" y="1219200"/>
            <a:ext cx="739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561715"/>
                </a:solidFill>
                <a:latin typeface="Times" pitchFamily="1" charset="0"/>
              </a:rPr>
              <a:t>As they read they paused to discuss vocabulary. 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828800"/>
            <a:ext cx="4624388" cy="3467594"/>
          </a:xfrm>
          <a:prstGeom prst="rect">
            <a:avLst/>
          </a:prstGeom>
          <a:noFill/>
          <a:ln w="57150">
            <a:solidFill>
              <a:srgbClr val="612C0E"/>
            </a:solidFill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5" cstate="print"/>
          <a:srcRect l="6751" t="11576" r="7414" b="16399"/>
          <a:stretch>
            <a:fillRect/>
          </a:stretch>
        </p:blipFill>
        <p:spPr bwMode="auto">
          <a:xfrm>
            <a:off x="5029200" y="2438400"/>
            <a:ext cx="3269796" cy="2057400"/>
          </a:xfrm>
          <a:prstGeom prst="rect">
            <a:avLst/>
          </a:prstGeom>
          <a:noFill/>
          <a:ln w="38100">
            <a:solidFill>
              <a:srgbClr val="612C0E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PowerPoint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03188"/>
            <a:ext cx="9144000" cy="6961188"/>
          </a:xfrm>
          <a:prstGeom prst="rect">
            <a:avLst/>
          </a:prstGeom>
          <a:noFill/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62000" y="1219200"/>
            <a:ext cx="7391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561715"/>
                </a:solidFill>
                <a:latin typeface="Times" pitchFamily="1" charset="0"/>
              </a:rPr>
              <a:t>Periodically Mrs. Humble asked the students to pause and talk to their partner about the inferences they were making.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 cstate="print"/>
          <a:srcRect t="13155" r="13194"/>
          <a:stretch>
            <a:fillRect/>
          </a:stretch>
        </p:blipFill>
        <p:spPr bwMode="auto">
          <a:xfrm>
            <a:off x="914399" y="2209800"/>
            <a:ext cx="3859865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2133600"/>
            <a:ext cx="3199757" cy="4267200"/>
          </a:xfrm>
          <a:prstGeom prst="rect">
            <a:avLst/>
          </a:prstGeom>
          <a:noFill/>
          <a:ln w="9525">
            <a:solidFill>
              <a:srgbClr val="612C0E"/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838200" y="6096000"/>
            <a:ext cx="3581400" cy="369332"/>
          </a:xfrm>
          <a:prstGeom prst="rect">
            <a:avLst/>
          </a:prstGeom>
          <a:solidFill>
            <a:srgbClr val="0066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imes" pitchFamily="18" charset="0"/>
                <a:cs typeface="Times" pitchFamily="18" charset="0"/>
              </a:rPr>
              <a:t>(7) Cooperative Learning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PowerPoint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03188"/>
            <a:ext cx="9144000" cy="6961188"/>
          </a:xfrm>
          <a:prstGeom prst="rect">
            <a:avLst/>
          </a:prstGeom>
          <a:noFill/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62000" y="1143000"/>
            <a:ext cx="7391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561715"/>
                </a:solidFill>
                <a:latin typeface="Times" pitchFamily="1" charset="0"/>
              </a:rPr>
              <a:t>The students had to leave for their encore activity before the lesson was over.  Mrs. Humble took the opportunity to walk around and score the students’ understanding of the standard.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514600"/>
            <a:ext cx="2953347" cy="3938588"/>
          </a:xfrm>
          <a:prstGeom prst="rect">
            <a:avLst/>
          </a:prstGeom>
          <a:noFill/>
          <a:ln w="9525">
            <a:solidFill>
              <a:srgbClr val="612C0E"/>
            </a:solidFill>
            <a:miter lim="800000"/>
            <a:headEnd/>
            <a:tailEnd/>
          </a:ln>
          <a:effectLst/>
        </p:spPr>
      </p:pic>
      <p:pic>
        <p:nvPicPr>
          <p:cNvPr id="8" name="Picture 7" descr="score sheet.JPG"/>
          <p:cNvPicPr>
            <a:picLocks noChangeAspect="1"/>
          </p:cNvPicPr>
          <p:nvPr/>
        </p:nvPicPr>
        <p:blipFill>
          <a:blip r:embed="rId5" cstate="print"/>
          <a:srcRect t="6667" r="20000"/>
          <a:stretch>
            <a:fillRect/>
          </a:stretch>
        </p:blipFill>
        <p:spPr>
          <a:xfrm>
            <a:off x="4191000" y="2438400"/>
            <a:ext cx="4114800" cy="3600450"/>
          </a:xfrm>
          <a:prstGeom prst="rect">
            <a:avLst/>
          </a:prstGeom>
          <a:ln>
            <a:solidFill>
              <a:srgbClr val="612C0E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 descr="PowerPoin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59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09600" y="838200"/>
            <a:ext cx="5181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2240B"/>
                </a:solidFill>
                <a:latin typeface="Times" pitchFamily="18" charset="0"/>
                <a:cs typeface="Times" pitchFamily="18" charset="0"/>
              </a:rPr>
              <a:t>When the students returned: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52240B"/>
                </a:solidFill>
                <a:latin typeface="Times" pitchFamily="18" charset="0"/>
                <a:cs typeface="Times" pitchFamily="18" charset="0"/>
              </a:rPr>
              <a:t>They finished reading chapter six and continued taking notes.</a:t>
            </a:r>
          </a:p>
          <a:p>
            <a:pPr lvl="1">
              <a:buFont typeface="Arial" pitchFamily="34" charset="0"/>
              <a:buChar char="•"/>
            </a:pPr>
            <a:endParaRPr lang="en-US" sz="2000" dirty="0">
              <a:solidFill>
                <a:srgbClr val="52240B"/>
              </a:solidFill>
              <a:latin typeface="Times" pitchFamily="18" charset="0"/>
              <a:cs typeface="Times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52240B"/>
                </a:solidFill>
                <a:latin typeface="Times" pitchFamily="18" charset="0"/>
                <a:cs typeface="Times" pitchFamily="18" charset="0"/>
              </a:rPr>
              <a:t>They revisited their definition for inferring to see if they needed to add anymore information.</a:t>
            </a:r>
          </a:p>
          <a:p>
            <a:pPr lvl="1">
              <a:buFont typeface="Arial" pitchFamily="34" charset="0"/>
              <a:buChar char="•"/>
            </a:pPr>
            <a:endParaRPr lang="en-US" sz="2000" dirty="0">
              <a:solidFill>
                <a:srgbClr val="52240B"/>
              </a:solidFill>
              <a:latin typeface="Times" pitchFamily="18" charset="0"/>
              <a:cs typeface="Times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52240B"/>
                </a:solidFill>
                <a:latin typeface="Times" pitchFamily="18" charset="0"/>
                <a:cs typeface="Times" pitchFamily="18" charset="0"/>
              </a:rPr>
              <a:t>Finally they revisited the goal of the lesson and scored their understanding  at the bottom of the left hand side of their notebook.</a:t>
            </a:r>
          </a:p>
          <a:p>
            <a:endParaRPr lang="en-US" sz="1200" dirty="0" smtClean="0">
              <a:solidFill>
                <a:srgbClr val="52240B"/>
              </a:solidFill>
              <a:latin typeface="Times" pitchFamily="18" charset="0"/>
              <a:cs typeface="Times" pitchFamily="18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 cstate="print"/>
          <a:srcRect t="7715"/>
          <a:stretch>
            <a:fillRect/>
          </a:stretch>
        </p:blipFill>
        <p:spPr bwMode="auto">
          <a:xfrm>
            <a:off x="5715000" y="2819400"/>
            <a:ext cx="3076432" cy="3786188"/>
          </a:xfrm>
          <a:prstGeom prst="rect">
            <a:avLst/>
          </a:prstGeom>
          <a:noFill/>
          <a:ln w="9525">
            <a:solidFill>
              <a:srgbClr val="612C0E"/>
            </a:solidFill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 l="6431" t="9644" r="9968" b="8379"/>
          <a:stretch>
            <a:fillRect/>
          </a:stretch>
        </p:blipFill>
        <p:spPr bwMode="auto">
          <a:xfrm>
            <a:off x="6553200" y="304800"/>
            <a:ext cx="1806388" cy="2362200"/>
          </a:xfrm>
          <a:prstGeom prst="rect">
            <a:avLst/>
          </a:prstGeom>
          <a:noFill/>
          <a:ln w="57150">
            <a:solidFill>
              <a:srgbClr val="612C0E"/>
            </a:solidFill>
            <a:miter lim="800000"/>
            <a:headEnd/>
            <a:tailEnd/>
          </a:ln>
          <a:effectLst/>
        </p:spPr>
      </p:pic>
      <p:cxnSp>
        <p:nvCxnSpPr>
          <p:cNvPr id="16" name="Straight Arrow Connector 15"/>
          <p:cNvCxnSpPr/>
          <p:nvPr/>
        </p:nvCxnSpPr>
        <p:spPr bwMode="auto">
          <a:xfrm>
            <a:off x="2438400" y="4419600"/>
            <a:ext cx="5181600" cy="15240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612C0E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838200" y="55626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612C0E"/>
                </a:solidFill>
                <a:latin typeface="Times" pitchFamily="18" charset="0"/>
                <a:cs typeface="Times" pitchFamily="18" charset="0"/>
              </a:rPr>
              <a:t>Revisiting the Goal</a:t>
            </a:r>
            <a:endParaRPr lang="en-US" sz="3200" b="1" dirty="0">
              <a:solidFill>
                <a:srgbClr val="612C0E"/>
              </a:solidFill>
              <a:latin typeface="Times" pitchFamily="18" charset="0"/>
              <a:cs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066800"/>
            <a:ext cx="8001000" cy="4724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4"/>
          <p:cNvGrpSpPr/>
          <p:nvPr/>
        </p:nvGrpSpPr>
        <p:grpSpPr>
          <a:xfrm>
            <a:off x="762000" y="1447800"/>
            <a:ext cx="7772400" cy="4031873"/>
            <a:chOff x="914400" y="1143000"/>
            <a:chExt cx="7772400" cy="4031873"/>
          </a:xfrm>
        </p:grpSpPr>
        <p:sp>
          <p:nvSpPr>
            <p:cNvPr id="6" name="Rectangle 5"/>
            <p:cNvSpPr/>
            <p:nvPr/>
          </p:nvSpPr>
          <p:spPr>
            <a:xfrm>
              <a:off x="1981200" y="1143000"/>
              <a:ext cx="6705600" cy="40318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err="1" smtClean="0">
                  <a:latin typeface="Comic Sans MS" pitchFamily="66" charset="0"/>
                </a:rPr>
                <a:t>Marzano</a:t>
              </a:r>
              <a:r>
                <a:rPr lang="en-US" sz="1600" dirty="0" smtClean="0">
                  <a:latin typeface="Comic Sans MS" pitchFamily="66" charset="0"/>
                </a:rPr>
                <a:t>, R. J., Pickering, D. J., &amp; Pollock, J. E. (2001). </a:t>
              </a:r>
              <a:r>
                <a:rPr lang="en-US" sz="1600" i="1" dirty="0" smtClean="0">
                  <a:latin typeface="Comic Sans MS" pitchFamily="66" charset="0"/>
                </a:rPr>
                <a:t>Classroom instruction that works: Research-based strategies for increasing student achievement. </a:t>
              </a:r>
              <a:r>
                <a:rPr lang="en-US" sz="1600" dirty="0" smtClean="0">
                  <a:latin typeface="Comic Sans MS" pitchFamily="66" charset="0"/>
                </a:rPr>
                <a:t>Alexandria, VA: Association for Supervision</a:t>
              </a:r>
              <a:r>
                <a:rPr lang="en-US" sz="1600" i="1" dirty="0" smtClean="0">
                  <a:latin typeface="Comic Sans MS" pitchFamily="66" charset="0"/>
                </a:rPr>
                <a:t> </a:t>
              </a:r>
              <a:r>
                <a:rPr lang="en-US" sz="1600" dirty="0" smtClean="0">
                  <a:latin typeface="Comic Sans MS" pitchFamily="66" charset="0"/>
                </a:rPr>
                <a:t>and Curriculum Development.</a:t>
              </a:r>
            </a:p>
            <a:p>
              <a:endParaRPr lang="en-US" sz="1600" dirty="0" smtClean="0">
                <a:latin typeface="Comic Sans MS" pitchFamily="66" charset="0"/>
              </a:endParaRPr>
            </a:p>
            <a:p>
              <a:endParaRPr lang="en-US" sz="1600" dirty="0" smtClean="0">
                <a:latin typeface="Comic Sans MS" pitchFamily="66" charset="0"/>
              </a:endParaRPr>
            </a:p>
            <a:p>
              <a:r>
                <a:rPr lang="en-US" sz="1600" dirty="0" smtClean="0">
                  <a:latin typeface="Comic Sans MS" pitchFamily="66" charset="0"/>
                </a:rPr>
                <a:t> </a:t>
              </a:r>
            </a:p>
            <a:p>
              <a:r>
                <a:rPr lang="en-US" sz="1600" dirty="0" smtClean="0">
                  <a:latin typeface="Comic Sans MS" pitchFamily="66" charset="0"/>
                </a:rPr>
                <a:t>Pollock, J. E. (2007). </a:t>
              </a:r>
              <a:r>
                <a:rPr lang="en-US" sz="1600" i="1" dirty="0" smtClean="0">
                  <a:latin typeface="Comic Sans MS" pitchFamily="66" charset="0"/>
                </a:rPr>
                <a:t>Improving student learning one teacher at a time. </a:t>
              </a:r>
              <a:r>
                <a:rPr lang="en-US" sz="1600" dirty="0" smtClean="0">
                  <a:latin typeface="Comic Sans MS" pitchFamily="66" charset="0"/>
                </a:rPr>
                <a:t>Alexandria, VA: Association for Supervision and Curriculum Development.</a:t>
              </a:r>
            </a:p>
            <a:p>
              <a:endParaRPr lang="en-US" sz="1600" dirty="0" smtClean="0">
                <a:latin typeface="Comic Sans MS" pitchFamily="66" charset="0"/>
              </a:endParaRPr>
            </a:p>
            <a:p>
              <a:endParaRPr lang="en-US" sz="1600" dirty="0" smtClean="0">
                <a:latin typeface="Comic Sans MS" pitchFamily="66" charset="0"/>
              </a:endParaRPr>
            </a:p>
            <a:p>
              <a:r>
                <a:rPr lang="en-US" sz="1600" dirty="0" smtClean="0">
                  <a:latin typeface="Comic Sans MS" pitchFamily="66" charset="0"/>
                </a:rPr>
                <a:t> </a:t>
              </a:r>
            </a:p>
            <a:p>
              <a:r>
                <a:rPr lang="en-US" sz="1600" dirty="0" smtClean="0">
                  <a:latin typeface="Comic Sans MS" pitchFamily="66" charset="0"/>
                </a:rPr>
                <a:t>Pollock, J. E., &amp; Ford, Sharon M. (2009). </a:t>
              </a:r>
              <a:r>
                <a:rPr lang="en-US" sz="1600" i="1" dirty="0" smtClean="0">
                  <a:latin typeface="Comic Sans MS" pitchFamily="66" charset="0"/>
                </a:rPr>
                <a:t>Improving student learning one principal at a time. </a:t>
              </a:r>
              <a:r>
                <a:rPr lang="en-US" sz="1600" dirty="0" smtClean="0">
                  <a:latin typeface="Comic Sans MS" pitchFamily="66" charset="0"/>
                </a:rPr>
                <a:t>Alexandria, VA: Association for Supervision and Curriculum Development.</a:t>
              </a:r>
              <a:endParaRPr lang="en-US" sz="1600" dirty="0">
                <a:latin typeface="Comic Sans MS" pitchFamily="66" charset="0"/>
              </a:endParaRPr>
            </a:p>
          </p:txBody>
        </p:sp>
        <p:pic>
          <p:nvPicPr>
            <p:cNvPr id="7" name="Picture 2" descr="http://images.betterworldbooks.com/141/Improving-Student-Learning-One-Teacher-at-a-Time-Pollock-Jane-E-978141660520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4400" y="2438400"/>
              <a:ext cx="950534" cy="12252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4" descr="http://i43.tower.com/images/mm113091970/improving-student-learning-one-principal-time-sharon-m-ford-paperback-cover-art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14400" y="3886200"/>
              <a:ext cx="990600" cy="12729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8" descr="http://www.mcrel.org/SuccessInSight/Portals/7/Classroom%20Instruction%20That%20Works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14400" y="1143000"/>
              <a:ext cx="914400" cy="115222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 descr="PowerPoin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59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838200"/>
            <a:ext cx="4953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2240B"/>
                </a:solidFill>
                <a:latin typeface="Times" pitchFamily="18" charset="0"/>
                <a:cs typeface="Times" pitchFamily="18" charset="0"/>
              </a:rPr>
              <a:t>Unit Preparation:</a:t>
            </a:r>
          </a:p>
          <a:p>
            <a:r>
              <a:rPr lang="en-US" sz="1600" dirty="0" smtClean="0">
                <a:solidFill>
                  <a:srgbClr val="52240B"/>
                </a:solidFill>
                <a:latin typeface="Times" pitchFamily="18" charset="0"/>
                <a:cs typeface="Times" pitchFamily="18" charset="0"/>
              </a:rPr>
              <a:t>Prior to beginning Unit 2, Mrs. Humble did the following</a:t>
            </a:r>
            <a:r>
              <a:rPr lang="en-US" sz="1400" dirty="0" smtClean="0">
                <a:solidFill>
                  <a:srgbClr val="52240B"/>
                </a:solidFill>
                <a:latin typeface="Times" pitchFamily="18" charset="0"/>
                <a:cs typeface="Times" pitchFamily="18" charset="0"/>
              </a:rPr>
              <a:t>:</a:t>
            </a:r>
          </a:p>
          <a:p>
            <a:endParaRPr lang="en-US" sz="1400" dirty="0">
              <a:solidFill>
                <a:srgbClr val="52240B"/>
              </a:solidFill>
              <a:latin typeface="Times" pitchFamily="18" charset="0"/>
              <a:cs typeface="Times" pitchFamily="18" charset="0"/>
            </a:endParaRPr>
          </a:p>
          <a:p>
            <a:pPr marL="342900" indent="-342900">
              <a:buAutoNum type="arabicPeriod"/>
            </a:pPr>
            <a:r>
              <a:rPr lang="en-US" sz="1800" dirty="0" smtClean="0">
                <a:solidFill>
                  <a:srgbClr val="52240B"/>
                </a:solidFill>
                <a:latin typeface="Times" pitchFamily="18" charset="0"/>
                <a:cs typeface="Times" pitchFamily="18" charset="0"/>
              </a:rPr>
              <a:t>Identified the standards to be taught- (she looked at the unit 2 pacing guide)</a:t>
            </a:r>
          </a:p>
          <a:p>
            <a:pPr marL="342900" indent="-342900">
              <a:buAutoNum type="arabicPeriod"/>
            </a:pPr>
            <a:endParaRPr lang="en-US" sz="1800" dirty="0" smtClean="0">
              <a:solidFill>
                <a:srgbClr val="52240B"/>
              </a:solidFill>
              <a:latin typeface="Times" pitchFamily="18" charset="0"/>
              <a:cs typeface="Times" pitchFamily="18" charset="0"/>
            </a:endParaRPr>
          </a:p>
          <a:p>
            <a:pPr marL="342900" indent="-342900">
              <a:buAutoNum type="arabicPeriod"/>
            </a:pPr>
            <a:r>
              <a:rPr lang="en-US" sz="1800" dirty="0" smtClean="0">
                <a:solidFill>
                  <a:srgbClr val="52240B"/>
                </a:solidFill>
                <a:latin typeface="Times" pitchFamily="18" charset="0"/>
                <a:cs typeface="Times" pitchFamily="18" charset="0"/>
              </a:rPr>
              <a:t>She asked herself-</a:t>
            </a:r>
          </a:p>
          <a:p>
            <a:pPr marL="800100" lvl="1" indent="-342900"/>
            <a:r>
              <a:rPr lang="en-US" sz="1800" dirty="0" smtClean="0">
                <a:solidFill>
                  <a:srgbClr val="52240B"/>
                </a:solidFill>
                <a:latin typeface="Times" pitchFamily="18" charset="0"/>
                <a:cs typeface="Times" pitchFamily="18" charset="0"/>
              </a:rPr>
              <a:t>“What will my students know and be able to do better at the end of this unit?”</a:t>
            </a:r>
          </a:p>
          <a:p>
            <a:pPr marL="800100" lvl="1" indent="-342900"/>
            <a:endParaRPr lang="en-US" sz="1800" dirty="0" smtClean="0">
              <a:solidFill>
                <a:srgbClr val="52240B"/>
              </a:solidFill>
              <a:latin typeface="Times" pitchFamily="18" charset="0"/>
              <a:cs typeface="Times" pitchFamily="18" charset="0"/>
            </a:endParaRPr>
          </a:p>
          <a:p>
            <a:pPr marL="342900" indent="-342900"/>
            <a:r>
              <a:rPr lang="en-US" sz="1800" dirty="0" smtClean="0">
                <a:solidFill>
                  <a:srgbClr val="52240B"/>
                </a:solidFill>
                <a:latin typeface="Times" pitchFamily="18" charset="0"/>
                <a:cs typeface="Times" pitchFamily="18" charset="0"/>
              </a:rPr>
              <a:t>3.  She gathered and studied the resources in order to prepare the daily lessons.</a:t>
            </a:r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066800"/>
            <a:ext cx="2763478" cy="2819400"/>
          </a:xfrm>
          <a:prstGeom prst="rect">
            <a:avLst/>
          </a:prstGeom>
          <a:noFill/>
          <a:ln w="9525">
            <a:solidFill>
              <a:srgbClr val="52240B"/>
            </a:solidFill>
            <a:miter lim="800000"/>
            <a:headEnd/>
            <a:tailEnd/>
          </a:ln>
        </p:spPr>
      </p:pic>
      <p:pic>
        <p:nvPicPr>
          <p:cNvPr id="8" name="Picture 7" descr="Cover image for So you want to be an inventor?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4572000"/>
            <a:ext cx="1012796" cy="129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over_image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4724400"/>
            <a:ext cx="769515" cy="103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over_image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4343400"/>
            <a:ext cx="83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over_image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0600" y="4038600"/>
            <a:ext cx="878572" cy="13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over_image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38600" y="5181600"/>
            <a:ext cx="843618" cy="10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over_image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971838">
            <a:off x="1676400" y="5029200"/>
            <a:ext cx="827539" cy="124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over_image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6000" y="4267200"/>
            <a:ext cx="83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cover_image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519192">
            <a:off x="4876800" y="5105400"/>
            <a:ext cx="97854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ight Arrow 15"/>
          <p:cNvSpPr/>
          <p:nvPr/>
        </p:nvSpPr>
        <p:spPr bwMode="auto">
          <a:xfrm>
            <a:off x="4800600" y="2133600"/>
            <a:ext cx="1219200" cy="4572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 descr="PowerPoin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0800"/>
            <a:ext cx="9144000" cy="6959600"/>
          </a:xfrm>
          <a:prstGeom prst="rect">
            <a:avLst/>
          </a:prstGeom>
          <a:noFill/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143000"/>
            <a:ext cx="2799578" cy="2856231"/>
          </a:xfrm>
          <a:prstGeom prst="rect">
            <a:avLst/>
          </a:prstGeom>
          <a:noFill/>
          <a:ln w="9525">
            <a:solidFill>
              <a:srgbClr val="52240B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62000" y="838200"/>
            <a:ext cx="51054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2240B"/>
                </a:solidFill>
                <a:latin typeface="Times" pitchFamily="18" charset="0"/>
                <a:cs typeface="Times" pitchFamily="18" charset="0"/>
              </a:rPr>
              <a:t>Plan Daily Lessons:</a:t>
            </a:r>
          </a:p>
          <a:p>
            <a:r>
              <a:rPr lang="en-US" sz="1600" dirty="0" smtClean="0">
                <a:solidFill>
                  <a:srgbClr val="52240B"/>
                </a:solidFill>
                <a:latin typeface="Times" pitchFamily="18" charset="0"/>
                <a:cs typeface="Times" pitchFamily="18" charset="0"/>
              </a:rPr>
              <a:t>Once Mrs. Humble had the big picture for the unit, she began planning daily lessons.</a:t>
            </a:r>
          </a:p>
          <a:p>
            <a:endParaRPr lang="en-US" sz="1600" dirty="0">
              <a:solidFill>
                <a:srgbClr val="52240B"/>
              </a:solidFill>
              <a:latin typeface="Times" pitchFamily="18" charset="0"/>
              <a:cs typeface="Times" pitchFamily="18" charset="0"/>
            </a:endParaRPr>
          </a:p>
          <a:p>
            <a:r>
              <a:rPr lang="en-US" sz="1600" dirty="0" smtClean="0">
                <a:solidFill>
                  <a:srgbClr val="52240B"/>
                </a:solidFill>
                <a:latin typeface="Times" pitchFamily="18" charset="0"/>
                <a:cs typeface="Times" pitchFamily="18" charset="0"/>
              </a:rPr>
              <a:t>This is day 6 of the unit.</a:t>
            </a:r>
          </a:p>
          <a:p>
            <a:endParaRPr lang="en-US" sz="1600" dirty="0">
              <a:solidFill>
                <a:srgbClr val="52240B"/>
              </a:solidFill>
              <a:latin typeface="Times" pitchFamily="18" charset="0"/>
              <a:cs typeface="Times" pitchFamily="18" charset="0"/>
            </a:endParaRPr>
          </a:p>
          <a:p>
            <a:r>
              <a:rPr lang="en-US" sz="1600" dirty="0" smtClean="0">
                <a:solidFill>
                  <a:srgbClr val="52240B"/>
                </a:solidFill>
                <a:latin typeface="Times" pitchFamily="18" charset="0"/>
                <a:cs typeface="Times" pitchFamily="18" charset="0"/>
              </a:rPr>
              <a:t>The standard the class is working on is:</a:t>
            </a:r>
          </a:p>
          <a:p>
            <a:r>
              <a:rPr lang="en-US" sz="1600" b="1" dirty="0" smtClean="0">
                <a:solidFill>
                  <a:srgbClr val="7030A0"/>
                </a:solidFill>
                <a:latin typeface="Times" pitchFamily="18" charset="0"/>
                <a:cs typeface="Times" pitchFamily="18" charset="0"/>
              </a:rPr>
              <a:t>RL. 5.1 Quote accurately from a text when explaining what the text says explicitly and when drawing inferences from the text.</a:t>
            </a:r>
          </a:p>
          <a:p>
            <a:endParaRPr lang="en-US" sz="1600" b="1" dirty="0">
              <a:solidFill>
                <a:srgbClr val="7030A0"/>
              </a:solidFill>
              <a:latin typeface="Times" pitchFamily="18" charset="0"/>
              <a:cs typeface="Times" pitchFamily="18" charset="0"/>
            </a:endParaRPr>
          </a:p>
          <a:p>
            <a:r>
              <a:rPr lang="en-US" sz="1600" dirty="0" smtClean="0">
                <a:solidFill>
                  <a:srgbClr val="52240B"/>
                </a:solidFill>
                <a:latin typeface="Times" pitchFamily="18" charset="0"/>
                <a:cs typeface="Times" pitchFamily="18" charset="0"/>
              </a:rPr>
              <a:t>The resources she has selected for the lesson are:</a:t>
            </a:r>
          </a:p>
          <a:p>
            <a:endParaRPr lang="en-US" sz="1600" dirty="0" smtClean="0">
              <a:solidFill>
                <a:srgbClr val="52240B"/>
              </a:solidFill>
              <a:latin typeface="Times" pitchFamily="18" charset="0"/>
              <a:cs typeface="Times" pitchFamily="18" charset="0"/>
            </a:endParaRPr>
          </a:p>
          <a:p>
            <a:endParaRPr lang="en-US" sz="1800" dirty="0" smtClean="0">
              <a:solidFill>
                <a:srgbClr val="52240B"/>
              </a:solidFill>
              <a:latin typeface="Times" pitchFamily="18" charset="0"/>
              <a:cs typeface="Times" pitchFamily="18" charset="0"/>
            </a:endParaRPr>
          </a:p>
          <a:p>
            <a:endParaRPr lang="en-US" dirty="0"/>
          </a:p>
        </p:txBody>
      </p:sp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5" cstate="print"/>
          <a:srcRect t="11576" b="12540"/>
          <a:stretch>
            <a:fillRect/>
          </a:stretch>
        </p:blipFill>
        <p:spPr bwMode="auto">
          <a:xfrm>
            <a:off x="838200" y="4114800"/>
            <a:ext cx="3192813" cy="1816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 descr="cover_image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4724400"/>
            <a:ext cx="1143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 bwMode="auto">
          <a:xfrm flipV="1">
            <a:off x="4191000" y="1981200"/>
            <a:ext cx="1981200" cy="6858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52240B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191000" y="43434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" pitchFamily="18" charset="0"/>
                <a:cs typeface="Times" pitchFamily="18" charset="0"/>
              </a:rPr>
              <a:t>Interactive notebook</a:t>
            </a:r>
            <a:endParaRPr lang="en-US" sz="1400" dirty="0">
              <a:latin typeface="Times" pitchFamily="18" charset="0"/>
              <a:cs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5"/>
          <p:cNvSpPr txBox="1">
            <a:spLocks noChangeArrowheads="1"/>
          </p:cNvSpPr>
          <p:nvPr/>
        </p:nvSpPr>
        <p:spPr bwMode="auto">
          <a:xfrm>
            <a:off x="990600" y="838200"/>
            <a:ext cx="7162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Times" pitchFamily="18" charset="0"/>
                <a:cs typeface="Times" pitchFamily="18" charset="0"/>
              </a:rPr>
              <a:t>GANAG is a </a:t>
            </a:r>
            <a:r>
              <a:rPr lang="en-US" sz="2400" dirty="0" smtClean="0">
                <a:latin typeface="Times" pitchFamily="18" charset="0"/>
                <a:cs typeface="Times" pitchFamily="18" charset="0"/>
              </a:rPr>
              <a:t>daily lesson 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structure that allows teachers to plan for student use of research based instructional strategies.</a:t>
            </a:r>
          </a:p>
        </p:txBody>
      </p:sp>
      <p:sp>
        <p:nvSpPr>
          <p:cNvPr id="4099" name="TextBox 6"/>
          <p:cNvSpPr txBox="1">
            <a:spLocks noChangeArrowheads="1"/>
          </p:cNvSpPr>
          <p:nvPr/>
        </p:nvSpPr>
        <p:spPr bwMode="auto">
          <a:xfrm>
            <a:off x="838200" y="2514600"/>
            <a:ext cx="480695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latin typeface="Times" pitchFamily="18" charset="0"/>
                <a:cs typeface="Times" pitchFamily="18" charset="0"/>
              </a:rPr>
              <a:t>G</a:t>
            </a:r>
            <a:r>
              <a:rPr lang="en-US" dirty="0">
                <a:latin typeface="Times" pitchFamily="18" charset="0"/>
                <a:cs typeface="Times" pitchFamily="18" charset="0"/>
              </a:rPr>
              <a:t>= goal</a:t>
            </a:r>
          </a:p>
          <a:p>
            <a:r>
              <a:rPr lang="en-US" sz="4000" b="1" dirty="0">
                <a:latin typeface="Times" pitchFamily="18" charset="0"/>
                <a:cs typeface="Times" pitchFamily="18" charset="0"/>
              </a:rPr>
              <a:t>A</a:t>
            </a:r>
            <a:r>
              <a:rPr lang="en-US" dirty="0">
                <a:latin typeface="Times" pitchFamily="18" charset="0"/>
                <a:cs typeface="Times" pitchFamily="18" charset="0"/>
              </a:rPr>
              <a:t>= access prior knowledge</a:t>
            </a:r>
          </a:p>
          <a:p>
            <a:r>
              <a:rPr lang="en-US" sz="4000" b="1" dirty="0">
                <a:latin typeface="Times" pitchFamily="18" charset="0"/>
                <a:cs typeface="Times" pitchFamily="18" charset="0"/>
              </a:rPr>
              <a:t>N</a:t>
            </a:r>
            <a:r>
              <a:rPr lang="en-US" dirty="0">
                <a:latin typeface="Times" pitchFamily="18" charset="0"/>
                <a:cs typeface="Times" pitchFamily="18" charset="0"/>
              </a:rPr>
              <a:t>= new information</a:t>
            </a:r>
          </a:p>
          <a:p>
            <a:r>
              <a:rPr lang="en-US" sz="4000" b="1" dirty="0">
                <a:latin typeface="Times" pitchFamily="18" charset="0"/>
                <a:cs typeface="Times" pitchFamily="18" charset="0"/>
              </a:rPr>
              <a:t>A</a:t>
            </a:r>
            <a:r>
              <a:rPr lang="en-US" dirty="0">
                <a:latin typeface="Times" pitchFamily="18" charset="0"/>
                <a:cs typeface="Times" pitchFamily="18" charset="0"/>
              </a:rPr>
              <a:t>= application</a:t>
            </a:r>
          </a:p>
          <a:p>
            <a:r>
              <a:rPr lang="en-US" sz="4000" b="1" dirty="0">
                <a:latin typeface="Times" pitchFamily="18" charset="0"/>
                <a:cs typeface="Times" pitchFamily="18" charset="0"/>
              </a:rPr>
              <a:t>G</a:t>
            </a:r>
            <a:r>
              <a:rPr lang="en-US" dirty="0">
                <a:latin typeface="Times" pitchFamily="18" charset="0"/>
                <a:cs typeface="Times" pitchFamily="18" charset="0"/>
              </a:rPr>
              <a:t>= generalize the goal</a:t>
            </a:r>
          </a:p>
        </p:txBody>
      </p:sp>
      <p:pic>
        <p:nvPicPr>
          <p:cNvPr id="8" name="Picture 2" descr="http://images.betterworldbooks.com/141/Improving-Student-Learning-One-Teacher-at-a-Time-Pollock-Jane-E-9781416605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362200"/>
            <a:ext cx="1801813" cy="2320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http://i43.tower.com/images/mm113091970/improving-student-learning-one-principal-time-sharon-m-ford-paperback-cover-a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581400"/>
            <a:ext cx="1725613" cy="2216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838200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  <a:cs typeface="Times" pitchFamily="18" charset="0"/>
              </a:rPr>
              <a:t>The purpose of the GANAG structure:</a:t>
            </a:r>
            <a:endParaRPr lang="en-US" sz="2800" b="1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  <a:cs typeface="Times" pitchFamily="18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ysClr val="windowText" lastClr="000000"/>
                </a:solidFill>
                <a:latin typeface="Times" pitchFamily="18" charset="0"/>
                <a:cs typeface="Times" pitchFamily="18" charset="0"/>
              </a:rPr>
              <a:t>To give students the opportunity to actively use the nine high-yield strategies: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2743200"/>
            <a:ext cx="3581400" cy="646331"/>
          </a:xfrm>
          <a:prstGeom prst="rect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ysClr val="windowText" lastClr="000000"/>
                </a:solidFill>
                <a:latin typeface="Times" pitchFamily="18" charset="0"/>
                <a:cs typeface="Times" pitchFamily="18" charset="0"/>
              </a:rPr>
              <a:t>(2) Identifying Similarities and Differences</a:t>
            </a:r>
            <a:endParaRPr lang="en-US" sz="1800" dirty="0">
              <a:solidFill>
                <a:sysClr val="windowText" lastClr="000000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505200"/>
            <a:ext cx="35814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ysClr val="windowText" lastClr="000000"/>
                </a:solidFill>
                <a:latin typeface="Times" pitchFamily="18" charset="0"/>
                <a:cs typeface="Times" pitchFamily="18" charset="0"/>
              </a:rPr>
              <a:t>(3) Summarizing and Note Taking</a:t>
            </a:r>
            <a:endParaRPr lang="en-US" sz="1800" dirty="0">
              <a:solidFill>
                <a:sysClr val="windowText" lastClr="000000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4038600"/>
            <a:ext cx="3581400" cy="646331"/>
          </a:xfrm>
          <a:prstGeom prst="rect">
            <a:avLst/>
          </a:prstGeom>
          <a:solidFill>
            <a:srgbClr val="9966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ysClr val="windowText" lastClr="000000"/>
                </a:solidFill>
                <a:latin typeface="Times" pitchFamily="18" charset="0"/>
                <a:cs typeface="Times" pitchFamily="18" charset="0"/>
              </a:rPr>
              <a:t>(4) Reinforcing Effort and Providing Recognition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4800600"/>
            <a:ext cx="3581400" cy="369332"/>
          </a:xfrm>
          <a:prstGeom prst="rect">
            <a:avLst/>
          </a:prstGeom>
          <a:solidFill>
            <a:srgbClr val="808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ysClr val="windowText" lastClr="000000"/>
                </a:solidFill>
                <a:latin typeface="Times" pitchFamily="18" charset="0"/>
                <a:cs typeface="Times" pitchFamily="18" charset="0"/>
              </a:rPr>
              <a:t>(5) Homework and Practice</a:t>
            </a:r>
            <a:endParaRPr lang="en-US" sz="1800" dirty="0">
              <a:solidFill>
                <a:sysClr val="windowText" lastClr="000000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5334000"/>
            <a:ext cx="3581400" cy="369332"/>
          </a:xfrm>
          <a:prstGeom prst="rect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ysClr val="windowText" lastClr="000000"/>
                </a:solidFill>
                <a:latin typeface="Times" pitchFamily="18" charset="0"/>
                <a:cs typeface="Times" pitchFamily="18" charset="0"/>
              </a:rPr>
              <a:t>(6) Nonlinguistic Representations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24400" y="2743200"/>
            <a:ext cx="3581400" cy="369332"/>
          </a:xfrm>
          <a:prstGeom prst="rect">
            <a:avLst/>
          </a:prstGeom>
          <a:solidFill>
            <a:srgbClr val="0066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imes" pitchFamily="18" charset="0"/>
                <a:cs typeface="Times" pitchFamily="18" charset="0"/>
              </a:rPr>
              <a:t>(7) Cooperative Learning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4400" y="3352800"/>
            <a:ext cx="3581400" cy="646331"/>
          </a:xfrm>
          <a:prstGeom prst="rect">
            <a:avLst/>
          </a:prstGeom>
          <a:solidFill>
            <a:srgbClr val="A5002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ysClr val="windowText" lastClr="000000"/>
                </a:solidFill>
                <a:latin typeface="Times" pitchFamily="18" charset="0"/>
                <a:cs typeface="Times" pitchFamily="18" charset="0"/>
              </a:rPr>
              <a:t>(8) Setting Objectives and Providing Feedback</a:t>
            </a:r>
            <a:endParaRPr lang="en-US" sz="1800" dirty="0">
              <a:solidFill>
                <a:sysClr val="windowText" lastClr="000000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4400" y="4267200"/>
            <a:ext cx="3581400" cy="646331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ysClr val="windowText" lastClr="000000"/>
                </a:solidFill>
                <a:latin typeface="Times" pitchFamily="18" charset="0"/>
                <a:cs typeface="Times" pitchFamily="18" charset="0"/>
              </a:rPr>
              <a:t>(9) Generating and Testing Hypotheses</a:t>
            </a:r>
            <a:endParaRPr lang="en-US" sz="1800" dirty="0">
              <a:solidFill>
                <a:sysClr val="windowText" lastClr="000000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400" y="5105400"/>
            <a:ext cx="3581400" cy="646331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ysClr val="windowText" lastClr="000000"/>
                </a:solidFill>
                <a:latin typeface="Times" pitchFamily="18" charset="0"/>
                <a:cs typeface="Times" pitchFamily="18" charset="0"/>
              </a:rPr>
              <a:t>(10) Cues, Questions and Advance Organizers</a:t>
            </a:r>
            <a:endParaRPr lang="en-US" sz="1800" dirty="0">
              <a:solidFill>
                <a:sysClr val="windowText" lastClr="000000"/>
              </a:solidFill>
              <a:latin typeface="Times" pitchFamily="18" charset="0"/>
              <a:cs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PowerPoint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03188"/>
            <a:ext cx="9144000" cy="6961188"/>
          </a:xfrm>
          <a:prstGeom prst="rect">
            <a:avLst/>
          </a:prstGeom>
          <a:noFill/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9600" y="1066800"/>
            <a:ext cx="777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561715"/>
                </a:solidFill>
                <a:latin typeface="Times" pitchFamily="1" charset="0"/>
              </a:rPr>
              <a:t>Students took out their interactive notebooks.</a:t>
            </a:r>
            <a:endParaRPr lang="en-US" sz="3200" dirty="0">
              <a:solidFill>
                <a:srgbClr val="561715"/>
              </a:solidFill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905000"/>
            <a:ext cx="2571233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5" cstate="print"/>
          <a:srcRect t="12538"/>
          <a:stretch>
            <a:fillRect/>
          </a:stretch>
        </p:blipFill>
        <p:spPr bwMode="auto">
          <a:xfrm>
            <a:off x="3657600" y="1904999"/>
            <a:ext cx="4038600" cy="4710619"/>
          </a:xfrm>
          <a:prstGeom prst="rect">
            <a:avLst/>
          </a:prstGeom>
          <a:noFill/>
          <a:ln w="57150">
            <a:solidFill>
              <a:srgbClr val="52240B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PowerPoint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03188"/>
            <a:ext cx="9144000" cy="6961188"/>
          </a:xfrm>
          <a:prstGeom prst="rect">
            <a:avLst/>
          </a:prstGeom>
          <a:noFill/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9600" y="1066800"/>
            <a:ext cx="77724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rgbClr val="561715"/>
                </a:solidFill>
                <a:latin typeface="Times" pitchFamily="1" charset="0"/>
              </a:rPr>
              <a:t>They wrote the goal at the top of the left side of the notebook.</a:t>
            </a:r>
          </a:p>
          <a:p>
            <a:pPr algn="ctr">
              <a:spcBef>
                <a:spcPct val="50000"/>
              </a:spcBef>
            </a:pPr>
            <a:r>
              <a:rPr lang="en-US" sz="1800" dirty="0" smtClean="0">
                <a:solidFill>
                  <a:srgbClr val="7030A0"/>
                </a:solidFill>
                <a:latin typeface="Comic Sans MS" pitchFamily="66" charset="0"/>
              </a:rPr>
              <a:t>I can quote accurately from the text to support my inferences.</a:t>
            </a:r>
            <a:endParaRPr lang="en-US" sz="1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 cstate="print"/>
          <a:srcRect t="7715" b="2592"/>
          <a:stretch>
            <a:fillRect/>
          </a:stretch>
        </p:blipFill>
        <p:spPr bwMode="auto">
          <a:xfrm>
            <a:off x="1295400" y="1981200"/>
            <a:ext cx="2971800" cy="3554694"/>
          </a:xfrm>
          <a:prstGeom prst="rect">
            <a:avLst/>
          </a:prstGeom>
          <a:noFill/>
          <a:ln w="9525">
            <a:solidFill>
              <a:srgbClr val="612C0E"/>
            </a:solidFill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print"/>
          <a:srcRect t="27969" b="7414"/>
          <a:stretch>
            <a:fillRect/>
          </a:stretch>
        </p:blipFill>
        <p:spPr bwMode="auto">
          <a:xfrm>
            <a:off x="4876800" y="2895600"/>
            <a:ext cx="3094914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876800" y="19812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52240B"/>
                </a:solidFill>
                <a:latin typeface="Times" pitchFamily="18" charset="0"/>
                <a:cs typeface="Times" pitchFamily="18" charset="0"/>
              </a:rPr>
              <a:t>They gave themselves a score for “understanding” and “effort”</a:t>
            </a:r>
            <a:endParaRPr lang="en-US" sz="1800" dirty="0">
              <a:solidFill>
                <a:srgbClr val="52240B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5943600"/>
            <a:ext cx="3581400" cy="646331"/>
          </a:xfrm>
          <a:prstGeom prst="rect">
            <a:avLst/>
          </a:prstGeom>
          <a:solidFill>
            <a:srgbClr val="A5002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ysClr val="windowText" lastClr="000000"/>
                </a:solidFill>
                <a:latin typeface="Times" pitchFamily="18" charset="0"/>
                <a:cs typeface="Times" pitchFamily="18" charset="0"/>
              </a:rPr>
              <a:t>(8) Setting Objectives and Providing Feedback</a:t>
            </a:r>
            <a:endParaRPr lang="en-US" sz="1800" dirty="0">
              <a:solidFill>
                <a:sysClr val="windowText" lastClr="000000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9600" y="5943600"/>
            <a:ext cx="3581400" cy="646331"/>
          </a:xfrm>
          <a:prstGeom prst="rect">
            <a:avLst/>
          </a:prstGeom>
          <a:solidFill>
            <a:srgbClr val="9966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ysClr val="windowText" lastClr="000000"/>
                </a:solidFill>
                <a:latin typeface="Times" pitchFamily="18" charset="0"/>
                <a:cs typeface="Times" pitchFamily="18" charset="0"/>
              </a:rPr>
              <a:t>(4) Reinforcing Effort and Providing Recognition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3800" y="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612C0E"/>
                </a:solidFill>
                <a:latin typeface="Times" pitchFamily="18" charset="0"/>
                <a:cs typeface="Times" pitchFamily="18" charset="0"/>
              </a:rPr>
              <a:t>Goal</a:t>
            </a:r>
            <a:endParaRPr lang="en-US" sz="3200" b="1" dirty="0">
              <a:solidFill>
                <a:srgbClr val="612C0E"/>
              </a:solidFill>
              <a:latin typeface="Times" pitchFamily="18" charset="0"/>
              <a:cs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PowerPoint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03188"/>
            <a:ext cx="9144000" cy="6961188"/>
          </a:xfrm>
          <a:prstGeom prst="rect">
            <a:avLst/>
          </a:prstGeom>
          <a:noFill/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9600" y="1066800"/>
            <a:ext cx="7772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561715"/>
                </a:solidFill>
                <a:latin typeface="Times" pitchFamily="1" charset="0"/>
              </a:rPr>
              <a:t>The students looked at this optical illusion and discussed what they saw (and didn’t see at first).</a:t>
            </a:r>
          </a:p>
        </p:txBody>
      </p:sp>
      <p:pic>
        <p:nvPicPr>
          <p:cNvPr id="14338" name="Picture 2" descr="http://www.newopticalillusions.com/wp-content/uploads/2007/10/face-black-and-white-optical-illus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600200"/>
            <a:ext cx="3992364" cy="4953000"/>
          </a:xfrm>
          <a:prstGeom prst="rect">
            <a:avLst/>
          </a:prstGeom>
          <a:noFill/>
          <a:ln>
            <a:solidFill>
              <a:srgbClr val="52240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733800" y="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612C0E"/>
                </a:solidFill>
                <a:latin typeface="Times" pitchFamily="18" charset="0"/>
                <a:cs typeface="Times" pitchFamily="18" charset="0"/>
              </a:rPr>
              <a:t>Access Prior Knowledge</a:t>
            </a:r>
            <a:endParaRPr lang="en-US" sz="3200" b="1" dirty="0">
              <a:solidFill>
                <a:srgbClr val="612C0E"/>
              </a:solidFill>
              <a:latin typeface="Times" pitchFamily="18" charset="0"/>
              <a:cs typeface="Times" pitchFamily="18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print"/>
          <a:srcRect l="25723" t="18324" r="20257" b="10307"/>
          <a:stretch>
            <a:fillRect/>
          </a:stretch>
        </p:blipFill>
        <p:spPr bwMode="auto">
          <a:xfrm>
            <a:off x="914400" y="1752600"/>
            <a:ext cx="2133600" cy="375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81000" y="6096000"/>
            <a:ext cx="3581400" cy="369332"/>
          </a:xfrm>
          <a:prstGeom prst="rect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ysClr val="windowText" lastClr="000000"/>
                </a:solidFill>
                <a:latin typeface="Times" pitchFamily="18" charset="0"/>
                <a:cs typeface="Times" pitchFamily="18" charset="0"/>
              </a:rPr>
              <a:t>(6) Nonlinguistic Representations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PowerPoint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03188"/>
            <a:ext cx="9144000" cy="6961188"/>
          </a:xfrm>
          <a:prstGeom prst="rect">
            <a:avLst/>
          </a:prstGeom>
          <a:noFill/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914400" y="1066800"/>
            <a:ext cx="7543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561715"/>
                </a:solidFill>
                <a:latin typeface="Times" pitchFamily="1" charset="0"/>
              </a:rPr>
              <a:t>Students recorded two things they saw in the optical illusion in their notebooks (on the left side) and then created an analogy together.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/>
          <a:srcRect t="7886" r="9343" b="7196"/>
          <a:stretch>
            <a:fillRect/>
          </a:stretch>
        </p:blipFill>
        <p:spPr bwMode="auto">
          <a:xfrm>
            <a:off x="1295400" y="2362200"/>
            <a:ext cx="5943600" cy="4174671"/>
          </a:xfrm>
          <a:prstGeom prst="rect">
            <a:avLst/>
          </a:prstGeom>
          <a:noFill/>
          <a:ln w="57150">
            <a:solidFill>
              <a:srgbClr val="612C0E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85800" y="1905000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7030A0"/>
                </a:solidFill>
                <a:latin typeface="Comic Sans MS" pitchFamily="66" charset="0"/>
              </a:rPr>
              <a:t>Optical illusion is to a picture as inferences are to reading.</a:t>
            </a:r>
            <a:endParaRPr lang="en-US" sz="2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5943600"/>
            <a:ext cx="3581400" cy="646331"/>
          </a:xfrm>
          <a:prstGeom prst="rect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ysClr val="windowText" lastClr="000000"/>
                </a:solidFill>
                <a:latin typeface="Times" pitchFamily="18" charset="0"/>
                <a:cs typeface="Times" pitchFamily="18" charset="0"/>
              </a:rPr>
              <a:t>(2) Identifying Similarities and Differences</a:t>
            </a:r>
            <a:endParaRPr lang="en-US" sz="1800" dirty="0">
              <a:solidFill>
                <a:sysClr val="windowText" lastClr="000000"/>
              </a:solidFill>
              <a:latin typeface="Times" pitchFamily="18" charset="0"/>
              <a:cs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P_WeatheredBook_DesignSlides_TP10379504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131A19B-AD8B-4DC9-B17D-578CD9D83A40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D1D092D3-C5BE-419C-8038-B0913A7FEEB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HP_WeatheredBook_DesignSlides_TP10379504</Template>
  <TotalTime>220</TotalTime>
  <Words>887</Words>
  <Application>Microsoft Office PowerPoint</Application>
  <PresentationFormat>On-screen Show (4:3)</PresentationFormat>
  <Paragraphs>117</Paragraphs>
  <Slides>19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HP_WeatheredBook_DesignSlides_TP10379504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Manager/>
  <Company>RPS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st</dc:creator>
  <cp:keywords/>
  <dc:description/>
  <cp:lastModifiedBy>st</cp:lastModifiedBy>
  <cp:revision>24</cp:revision>
  <dcterms:created xsi:type="dcterms:W3CDTF">2012-09-24T15:18:32Z</dcterms:created>
  <dcterms:modified xsi:type="dcterms:W3CDTF">2012-09-28T18:42:56Z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TC103795049990</vt:lpwstr>
  </property>
</Properties>
</file>