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58" r:id="rId6"/>
    <p:sldId id="268" r:id="rId7"/>
    <p:sldId id="262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8256" autoAdjust="0"/>
  </p:normalViewPr>
  <p:slideViewPr>
    <p:cSldViewPr>
      <p:cViewPr>
        <p:scale>
          <a:sx n="60" d="100"/>
          <a:sy n="60" d="100"/>
        </p:scale>
        <p:origin x="-142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E35DE-F5CC-418B-885C-9E20131404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74DE-DC91-46C9-902B-56BA8BE94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74DE-DC91-46C9-902B-56BA8BE94B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6490-A292-4C20-A4CF-31DD4AE909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74DE-DC91-46C9-902B-56BA8BE94B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6490-A292-4C20-A4CF-31DD4AE909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74DE-DC91-46C9-902B-56BA8BE94B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22C01B-2652-455B-B111-2104F4FA0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E761-69CF-4C0E-AFBA-D59EC250E5C4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E7D4-21E9-4F49-A042-88D4638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Formative Assessment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Live Scoring Example</a:t>
            </a:r>
          </a:p>
        </p:txBody>
      </p:sp>
      <p:pic>
        <p:nvPicPr>
          <p:cNvPr id="4" name="Picture 3" descr="IMG_1760.JPG"/>
          <p:cNvPicPr>
            <a:picLocks noChangeAspect="1"/>
          </p:cNvPicPr>
          <p:nvPr/>
        </p:nvPicPr>
        <p:blipFill>
          <a:blip r:embed="rId4" cstate="print"/>
          <a:srcRect l="25000" t="2500" r="28333" b="15000"/>
          <a:stretch>
            <a:fillRect/>
          </a:stretch>
        </p:blipFill>
        <p:spPr>
          <a:xfrm>
            <a:off x="381000" y="4724400"/>
            <a:ext cx="1018309" cy="120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Hensley</a:t>
            </a:r>
          </a:p>
          <a:p>
            <a:r>
              <a:rPr lang="en-US" sz="1200" dirty="0" smtClean="0"/>
              <a:t>Elementary Curriculum Specialist</a:t>
            </a:r>
          </a:p>
          <a:p>
            <a:r>
              <a:rPr lang="en-US" sz="1200" dirty="0" smtClean="0"/>
              <a:t>Rogers Public Schools</a:t>
            </a:r>
            <a:endParaRPr lang="en-U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4410">
            <a:off x="2845947" y="2993271"/>
            <a:ext cx="2008867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2516">
            <a:off x="4555902" y="3329258"/>
            <a:ext cx="2257173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~PP3699.WAV">
            <a:hlinkClick r:id="" action="ppaction://media"/>
          </p:cNvPr>
          <p:cNvPicPr>
            <a:picLocks noRot="1" noChangeAspect="1"/>
          </p:cNvPicPr>
          <p:nvPr>
            <a:wavAudioFile r:embed="rId1" name="~PP3699.WAV"/>
          </p:nvPr>
        </p:nvPicPr>
        <p:blipFill>
          <a:blip r:embed="rId7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4191000"/>
            <a:ext cx="8763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Monday</a:t>
            </a:r>
            <a:r>
              <a:rPr lang="en-US" sz="2000" dirty="0" smtClean="0"/>
              <a:t>- I can identify  the structural elements of a drama. </a:t>
            </a:r>
            <a:r>
              <a:rPr lang="en-US" sz="2000" b="1" dirty="0" smtClean="0"/>
              <a:t>(RL.4.5)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Tuesday</a:t>
            </a:r>
            <a:r>
              <a:rPr lang="en-US" sz="2000" dirty="0" smtClean="0"/>
              <a:t>- I can summarize a scene from a play. </a:t>
            </a:r>
            <a:r>
              <a:rPr lang="en-US" sz="2000" b="1" dirty="0" smtClean="0"/>
              <a:t>(RL.4.2)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Wednesday</a:t>
            </a:r>
            <a:r>
              <a:rPr lang="en-US" sz="2000" dirty="0" smtClean="0"/>
              <a:t>- I can explain the differences between a play and a story. </a:t>
            </a:r>
            <a:r>
              <a:rPr lang="en-US" sz="2000" b="1" dirty="0" smtClean="0"/>
              <a:t>(RL.4.5)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Thursday</a:t>
            </a:r>
            <a:r>
              <a:rPr lang="en-US" sz="2000" dirty="0" smtClean="0"/>
              <a:t>- I can use stage descriptions to describe characters . </a:t>
            </a:r>
            <a:r>
              <a:rPr lang="en-US" sz="2000" b="1" dirty="0" smtClean="0"/>
              <a:t>(RL.4.7)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Friday</a:t>
            </a:r>
            <a:r>
              <a:rPr lang="en-US" sz="2000" dirty="0" smtClean="0"/>
              <a:t>- I can determine the theme of a play. </a:t>
            </a:r>
            <a:r>
              <a:rPr lang="en-US" sz="2000" b="1" dirty="0" smtClean="0"/>
              <a:t>(RL.4.2)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Grade 4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Quarter- Unit 5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19200"/>
            <a:ext cx="2008867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Whole</a:t>
            </a:r>
          </a:p>
          <a:p>
            <a:pPr algn="r"/>
            <a:r>
              <a:rPr lang="en-US" dirty="0" smtClean="0"/>
              <a:t> Group</a:t>
            </a:r>
          </a:p>
          <a:p>
            <a:pPr algn="r"/>
            <a:r>
              <a:rPr lang="en-US" dirty="0" smtClean="0"/>
              <a:t> Text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066800"/>
            <a:ext cx="2257173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0" y="1752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Student </a:t>
            </a:r>
          </a:p>
          <a:p>
            <a:pPr algn="r"/>
            <a:r>
              <a:rPr lang="en-US" dirty="0" smtClean="0"/>
              <a:t>Application </a:t>
            </a:r>
          </a:p>
          <a:p>
            <a:pPr algn="r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1266" name="Picture 2" descr="http://mrskbooks.pbworks.com/f/1249836376/rough_face_gir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371600"/>
            <a:ext cx="1943386" cy="2438400"/>
          </a:xfrm>
          <a:prstGeom prst="rect">
            <a:avLst/>
          </a:prstGeom>
          <a:noFill/>
        </p:spPr>
      </p:pic>
      <p:pic>
        <p:nvPicPr>
          <p:cNvPr id="14" name="~PP1988.WAV">
            <a:hlinkClick r:id="" action="ppaction://media"/>
          </p:cNvPr>
          <p:cNvPicPr>
            <a:picLocks noRot="1" noChangeAspect="1"/>
          </p:cNvPicPr>
          <p:nvPr>
            <a:wavAudioFile r:embed="rId1" name="~PP1988.WAV"/>
          </p:nvPr>
        </p:nvPicPr>
        <p:blipFill>
          <a:blip r:embed="rId7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304800" y="3352800"/>
            <a:ext cx="8382000" cy="1588"/>
          </a:xfrm>
          <a:prstGeom prst="straightConnector1">
            <a:avLst/>
          </a:prstGeom>
          <a:ln w="1778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143000"/>
            <a:ext cx="259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Recognize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Common types of text</a:t>
            </a:r>
          </a:p>
          <a:p>
            <a:pPr algn="ctr"/>
            <a:r>
              <a:rPr lang="en-US" sz="1400" i="1" dirty="0" smtClean="0">
                <a:latin typeface="Calibri" pitchFamily="34" charset="0"/>
              </a:rPr>
              <a:t>Story books, Poems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990600"/>
            <a:ext cx="2971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  <a:latin typeface="Calibri" pitchFamily="34" charset="0"/>
              </a:rPr>
              <a:t>Describe</a:t>
            </a:r>
          </a:p>
          <a:p>
            <a:pPr algn="ctr"/>
            <a:r>
              <a:rPr lang="en-US" sz="1800" dirty="0" smtClean="0">
                <a:solidFill>
                  <a:srgbClr val="009900"/>
                </a:solidFill>
                <a:latin typeface="Calibri" pitchFamily="34" charset="0"/>
              </a:rPr>
              <a:t>The overall structure of a story</a:t>
            </a:r>
          </a:p>
          <a:p>
            <a:pPr algn="ctr"/>
            <a:r>
              <a:rPr lang="en-US" sz="1400" i="1" dirty="0" smtClean="0">
                <a:latin typeface="Calibri" pitchFamily="34" charset="0"/>
              </a:rPr>
              <a:t>How the beginning introduces the story</a:t>
            </a:r>
          </a:p>
          <a:p>
            <a:pPr algn="ctr"/>
            <a:r>
              <a:rPr lang="en-US" sz="1400" i="1" dirty="0" smtClean="0">
                <a:latin typeface="Calibri" pitchFamily="34" charset="0"/>
              </a:rPr>
              <a:t>How the ending concludes the action</a:t>
            </a:r>
          </a:p>
          <a:p>
            <a:pPr algn="ctr"/>
            <a:r>
              <a:rPr lang="en-US" sz="2000" b="1" dirty="0" smtClean="0">
                <a:solidFill>
                  <a:srgbClr val="009900"/>
                </a:solidFill>
                <a:latin typeface="Calibri" pitchFamily="34" charset="0"/>
              </a:rPr>
              <a:t>2</a:t>
            </a:r>
            <a:r>
              <a:rPr lang="en-US" sz="2000" b="1" baseline="30000" dirty="0" smtClean="0">
                <a:solidFill>
                  <a:srgbClr val="009900"/>
                </a:solidFill>
                <a:latin typeface="Calibri" pitchFamily="34" charset="0"/>
              </a:rPr>
              <a:t>nd</a:t>
            </a:r>
            <a:r>
              <a:rPr lang="en-US" sz="2000" b="1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endParaRPr lang="en-US" b="1" dirty="0" smtClean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9906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Explain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The major difference between  poems, drama and prose</a:t>
            </a:r>
          </a:p>
          <a:p>
            <a:pPr algn="ctr"/>
            <a:r>
              <a:rPr lang="en-US" sz="1800" b="1" dirty="0" smtClean="0">
                <a:solidFill>
                  <a:srgbClr val="7030A0"/>
                </a:solidFill>
                <a:latin typeface="Calibri" pitchFamily="34" charset="0"/>
              </a:rPr>
              <a:t>Refer to structural elements</a:t>
            </a:r>
          </a:p>
          <a:p>
            <a:pPr algn="ctr"/>
            <a:r>
              <a:rPr lang="en-US" sz="1400" i="1" dirty="0" smtClean="0">
                <a:latin typeface="Calibri" pitchFamily="34" charset="0"/>
              </a:rPr>
              <a:t>(verse, rhythm, meter, casts of characters, settings, descriptions, dialogue, stage directions)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4</a:t>
            </a:r>
            <a:r>
              <a:rPr lang="en-US" sz="2000" b="1" baseline="30000" dirty="0" smtClean="0">
                <a:solidFill>
                  <a:srgbClr val="7030A0"/>
                </a:solidFill>
                <a:latin typeface="Calibri" pitchFamily="34" charset="0"/>
              </a:rPr>
              <a:t>th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5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RL.5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228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(Analyzing the structure of a text)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Explain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Major differences between books that: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Tell stories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Give information</a:t>
            </a:r>
            <a:endParaRPr lang="en-US" sz="1800" dirty="0" smtClean="0">
              <a:latin typeface="Calibri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000" b="1" baseline="30000" dirty="0" smtClean="0">
                <a:solidFill>
                  <a:srgbClr val="FF0000"/>
                </a:solidFill>
                <a:latin typeface="Calibri" pitchFamily="34" charset="0"/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36576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  <a:latin typeface="Calibri" pitchFamily="34" charset="0"/>
              </a:rPr>
              <a:t>Refer to Parts of Stories, Dramas and Poems</a:t>
            </a:r>
          </a:p>
          <a:p>
            <a:pPr algn="ctr"/>
            <a:r>
              <a:rPr lang="en-US" sz="1600" i="1" dirty="0" smtClean="0">
                <a:latin typeface="Calibri" pitchFamily="34" charset="0"/>
              </a:rPr>
              <a:t>(Chapter, scene, and stanza)</a:t>
            </a:r>
            <a:endParaRPr lang="en-US" b="1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9900"/>
                </a:solidFill>
                <a:latin typeface="Calibri" pitchFamily="34" charset="0"/>
              </a:rPr>
              <a:t>Describe</a:t>
            </a:r>
            <a:r>
              <a:rPr lang="en-US" sz="1800" dirty="0" smtClean="0">
                <a:solidFill>
                  <a:srgbClr val="009900"/>
                </a:solidFill>
                <a:latin typeface="Calibri" pitchFamily="34" charset="0"/>
              </a:rPr>
              <a:t> how each successive part builds on earlier sections</a:t>
            </a:r>
          </a:p>
          <a:p>
            <a:pPr algn="ctr"/>
            <a:r>
              <a:rPr lang="en-US" sz="2000" b="1" dirty="0" smtClean="0">
                <a:solidFill>
                  <a:srgbClr val="009900"/>
                </a:solidFill>
                <a:latin typeface="Calibri" pitchFamily="34" charset="0"/>
              </a:rPr>
              <a:t>3</a:t>
            </a:r>
            <a:r>
              <a:rPr lang="en-US" sz="2000" b="1" baseline="30000" dirty="0" smtClean="0">
                <a:solidFill>
                  <a:srgbClr val="009900"/>
                </a:solidFill>
                <a:latin typeface="Calibri" pitchFamily="34" charset="0"/>
              </a:rPr>
              <a:t>rd</a:t>
            </a:r>
            <a:r>
              <a:rPr lang="en-US" sz="2000" b="1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endParaRPr lang="en-US" b="1" dirty="0" smtClean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3962400"/>
            <a:ext cx="320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Explain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How a series of chapters, scenes, or stanzas fit together to provide the overall structure of a story, drama or poem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5</a:t>
            </a:r>
            <a:r>
              <a:rPr lang="en-US" sz="2000" b="1" baseline="30000" dirty="0" smtClean="0">
                <a:solidFill>
                  <a:srgbClr val="7030A0"/>
                </a:solidFill>
                <a:latin typeface="Calibri" pitchFamily="34" charset="0"/>
              </a:rPr>
              <a:t>th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6" name="~PP2363.WAV">
            <a:hlinkClick r:id="" action="ppaction://media"/>
          </p:cNvPr>
          <p:cNvPicPr>
            <a:picLocks noRot="1" noChangeAspect="1"/>
          </p:cNvPicPr>
          <p:nvPr>
            <a:wavAudioFile r:embed="rId1" name="~PP2363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457200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libri" pitchFamily="34" charset="0"/>
              </a:rPr>
              <a:t>I can describe the structure of a text.</a:t>
            </a:r>
            <a:br>
              <a:rPr lang="en-US" sz="3200" b="1" dirty="0" smtClean="0">
                <a:latin typeface="Calibri" pitchFamily="34" charset="0"/>
              </a:rPr>
            </a:br>
            <a:endParaRPr lang="en-US" sz="3100" b="1" i="1" dirty="0">
              <a:latin typeface="Calibri" pitchFamily="34" charset="0"/>
            </a:endParaRPr>
          </a:p>
        </p:txBody>
      </p:sp>
      <p:graphicFrame>
        <p:nvGraphicFramePr>
          <p:cNvPr id="2147" name="Group 99"/>
          <p:cNvGraphicFramePr>
            <a:graphicFrameLocks noGrp="1"/>
          </p:cNvGraphicFramePr>
          <p:nvPr>
            <p:ph type="tbl" idx="1"/>
          </p:nvPr>
        </p:nvGraphicFramePr>
        <p:xfrm>
          <a:off x="457200" y="1066800"/>
          <a:ext cx="8305800" cy="5604913"/>
        </p:xfrm>
        <a:graphic>
          <a:graphicData uri="http://schemas.openxmlformats.org/drawingml/2006/table">
            <a:tbl>
              <a:tblPr/>
              <a:tblGrid>
                <a:gridCol w="2076450"/>
                <a:gridCol w="884033"/>
                <a:gridCol w="5345317"/>
              </a:tblGrid>
              <a:tr h="100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Grade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Explain how a series of chapters, scenes, or stanzas fit together to create the structure of a story, drama, or poem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1191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Grade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Explain the major differences between poems,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drama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, and prose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Refer to structural elements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(verse, rhythm, meter,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cast of characters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settings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dialogue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stage directions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100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Grade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Refer to parts of stories, dramas and poems when writing or speaking about them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(chapter, scene, stanza)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Explain how each successive part builds on earlier sections.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100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Grade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Describe the overall structure of a story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How the beginning introduces the story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How the ending concludes the action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0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RL.4.5</a:t>
            </a:r>
            <a:endParaRPr lang="en-US" sz="1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534400" cy="914400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 can identify the structural elements of a drama.</a:t>
            </a:r>
            <a:endParaRPr kumimoji="0" lang="en-US" sz="31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~PP3326.WAV">
            <a:hlinkClick r:id="" action="ppaction://media"/>
          </p:cNvPr>
          <p:cNvPicPr>
            <a:picLocks noRot="1" noChangeAspect="1"/>
          </p:cNvPicPr>
          <p:nvPr>
            <a:wavAudioFile r:embed="rId2" name="~PP3326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914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Monday</a:t>
            </a:r>
            <a:r>
              <a:rPr lang="en-US" sz="1400" b="1" dirty="0" smtClean="0"/>
              <a:t>  </a:t>
            </a:r>
            <a:r>
              <a:rPr lang="en-US" sz="4800" b="1" dirty="0" smtClean="0"/>
              <a:t>(RL.4.5)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7620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G-</a:t>
            </a:r>
            <a:r>
              <a:rPr lang="en-US" dirty="0" smtClean="0"/>
              <a:t> I can identify the structural elements of a drama.</a:t>
            </a:r>
          </a:p>
          <a:p>
            <a:r>
              <a:rPr lang="en-US" sz="2800" b="1" dirty="0" smtClean="0"/>
              <a:t>APK-</a:t>
            </a:r>
            <a:r>
              <a:rPr lang="en-US" dirty="0" smtClean="0"/>
              <a:t>  Image- book covers</a:t>
            </a:r>
          </a:p>
          <a:p>
            <a:r>
              <a:rPr lang="en-US" dirty="0"/>
              <a:t> </a:t>
            </a:r>
            <a:r>
              <a:rPr lang="en-US" dirty="0" smtClean="0"/>
              <a:t>         Question-“What do these have in common?” </a:t>
            </a:r>
          </a:p>
          <a:p>
            <a:r>
              <a:rPr lang="en-US" dirty="0" smtClean="0"/>
              <a:t>          Pair- Share</a:t>
            </a:r>
          </a:p>
          <a:p>
            <a:r>
              <a:rPr lang="en-US" sz="2800" b="1" dirty="0" smtClean="0"/>
              <a:t>N-</a:t>
            </a:r>
            <a:r>
              <a:rPr lang="en-US" dirty="0" smtClean="0"/>
              <a:t> Show script from HP movie- “Did this come from the movie or book?”</a:t>
            </a:r>
          </a:p>
          <a:p>
            <a:r>
              <a:rPr lang="en-US" dirty="0"/>
              <a:t> </a:t>
            </a:r>
            <a:r>
              <a:rPr lang="en-US" dirty="0" smtClean="0"/>
              <a:t>      Define each of the structural elements of a drama.</a:t>
            </a:r>
          </a:p>
          <a:p>
            <a:r>
              <a:rPr lang="en-US" dirty="0"/>
              <a:t> </a:t>
            </a:r>
            <a:r>
              <a:rPr lang="en-US" dirty="0" smtClean="0"/>
              <a:t>      Guided Practice-  Identify each element in shared text (glue</a:t>
            </a:r>
          </a:p>
          <a:p>
            <a:r>
              <a:rPr lang="en-US" dirty="0"/>
              <a:t> </a:t>
            </a:r>
            <a:r>
              <a:rPr lang="en-US" dirty="0" smtClean="0"/>
              <a:t>       script in notebook and label elements). </a:t>
            </a:r>
          </a:p>
          <a:p>
            <a:r>
              <a:rPr lang="en-US" sz="2800" b="1" dirty="0" smtClean="0"/>
              <a:t>A-</a:t>
            </a:r>
            <a:r>
              <a:rPr lang="en-US" dirty="0" smtClean="0"/>
              <a:t> Identify an example of each element in “A Native American Cinderella” (drama).</a:t>
            </a:r>
          </a:p>
          <a:p>
            <a:r>
              <a:rPr lang="en-US" dirty="0"/>
              <a:t> </a:t>
            </a:r>
            <a:r>
              <a:rPr lang="en-US" dirty="0" smtClean="0"/>
              <a:t>       (application in notebook)  </a:t>
            </a:r>
            <a:r>
              <a:rPr lang="en-US" b="1" dirty="0" smtClean="0">
                <a:solidFill>
                  <a:srgbClr val="C00000"/>
                </a:solidFill>
              </a:rPr>
              <a:t>LIVE SCORE- formative assessment</a:t>
            </a:r>
          </a:p>
          <a:p>
            <a:r>
              <a:rPr lang="en-US" sz="2800" b="1" dirty="0" smtClean="0"/>
              <a:t>G-</a:t>
            </a:r>
            <a:r>
              <a:rPr lang="en-US" dirty="0" smtClean="0"/>
              <a:t> Revisit the goal- generalize the learning- score understanding.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14400"/>
            <a:ext cx="2511056" cy="18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http://41.media.tumblr.com/tumblr_mdtgdaahwG1r5tfudo1_500.png"/>
          <p:cNvPicPr>
            <a:picLocks noChangeAspect="1" noChangeArrowheads="1"/>
          </p:cNvPicPr>
          <p:nvPr/>
        </p:nvPicPr>
        <p:blipFill>
          <a:blip r:embed="rId5" cstate="print"/>
          <a:srcRect r="31200"/>
          <a:stretch>
            <a:fillRect/>
          </a:stretch>
        </p:blipFill>
        <p:spPr bwMode="auto">
          <a:xfrm>
            <a:off x="7772400" y="2438400"/>
            <a:ext cx="970721" cy="1557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~PP3578.WAV">
            <a:hlinkClick r:id="" action="ppaction://media"/>
          </p:cNvPr>
          <p:cNvPicPr>
            <a:picLocks noRot="1" noChangeAspect="1"/>
          </p:cNvPicPr>
          <p:nvPr>
            <a:wavAudioFile r:embed="rId1" name="~PP3578.WAV"/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rcRect l="4167" r="5000"/>
          <a:stretch>
            <a:fillRect/>
          </a:stretch>
        </p:blipFill>
        <p:spPr>
          <a:xfrm>
            <a:off x="0" y="757989"/>
            <a:ext cx="9144000" cy="6100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175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Left Side</a:t>
            </a:r>
          </a:p>
          <a:p>
            <a:r>
              <a:rPr lang="en-US" sz="1400" dirty="0" smtClean="0"/>
              <a:t>STUDENT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28600"/>
            <a:ext cx="182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Right Side</a:t>
            </a:r>
          </a:p>
          <a:p>
            <a:pPr algn="r"/>
            <a:r>
              <a:rPr lang="en-US" sz="1400" dirty="0" smtClean="0"/>
              <a:t>TEACHER NOTES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3276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omic Sans MS" pitchFamily="66" charset="0"/>
              </a:rPr>
              <a:t>Identify the structural elements of a drama.</a:t>
            </a:r>
            <a:endParaRPr lang="en-US" sz="105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066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pitchFamily="66" charset="0"/>
              </a:rPr>
              <a:t>E= </a:t>
            </a:r>
            <a:r>
              <a:rPr lang="en-US" sz="1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  <a:p>
            <a:r>
              <a:rPr lang="en-US" sz="1000" dirty="0" smtClean="0">
                <a:latin typeface="Comic Sans MS" pitchFamily="66" charset="0"/>
              </a:rPr>
              <a:t>U=</a:t>
            </a:r>
            <a:r>
              <a:rPr lang="en-US" sz="1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omic Sans MS" pitchFamily="66" charset="0"/>
              </a:rPr>
              <a:t>They are all movies.</a:t>
            </a:r>
            <a:endParaRPr lang="en-US" sz="105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251460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Examples from:</a:t>
            </a:r>
          </a:p>
          <a:p>
            <a:r>
              <a:rPr lang="en-US" sz="1100" u="sng" dirty="0" smtClean="0">
                <a:latin typeface="Comic Sans MS" pitchFamily="66" charset="0"/>
              </a:rPr>
              <a:t>A Native American Cinderella</a:t>
            </a:r>
            <a:endParaRPr lang="en-US" sz="1100" dirty="0" smtClean="0">
              <a:latin typeface="Comic Sans MS" pitchFamily="66" charset="0"/>
            </a:endParaRPr>
          </a:p>
          <a:p>
            <a:endParaRPr lang="en-US" sz="1100" u="sng" dirty="0" smtClean="0">
              <a:latin typeface="Comic Sans MS" pitchFamily="66" charset="0"/>
            </a:endParaRPr>
          </a:p>
          <a:p>
            <a:r>
              <a:rPr lang="en-US" sz="1100" b="1" dirty="0" smtClean="0">
                <a:latin typeface="Comic Sans MS" pitchFamily="66" charset="0"/>
              </a:rPr>
              <a:t>Cast of Characters- </a:t>
            </a:r>
            <a:r>
              <a:rPr lang="en-US" sz="1100" dirty="0" smtClean="0">
                <a:latin typeface="Comic Sans MS" pitchFamily="66" charset="0"/>
              </a:rPr>
              <a:t>Narrator, Braves and Maidens, Strong Wind, White Fox, Chief, Oldest Daughter</a:t>
            </a:r>
          </a:p>
          <a:p>
            <a:endParaRPr lang="en-US" sz="1100" dirty="0" smtClean="0">
              <a:latin typeface="Comic Sans MS" pitchFamily="66" charset="0"/>
            </a:endParaRPr>
          </a:p>
          <a:p>
            <a:r>
              <a:rPr lang="en-US" sz="1100" b="1" dirty="0" smtClean="0">
                <a:latin typeface="Comic Sans MS" pitchFamily="66" charset="0"/>
              </a:rPr>
              <a:t>Setting</a:t>
            </a:r>
            <a:r>
              <a:rPr lang="en-US" sz="1100" dirty="0" smtClean="0">
                <a:latin typeface="Comic Sans MS" pitchFamily="66" charset="0"/>
              </a:rPr>
              <a:t>- Act 1= Native American Village</a:t>
            </a:r>
          </a:p>
          <a:p>
            <a:endParaRPr lang="en-US" sz="1100" dirty="0" smtClean="0">
              <a:latin typeface="Comic Sans MS" pitchFamily="66" charset="0"/>
            </a:endParaRPr>
          </a:p>
          <a:p>
            <a:r>
              <a:rPr lang="en-US" sz="1100" b="1" dirty="0" smtClean="0">
                <a:latin typeface="Comic Sans MS" pitchFamily="66" charset="0"/>
              </a:rPr>
              <a:t>Dialogue</a:t>
            </a:r>
            <a:r>
              <a:rPr lang="en-US" sz="1100" dirty="0" smtClean="0">
                <a:latin typeface="Comic Sans MS" pitchFamily="66" charset="0"/>
              </a:rPr>
              <a:t>- STRONG </a:t>
            </a:r>
            <a:r>
              <a:rPr lang="en-US" sz="1100" u="sng" dirty="0" smtClean="0">
                <a:latin typeface="Comic Sans MS" pitchFamily="66" charset="0"/>
              </a:rPr>
              <a:t>WIND-BUT the woman I marry must be a an HONEST woman!</a:t>
            </a:r>
          </a:p>
          <a:p>
            <a:endParaRPr lang="en-US" sz="1100" dirty="0" smtClean="0">
              <a:latin typeface="Comic Sans MS" pitchFamily="66" charset="0"/>
            </a:endParaRPr>
          </a:p>
          <a:p>
            <a:r>
              <a:rPr lang="en-US" sz="1100" b="1" dirty="0" smtClean="0">
                <a:latin typeface="Comic Sans MS" pitchFamily="66" charset="0"/>
              </a:rPr>
              <a:t>Stage Directions-  </a:t>
            </a:r>
            <a:r>
              <a:rPr lang="en-US" sz="1100" dirty="0" smtClean="0">
                <a:latin typeface="Comic Sans MS" pitchFamily="66" charset="0"/>
              </a:rPr>
              <a:t>(Turns to face STRONG WIND’S SISTER, but has his side to the audience.)</a:t>
            </a:r>
            <a:endParaRPr lang="en-US" sz="1100" u="sng" dirty="0" smtClean="0">
              <a:latin typeface="Comic Sans MS" pitchFamily="66" charset="0"/>
            </a:endParaRPr>
          </a:p>
          <a:p>
            <a:endParaRPr lang="en-US" sz="11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1400" y="60960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 pitchFamily="66" charset="0"/>
              </a:rPr>
              <a:t>U=</a:t>
            </a:r>
            <a:r>
              <a:rPr lang="en-US" sz="1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28600" y="3581400"/>
            <a:ext cx="3733800" cy="22860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105400" y="1295400"/>
            <a:ext cx="3429000" cy="4800599"/>
            <a:chOff x="5105400" y="1295400"/>
            <a:chExt cx="3429000" cy="4800599"/>
          </a:xfrm>
        </p:grpSpPr>
        <p:sp>
          <p:nvSpPr>
            <p:cNvPr id="27" name="TextBox 26"/>
            <p:cNvSpPr txBox="1"/>
            <p:nvPr/>
          </p:nvSpPr>
          <p:spPr>
            <a:xfrm>
              <a:off x="5257800" y="1295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Elements of a Drama</a:t>
              </a:r>
              <a:endParaRPr lang="en-US" dirty="0">
                <a:latin typeface="Comic Sans MS" pitchFamily="66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105400" y="1828800"/>
              <a:ext cx="3429000" cy="4267199"/>
              <a:chOff x="5105400" y="1828800"/>
              <a:chExt cx="3429000" cy="426719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>
                <a:off x="5406823" y="3279979"/>
                <a:ext cx="3352799" cy="22792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5105400" y="1828800"/>
                <a:ext cx="3429000" cy="3657600"/>
                <a:chOff x="5105400" y="1828800"/>
                <a:chExt cx="3429000" cy="365760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5105400" y="4267200"/>
                  <a:ext cx="9144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latin typeface="Comic Sans MS" pitchFamily="66" charset="0"/>
                    </a:rPr>
                    <a:t>Cast of Characters</a:t>
                  </a:r>
                  <a:endParaRPr lang="en-US" sz="1050" dirty="0">
                    <a:latin typeface="Comic Sans MS" pitchFamily="66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105400" y="3581400"/>
                  <a:ext cx="91440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latin typeface="Comic Sans MS" pitchFamily="66" charset="0"/>
                    </a:rPr>
                    <a:t>Setting</a:t>
                  </a:r>
                  <a:endParaRPr lang="en-US" sz="1050" dirty="0">
                    <a:latin typeface="Comic Sans MS" pitchFamily="66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629400" y="1828800"/>
                  <a:ext cx="1905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latin typeface="Comic Sans MS" pitchFamily="66" charset="0"/>
                    </a:rPr>
                    <a:t>Stage Directions</a:t>
                  </a:r>
                </a:p>
                <a:p>
                  <a:r>
                    <a:rPr lang="en-US" sz="1050" dirty="0" smtClean="0">
                      <a:latin typeface="Comic Sans MS" pitchFamily="66" charset="0"/>
                    </a:rPr>
                    <a:t>(stage left, stage right…)</a:t>
                  </a:r>
                  <a:endParaRPr lang="en-US" sz="1050" dirty="0">
                    <a:latin typeface="Comic Sans MS" pitchFamily="66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486400" y="2133600"/>
                  <a:ext cx="106680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latin typeface="Comic Sans MS" pitchFamily="66" charset="0"/>
                    </a:rPr>
                    <a:t>Dialogue</a:t>
                  </a:r>
                  <a:endParaRPr lang="en-US" sz="1050" dirty="0">
                    <a:latin typeface="Comic Sans MS" pitchFamily="66" charset="0"/>
                  </a:endParaRPr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5257800" y="3810000"/>
                  <a:ext cx="838200" cy="1524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5638800" y="4800600"/>
                  <a:ext cx="762000" cy="6858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7315200" y="2209800"/>
                  <a:ext cx="0" cy="5334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6096000" y="2362200"/>
                  <a:ext cx="1524000" cy="12954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5" name="~PP693.WAV">
            <a:hlinkClick r:id="" action="ppaction://media"/>
          </p:cNvPr>
          <p:cNvPicPr>
            <a:picLocks noRot="1" noChangeAspect="1"/>
          </p:cNvPicPr>
          <p:nvPr>
            <a:wavAudioFile r:embed="rId2" name="~PP693.WAV"/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1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38" grpId="0"/>
      <p:bldP spid="39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 t="4252"/>
          <a:stretch>
            <a:fillRect/>
          </a:stretch>
        </p:blipFill>
        <p:spPr bwMode="auto">
          <a:xfrm>
            <a:off x="304800" y="1524000"/>
            <a:ext cx="7391400" cy="514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Live Formative Assessment</a:t>
            </a:r>
          </a:p>
          <a:p>
            <a:r>
              <a:rPr lang="en-US" sz="2000" b="1" dirty="0" smtClean="0"/>
              <a:t>(Drive By)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1-4-15 Structural Elements of Drama</a:t>
            </a:r>
            <a:endParaRPr lang="en-US" sz="1100" i="1" dirty="0"/>
          </a:p>
        </p:txBody>
      </p:sp>
      <p:pic>
        <p:nvPicPr>
          <p:cNvPr id="2052" name="Picture 4" descr="http://www.clker.com/cliparts/z/x/e/r/5/k/edited-car-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52400"/>
            <a:ext cx="2514600" cy="1106424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3810000" y="3200401"/>
            <a:ext cx="5029200" cy="1676398"/>
            <a:chOff x="3810000" y="3200401"/>
            <a:chExt cx="5029200" cy="1676398"/>
          </a:xfrm>
        </p:grpSpPr>
        <p:sp>
          <p:nvSpPr>
            <p:cNvPr id="6" name="TextBox 5"/>
            <p:cNvSpPr txBox="1"/>
            <p:nvPr/>
          </p:nvSpPr>
          <p:spPr>
            <a:xfrm>
              <a:off x="6019800" y="3657600"/>
              <a:ext cx="2819400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Small Group Work</a:t>
              </a:r>
            </a:p>
            <a:p>
              <a:r>
                <a:rPr lang="en-US" sz="2400" b="1" dirty="0" smtClean="0"/>
                <a:t>OR</a:t>
              </a:r>
            </a:p>
            <a:p>
              <a:r>
                <a:rPr lang="en-US" sz="2400" b="1" dirty="0" smtClean="0"/>
                <a:t>Individual Feedback</a:t>
              </a:r>
              <a:endParaRPr lang="en-US" sz="2400" b="1" dirty="0"/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rot="10800000">
              <a:off x="3886200" y="3200401"/>
              <a:ext cx="2133600" cy="1057365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1"/>
            </p:cNvCxnSpPr>
            <p:nvPr/>
          </p:nvCxnSpPr>
          <p:spPr>
            <a:xfrm rot="10800000">
              <a:off x="3810000" y="3810001"/>
              <a:ext cx="2209800" cy="447765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1"/>
            </p:cNvCxnSpPr>
            <p:nvPr/>
          </p:nvCxnSpPr>
          <p:spPr>
            <a:xfrm rot="10800000" flipV="1">
              <a:off x="3962400" y="4257764"/>
              <a:ext cx="2057400" cy="619035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3886200" y="4114800"/>
              <a:ext cx="2133600" cy="15240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1"/>
            </p:cNvCxnSpPr>
            <p:nvPr/>
          </p:nvCxnSpPr>
          <p:spPr>
            <a:xfrm rot="10800000" flipV="1">
              <a:off x="3886200" y="4257764"/>
              <a:ext cx="2133600" cy="466635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~PP686.WAV">
            <a:hlinkClick r:id="" action="ppaction://media"/>
          </p:cNvPr>
          <p:cNvPicPr>
            <a:picLocks noRot="1" noChangeAspect="1"/>
          </p:cNvPicPr>
          <p:nvPr>
            <a:wavAudioFile r:embed="rId2" name="~PP686.WAV"/>
          </p:nvPr>
        </p:nvPicPr>
        <p:blipFill>
          <a:blip r:embed="rId7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2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763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/>
              <a:t>TEACHER</a:t>
            </a:r>
          </a:p>
          <a:p>
            <a:pPr marL="342900" indent="-342900">
              <a:buAutoNum type="arabicPeriod"/>
            </a:pPr>
            <a:r>
              <a:rPr lang="en-US" u="sng" dirty="0" smtClean="0"/>
              <a:t>Not</a:t>
            </a:r>
            <a:r>
              <a:rPr lang="en-US" dirty="0" smtClean="0"/>
              <a:t> taking papers home to grade</a:t>
            </a:r>
          </a:p>
          <a:p>
            <a:pPr marL="342900" indent="-342900">
              <a:buAutoNum type="arabicPeriod"/>
            </a:pPr>
            <a:r>
              <a:rPr lang="en-US" dirty="0" smtClean="0"/>
              <a:t>I know who can identify the structural elements- whether we can go on</a:t>
            </a:r>
          </a:p>
          <a:p>
            <a:pPr marL="800100" lvl="1" indent="-342900"/>
            <a:r>
              <a:rPr lang="en-US" dirty="0" smtClean="0"/>
              <a:t>(</a:t>
            </a:r>
            <a:r>
              <a:rPr lang="en-US" b="1" dirty="0" smtClean="0"/>
              <a:t>Wednesday</a:t>
            </a:r>
            <a:r>
              <a:rPr lang="en-US" dirty="0" smtClean="0"/>
              <a:t>- I can explain the differences between a play and a story. </a:t>
            </a:r>
            <a:r>
              <a:rPr lang="en-US" b="1" dirty="0" smtClean="0"/>
              <a:t>(RL.4.5))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sz="2800" b="1" dirty="0" smtClean="0"/>
              <a:t>STUDENT</a:t>
            </a:r>
          </a:p>
          <a:p>
            <a:pPr marL="342900" indent="-342900">
              <a:buAutoNum type="arabicPeriod"/>
            </a:pPr>
            <a:r>
              <a:rPr lang="en-US" dirty="0" smtClean="0"/>
              <a:t>Students KNOW their success criteria</a:t>
            </a:r>
          </a:p>
          <a:p>
            <a:pPr marL="342900" indent="-342900">
              <a:buAutoNum type="arabicPeriod"/>
            </a:pPr>
            <a:r>
              <a:rPr lang="en-US" dirty="0" smtClean="0"/>
              <a:t>Timely, standards-based feedback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dirty="0" smtClean="0"/>
              <a:t>AFTER scoring- I can give individual or small group feedback OR have students partner up and share answers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dirty="0" smtClean="0"/>
              <a:t>Opportunity to self-reflect on the goal</a:t>
            </a:r>
          </a:p>
        </p:txBody>
      </p:sp>
      <p:pic>
        <p:nvPicPr>
          <p:cNvPr id="4" name="~PP774.WAV">
            <a:hlinkClick r:id="" action="ppaction://media"/>
          </p:cNvPr>
          <p:cNvPicPr>
            <a:picLocks noRot="1" noChangeAspect="1"/>
          </p:cNvPicPr>
          <p:nvPr>
            <a:wavAudioFile r:embed="rId1" name="~PP774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6|13.9|16.8|39.5|35.7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695</Words>
  <Application>Microsoft Office PowerPoint</Application>
  <PresentationFormat>On-screen Show (4:3)</PresentationFormat>
  <Paragraphs>129</Paragraphs>
  <Slides>8</Slides>
  <Notes>5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Formative Assessment</vt:lpstr>
      <vt:lpstr>Slide 2</vt:lpstr>
      <vt:lpstr>Slide 3</vt:lpstr>
      <vt:lpstr>I can describe the structure of a text. 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 User</cp:lastModifiedBy>
  <cp:revision>57</cp:revision>
  <dcterms:created xsi:type="dcterms:W3CDTF">2015-12-31T18:07:23Z</dcterms:created>
  <dcterms:modified xsi:type="dcterms:W3CDTF">2016-03-02T15:34:57Z</dcterms:modified>
</cp:coreProperties>
</file>