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3A911-ABD5-4BD8-8F56-AA4521A8030A}"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DFDF93-732D-48B9-B34E-5425135D3C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3A911-ABD5-4BD8-8F56-AA4521A8030A}" type="datetimeFigureOut">
              <a:rPr lang="en-US" smtClean="0"/>
              <a:pPr/>
              <a:t>10/29/2014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FDF93-732D-48B9-B34E-5425135D3C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eepingbearpress.com/uploads/product/cover/11319/l_9781585363346.jpg"/>
          <p:cNvPicPr>
            <a:picLocks noChangeAspect="1" noChangeArrowheads="1"/>
          </p:cNvPicPr>
          <p:nvPr/>
        </p:nvPicPr>
        <p:blipFill>
          <a:blip r:embed="rId2" cstate="print"/>
          <a:srcRect/>
          <a:stretch>
            <a:fillRect/>
          </a:stretch>
        </p:blipFill>
        <p:spPr bwMode="auto">
          <a:xfrm>
            <a:off x="1676400" y="457200"/>
            <a:ext cx="5648325" cy="5143501"/>
          </a:xfrm>
          <a:prstGeom prst="rect">
            <a:avLst/>
          </a:prstGeom>
          <a:noFill/>
        </p:spPr>
      </p:pic>
      <p:sp>
        <p:nvSpPr>
          <p:cNvPr id="3" name="TextBox 2"/>
          <p:cNvSpPr txBox="1"/>
          <p:nvPr/>
        </p:nvSpPr>
        <p:spPr>
          <a:xfrm>
            <a:off x="2362200" y="5791200"/>
            <a:ext cx="4191000" cy="830997"/>
          </a:xfrm>
          <a:prstGeom prst="rect">
            <a:avLst/>
          </a:prstGeom>
          <a:noFill/>
        </p:spPr>
        <p:txBody>
          <a:bodyPr wrap="square" rtlCol="0">
            <a:spAutoFit/>
          </a:bodyPr>
          <a:lstStyle/>
          <a:p>
            <a:pPr algn="ctr"/>
            <a:r>
              <a:rPr lang="en-US" sz="4800" b="1" dirty="0" smtClean="0">
                <a:latin typeface="Georgia" pitchFamily="18" charset="0"/>
              </a:rPr>
              <a:t>RI.4.8</a:t>
            </a:r>
            <a:endParaRPr lang="en-US" sz="4800" b="1" dirty="0">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jpg"/>
          <p:cNvPicPr/>
          <p:nvPr/>
        </p:nvPicPr>
        <p:blipFill>
          <a:blip r:embed="rId2" cstate="print"/>
          <a:srcRect t="30445" b="7042"/>
          <a:stretch>
            <a:fillRect/>
          </a:stretch>
        </p:blipFill>
        <p:spPr>
          <a:xfrm rot="16200000">
            <a:off x="2973189" y="684411"/>
            <a:ext cx="6321820" cy="5562598"/>
          </a:xfrm>
          <a:prstGeom prst="rect">
            <a:avLst/>
          </a:prstGeom>
        </p:spPr>
      </p:pic>
      <p:sp>
        <p:nvSpPr>
          <p:cNvPr id="5" name="TextBox 4"/>
          <p:cNvSpPr txBox="1"/>
          <p:nvPr/>
        </p:nvSpPr>
        <p:spPr>
          <a:xfrm>
            <a:off x="152400" y="304800"/>
            <a:ext cx="3733800" cy="6340197"/>
          </a:xfrm>
          <a:prstGeom prst="rect">
            <a:avLst/>
          </a:prstGeom>
          <a:solidFill>
            <a:schemeClr val="accent4">
              <a:lumMod val="20000"/>
              <a:lumOff val="80000"/>
            </a:schemeClr>
          </a:solidFill>
        </p:spPr>
        <p:txBody>
          <a:bodyPr wrap="square" rtlCol="0">
            <a:spAutoFit/>
          </a:bodyPr>
          <a:lstStyle/>
          <a:p>
            <a:r>
              <a:rPr lang="en-US" sz="1600" dirty="0" smtClean="0"/>
              <a:t>Through gentle work, experience, and practice, horse and human can become a team.  It’s as if the horse can sense what the person wants and acts accordingly.  This bond can’t be forged through</a:t>
            </a:r>
          </a:p>
          <a:p>
            <a:r>
              <a:rPr lang="en-US" sz="1600" dirty="0"/>
              <a:t>a</a:t>
            </a:r>
            <a:r>
              <a:rPr lang="en-US" sz="1600" dirty="0" smtClean="0"/>
              <a:t>buse or inflicting pain.  It depends on generosity, the kindness of the rider and the willingness of the horse to respond.  Unity is a gift exchanged between horse and rider in ways only the two can feel </a:t>
            </a:r>
          </a:p>
          <a:p>
            <a:r>
              <a:rPr lang="en-US" sz="1600" dirty="0" smtClean="0"/>
              <a:t>and understand.</a:t>
            </a:r>
            <a:endParaRPr lang="en-US" sz="1600" dirty="0"/>
          </a:p>
          <a:p>
            <a:pPr algn="ctr"/>
            <a:r>
              <a:rPr lang="en-US" sz="11500" dirty="0" smtClean="0">
                <a:latin typeface="Georgia" pitchFamily="18" charset="0"/>
              </a:rPr>
              <a:t>     u</a:t>
            </a:r>
            <a:endParaRPr lang="en-US" sz="11500" dirty="0">
              <a:latin typeface="Georgia" pitchFamily="18" charset="0"/>
            </a:endParaRPr>
          </a:p>
          <a:p>
            <a:pPr algn="ctr"/>
            <a:r>
              <a:rPr lang="en-US" sz="11500" dirty="0" smtClean="0">
                <a:latin typeface="Georgia" pitchFamily="18" charset="0"/>
              </a:rPr>
              <a:t> U</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001.jpg"/>
          <p:cNvPicPr>
            <a:picLocks noChangeAspect="1"/>
          </p:cNvPicPr>
          <p:nvPr/>
        </p:nvPicPr>
        <p:blipFill>
          <a:blip r:embed="rId2" cstate="print"/>
          <a:srcRect l="13093" t="33797" b="2870"/>
          <a:stretch>
            <a:fillRect/>
          </a:stretch>
        </p:blipFill>
        <p:spPr>
          <a:xfrm rot="16200000">
            <a:off x="4476815" y="323785"/>
            <a:ext cx="3924169" cy="3733800"/>
          </a:xfrm>
          <a:prstGeom prst="rect">
            <a:avLst/>
          </a:prstGeom>
        </p:spPr>
      </p:pic>
      <p:sp>
        <p:nvSpPr>
          <p:cNvPr id="3" name="TextBox 2"/>
          <p:cNvSpPr txBox="1"/>
          <p:nvPr/>
        </p:nvSpPr>
        <p:spPr>
          <a:xfrm>
            <a:off x="381000" y="304801"/>
            <a:ext cx="3505200" cy="6340197"/>
          </a:xfrm>
          <a:prstGeom prst="rect">
            <a:avLst/>
          </a:prstGeom>
          <a:solidFill>
            <a:schemeClr val="accent4">
              <a:lumMod val="20000"/>
              <a:lumOff val="80000"/>
            </a:schemeClr>
          </a:solidFill>
        </p:spPr>
        <p:txBody>
          <a:bodyPr wrap="square" rtlCol="0">
            <a:spAutoFit/>
          </a:bodyPr>
          <a:lstStyle/>
          <a:p>
            <a:r>
              <a:rPr lang="en-US" sz="1600" dirty="0" smtClean="0"/>
              <a:t>One of the most important things a new rider has to remember is to look where he wants to go, not down at the horse.  A horse takes his cues from everything the rider does.  That’s why it’s so important to look past your horse’s ears.  The slight changes in rein pressure and body position that come when you move your head toward your target is often all a sensitive horse needs to deduce where you want to go. </a:t>
            </a:r>
            <a:endParaRPr lang="en-US" sz="1600" dirty="0"/>
          </a:p>
          <a:p>
            <a:pPr algn="ctr"/>
            <a:r>
              <a:rPr lang="en-US" sz="11500" dirty="0" smtClean="0">
                <a:latin typeface="Georgia" pitchFamily="18" charset="0"/>
              </a:rPr>
              <a:t>     d</a:t>
            </a:r>
            <a:endParaRPr lang="en-US" sz="11500" dirty="0">
              <a:latin typeface="Georgia" pitchFamily="18" charset="0"/>
            </a:endParaRPr>
          </a:p>
          <a:p>
            <a:pPr algn="ctr"/>
            <a:r>
              <a:rPr lang="en-US" sz="11500" dirty="0" smtClean="0">
                <a:latin typeface="Georgia" pitchFamily="18" charset="0"/>
              </a:rPr>
              <a:t> D</a:t>
            </a:r>
            <a:endParaRPr lang="en-US" sz="1600" dirty="0"/>
          </a:p>
        </p:txBody>
      </p:sp>
      <p:sp>
        <p:nvSpPr>
          <p:cNvPr id="4" name="TextBox 3"/>
          <p:cNvSpPr txBox="1"/>
          <p:nvPr/>
        </p:nvSpPr>
        <p:spPr>
          <a:xfrm>
            <a:off x="4114800" y="4038600"/>
            <a:ext cx="4419600" cy="2585323"/>
          </a:xfrm>
          <a:prstGeom prst="rect">
            <a:avLst/>
          </a:prstGeom>
          <a:noFill/>
        </p:spPr>
        <p:txBody>
          <a:bodyPr wrap="square" rtlCol="0">
            <a:spAutoFit/>
          </a:bodyPr>
          <a:lstStyle/>
          <a:p>
            <a:r>
              <a:rPr lang="en-US" sz="3600" dirty="0" smtClean="0">
                <a:latin typeface="Georgia" pitchFamily="18" charset="0"/>
              </a:rPr>
              <a:t>D</a:t>
            </a:r>
            <a:r>
              <a:rPr lang="en-US" dirty="0" smtClean="0">
                <a:latin typeface="Georgia" pitchFamily="18" charset="0"/>
              </a:rPr>
              <a:t> is for the word Direction-</a:t>
            </a:r>
          </a:p>
          <a:p>
            <a:r>
              <a:rPr lang="en-US" dirty="0">
                <a:latin typeface="Georgia" pitchFamily="18" charset="0"/>
              </a:rPr>
              <a:t> </a:t>
            </a:r>
            <a:r>
              <a:rPr lang="en-US" dirty="0" smtClean="0">
                <a:latin typeface="Georgia" pitchFamily="18" charset="0"/>
              </a:rPr>
              <a:t>    this might come as a surprise-</a:t>
            </a:r>
          </a:p>
          <a:p>
            <a:r>
              <a:rPr lang="en-US" dirty="0">
                <a:latin typeface="Georgia" pitchFamily="18" charset="0"/>
              </a:rPr>
              <a:t>y</a:t>
            </a:r>
            <a:r>
              <a:rPr lang="en-US" dirty="0" smtClean="0">
                <a:latin typeface="Georgia" pitchFamily="18" charset="0"/>
              </a:rPr>
              <a:t>ou can make your own selection</a:t>
            </a:r>
          </a:p>
          <a:p>
            <a:r>
              <a:rPr lang="en-US" dirty="0">
                <a:latin typeface="Georgia" pitchFamily="18" charset="0"/>
              </a:rPr>
              <a:t> </a:t>
            </a:r>
            <a:r>
              <a:rPr lang="en-US" dirty="0" smtClean="0">
                <a:latin typeface="Georgia" pitchFamily="18" charset="0"/>
              </a:rPr>
              <a:t>  by the way you use your eyes.</a:t>
            </a:r>
          </a:p>
          <a:p>
            <a:r>
              <a:rPr lang="en-US" dirty="0" smtClean="0">
                <a:latin typeface="Georgia" pitchFamily="18" charset="0"/>
              </a:rPr>
              <a:t>Where you look is where you’re heading.</a:t>
            </a:r>
          </a:p>
          <a:p>
            <a:r>
              <a:rPr lang="en-US" dirty="0">
                <a:latin typeface="Georgia" pitchFamily="18" charset="0"/>
              </a:rPr>
              <a:t> </a:t>
            </a:r>
            <a:r>
              <a:rPr lang="en-US" dirty="0" smtClean="0">
                <a:latin typeface="Georgia" pitchFamily="18" charset="0"/>
              </a:rPr>
              <a:t>    Horses know how this is done,</a:t>
            </a:r>
          </a:p>
          <a:p>
            <a:r>
              <a:rPr lang="en-US" dirty="0">
                <a:latin typeface="Georgia" pitchFamily="18" charset="0"/>
              </a:rPr>
              <a:t>s</a:t>
            </a:r>
            <a:r>
              <a:rPr lang="en-US" dirty="0" smtClean="0">
                <a:latin typeface="Georgia" pitchFamily="18" charset="0"/>
              </a:rPr>
              <a:t>o when you look where you are going,</a:t>
            </a:r>
          </a:p>
          <a:p>
            <a:r>
              <a:rPr lang="en-US" dirty="0">
                <a:latin typeface="Georgia" pitchFamily="18" charset="0"/>
              </a:rPr>
              <a:t> </a:t>
            </a:r>
            <a:r>
              <a:rPr lang="en-US" dirty="0" smtClean="0">
                <a:latin typeface="Georgia" pitchFamily="18" charset="0"/>
              </a:rPr>
              <a:t>   know you’re not the only one.</a:t>
            </a:r>
            <a:endParaRPr lang="en-US" dirty="0">
              <a:latin typeface="Georgia"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235</Words>
  <Application>Microsoft Office PowerPoint</Application>
  <PresentationFormat>On-screen Show (4:3)</PresentationFormat>
  <Paragraphs>17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dc:creator>
  <cp:lastModifiedBy>st</cp:lastModifiedBy>
  <cp:revision>4</cp:revision>
  <dcterms:created xsi:type="dcterms:W3CDTF">2014-10-29T19:15:19Z</dcterms:created>
  <dcterms:modified xsi:type="dcterms:W3CDTF">2014-10-29T20:01:13Z</dcterms:modified>
</cp:coreProperties>
</file>