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75" r:id="rId9"/>
    <p:sldId id="276" r:id="rId10"/>
    <p:sldId id="277" r:id="rId11"/>
    <p:sldId id="278" r:id="rId12"/>
    <p:sldId id="279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522" autoAdjust="0"/>
    <p:restoredTop sz="94660"/>
  </p:normalViewPr>
  <p:slideViewPr>
    <p:cSldViewPr>
      <p:cViewPr varScale="1">
        <p:scale>
          <a:sx n="68" d="100"/>
          <a:sy n="68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E28E6-2B04-4B29-8235-55F74DAA0184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A5EB7-A2F7-418A-93F0-FFF8303907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2534-AD42-4793-9054-A7804215337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4E5-6F65-44BE-BEDD-FEF894196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2534-AD42-4793-9054-A7804215337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4E5-6F65-44BE-BEDD-FEF894196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2534-AD42-4793-9054-A7804215337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4E5-6F65-44BE-BEDD-FEF894196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2534-AD42-4793-9054-A7804215337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4E5-6F65-44BE-BEDD-FEF894196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2534-AD42-4793-9054-A7804215337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4E5-6F65-44BE-BEDD-FEF894196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2534-AD42-4793-9054-A7804215337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4E5-6F65-44BE-BEDD-FEF894196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2534-AD42-4793-9054-A7804215337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4E5-6F65-44BE-BEDD-FEF894196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2534-AD42-4793-9054-A7804215337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4E5-6F65-44BE-BEDD-FEF894196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2534-AD42-4793-9054-A7804215337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4E5-6F65-44BE-BEDD-FEF894196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2534-AD42-4793-9054-A7804215337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4E5-6F65-44BE-BEDD-FEF894196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2534-AD42-4793-9054-A7804215337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8D4E5-6F65-44BE-BEDD-FEF894196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D2534-AD42-4793-9054-A7804215337E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8D4E5-6F65-44BE-BEDD-FEF894196F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image" Target="../media/image3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11.png"/><Relationship Id="rId5" Type="http://schemas.openxmlformats.org/officeDocument/2006/relationships/hyperlink" Target="http://www.foxnews.com/science/2014/07/01/photo-may-offer-crucial-clue-in-amelia-earhart-mystery-report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history.com/speeches/amelia-earhart-on-women-in-flight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943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Kendra Schacht, Susan Bush, Nicole </a:t>
            </a:r>
            <a:r>
              <a:rPr lang="en-US" dirty="0" err="1" smtClean="0"/>
              <a:t>Harr</a:t>
            </a:r>
            <a:r>
              <a:rPr lang="en-US" dirty="0" smtClean="0"/>
              <a:t> and Allison Smith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Creative, Inventive, and Notable People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600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 Unit 3</a:t>
            </a:r>
            <a:endParaRPr lang="en-US" sz="2400" dirty="0"/>
          </a:p>
        </p:txBody>
      </p:sp>
      <p:pic>
        <p:nvPicPr>
          <p:cNvPr id="7" name="Picture 6" descr="3rd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04800"/>
            <a:ext cx="1905000" cy="172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SCN3409.JPG"/>
          <p:cNvPicPr>
            <a:picLocks noChangeAspect="1"/>
          </p:cNvPicPr>
          <p:nvPr/>
        </p:nvPicPr>
        <p:blipFill>
          <a:blip r:embed="rId4" cstate="print"/>
          <a:srcRect t="18519" b="14815"/>
          <a:stretch>
            <a:fillRect/>
          </a:stretch>
        </p:blipFill>
        <p:spPr>
          <a:xfrm>
            <a:off x="1066800" y="2286000"/>
            <a:ext cx="6858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~PP1378.WAV">
            <a:hlinkClick r:id="" action="ppaction://media"/>
          </p:cNvPr>
          <p:cNvPicPr>
            <a:picLocks noRot="1" noChangeAspect="1"/>
          </p:cNvPicPr>
          <p:nvPr>
            <a:wavAudioFile r:embed="rId1" name="~PP1378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04800" y="86360"/>
          <a:ext cx="8458199" cy="599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200400"/>
                <a:gridCol w="1981200"/>
                <a:gridCol w="2514599"/>
              </a:tblGrid>
              <a:tr h="646479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Suggestions</a:t>
                      </a:r>
                      <a:endParaRPr lang="en-US" dirty="0"/>
                    </a:p>
                  </a:txBody>
                  <a:tcPr/>
                </a:tc>
              </a:tr>
              <a:tr h="3081846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information gained from illustrations (e.g., maps, photographs) and the words in a text to demonstrate understanding of the text (e.g., where, when, why, and how key events occur)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RI.3.7)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informative/explanatory texts 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W.3.2)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 short research projects 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W.3.7)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Recall information from experiences or gather information from print and digital sources; take brief notes on sources and sort evidence into provided categories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W.3.8)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i="1" baseline="0" dirty="0" smtClean="0"/>
                        <a:t>Getting to Know the World’s Greatest Artists </a:t>
                      </a:r>
                      <a:endParaRPr lang="en-US" sz="1100" i="1" dirty="0" smtClean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Contribute to anchor chart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05114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 on-level prose and poetry orally with accuracy, appropriate rate, and expression on successive readings.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RF.3.4.b)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 to parts of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poems when writing or speaking about a text, using terms such as stanza; describe how each successive part builds on earlier sections. (RL.3.5 )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Choose words and phrases for effect. (L.3.3a)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Recognize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observe differences between the conventions of spoken and written standard English. 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(L.3.3b)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a known root word as a clue to the meaning.(L.3.4.c)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Courage </a:t>
                      </a:r>
                      <a:r>
                        <a:rPr lang="en-US" sz="1100" dirty="0" smtClean="0"/>
                        <a:t>(TCR)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100" dirty="0" smtClean="0"/>
                        <a:t>The Folk Who Live in Backward Town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100" dirty="0" smtClean="0"/>
                        <a:t>Jimmy</a:t>
                      </a:r>
                      <a:r>
                        <a:rPr lang="en-US" sz="1100" baseline="0" dirty="0" smtClean="0"/>
                        <a:t> Jet and His TV Set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100" baseline="0" dirty="0" smtClean="0"/>
                        <a:t>Suggested Artwork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Contribute to anchor chart and timeline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Opportunities to teach language standards(words,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phrases) See page 2 of Courage on TCR.  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3"/>
          <p:cNvGrpSpPr/>
          <p:nvPr/>
        </p:nvGrpSpPr>
        <p:grpSpPr>
          <a:xfrm>
            <a:off x="4343400" y="1447800"/>
            <a:ext cx="2743200" cy="762000"/>
            <a:chOff x="2971800" y="2286000"/>
            <a:chExt cx="4953000" cy="1143000"/>
          </a:xfrm>
        </p:grpSpPr>
        <p:pic>
          <p:nvPicPr>
            <p:cNvPr id="15" name="Picture 14" descr="cover_image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2286000"/>
              <a:ext cx="990598" cy="1143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" name="Picture 15" descr="cover_image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800" y="2286000"/>
              <a:ext cx="990600" cy="1143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" name="Picture 2" descr="http://www.tomie.com/images/bibliography/bibliography/2003/frida_kahl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400" y="2286000"/>
              <a:ext cx="822021" cy="1066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18" name="Picture 17" descr="cover_image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19800" y="2286000"/>
              <a:ext cx="914400" cy="1143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9" name="Picture 18" descr="cover_image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10400" y="2286000"/>
              <a:ext cx="914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~PP1693.WAV">
            <a:hlinkClick r:id="" action="ppaction://media"/>
          </p:cNvPr>
          <p:cNvPicPr>
            <a:picLocks noRot="1" noChangeAspect="1"/>
          </p:cNvPicPr>
          <p:nvPr>
            <a:wavAudioFile r:embed="rId1" name="~PP1693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5166" y="228600"/>
            <a:ext cx="198883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28600" y="304800"/>
          <a:ext cx="68580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3981450"/>
                <a:gridCol w="1885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Essential</a:t>
                      </a:r>
                      <a:r>
                        <a:rPr lang="en-US" baseline="0" dirty="0" smtClean="0"/>
                        <a:t> Questions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Ask and answer questions about a text (RL.3.1)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Explain how specific aspects of a text’s illustrations contribute to what is conveyed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the words in a story (RL.3.7)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opinion pieces on topics or texts, supporting a point of view with reasons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W.3.1)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Ask and answer questions about a text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(RL.3.1)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 the relationship between a series of historical events, scientific ideas or concepts, or steps in technical procedures in a text, using language that pertains to time, sequence, and cause/effect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RI.3.3)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Compare and contrast the most important points and key details presented in two texts on the same topic. (RI.3.9)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Ask and answer questions about a text (RL.3.1)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 the relationship between a series of historical events, scientific ideas or concepts, or steps in technical procedures in a text, using language that pertains to time, sequence, and cause/effect (RI.3.3)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How does history connect people?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~PP1489.WAV">
            <a:hlinkClick r:id="" action="ppaction://media"/>
          </p:cNvPr>
          <p:cNvPicPr>
            <a:picLocks noRot="1" noChangeAspect="1"/>
          </p:cNvPicPr>
          <p:nvPr>
            <a:wavAudioFile r:embed="rId1" name="~PP1489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" y="381000"/>
          <a:ext cx="8001000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7900"/>
                <a:gridCol w="52705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Essential</a:t>
                      </a:r>
                      <a:r>
                        <a:rPr lang="en-US" baseline="0" dirty="0" smtClean="0"/>
                        <a:t> Questions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Ask and answer questions about a text (RL.3.1)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text features and search tools to locate information relevant to a given topic efficiently (RI.3.5)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informative/explanatory texts (W.3.2)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 short research projects (W.3.7)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Recall information from experiences or gather information from print and digital sources; take brief notes on sources and sort evidence into provided categories (W.3.8)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information gained from illustrations (e.g., maps, photographs) and the words in a text to demonstrate understanding of the text (e.g., where, when, why, and how key events occur) (RI.3.7)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informative/explanatory texts (W.3.2)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 short research projects (W.3.7)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Recall information from experiences or gather information from print and digital sources; take brief notes on sources and sort evidence into provided categories (W.3.8)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How do people impact history?</a:t>
                      </a:r>
                      <a:endParaRPr lang="en-US" b="1" i="1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Read on-level prose and poetry orally with accuracy, appropriate rate, and expression on successive readings. (RF.3.4.b)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 to parts of poems when writing or speaking about a text, using terms such as stanza; describe how each successive part builds on earlier sections. (RL.3.5 )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~PP1090.WAV">
            <a:hlinkClick r:id="" action="ppaction://media"/>
          </p:cNvPr>
          <p:cNvPicPr>
            <a:picLocks noRot="1" noChangeAspect="1"/>
          </p:cNvPicPr>
          <p:nvPr>
            <a:wavAudioFile r:embed="rId1" name="~PP1090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436245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990600"/>
            <a:ext cx="4733925" cy="559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~PP1650.WAV">
            <a:hlinkClick r:id="" action="ppaction://media"/>
          </p:cNvPr>
          <p:cNvPicPr>
            <a:picLocks noRot="1" noChangeAspect="1"/>
          </p:cNvPicPr>
          <p:nvPr>
            <a:wavAudioFile r:embed="rId1" name="~PP1650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4524375" cy="51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 descr="http://ecx.images-amazon.com/images/I/510Q%2BSQozrL._SX258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362200"/>
            <a:ext cx="2758632" cy="3352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~PP2974.WAV">
            <a:hlinkClick r:id="" action="ppaction://media"/>
          </p:cNvPr>
          <p:cNvPicPr>
            <a:picLocks noRot="1" noChangeAspect="1"/>
          </p:cNvPicPr>
          <p:nvPr>
            <a:wavAudioFile r:embed="rId1" name="~PP2974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obot-kingdom.com/wp-content/uploads/2013/09/Share_Logo.jpg"/>
          <p:cNvPicPr>
            <a:picLocks noChangeAspect="1" noChangeArrowheads="1"/>
          </p:cNvPicPr>
          <p:nvPr/>
        </p:nvPicPr>
        <p:blipFill>
          <a:blip r:embed="rId3" cstate="print"/>
          <a:srcRect t="25373"/>
          <a:stretch>
            <a:fillRect/>
          </a:stretch>
        </p:blipFill>
        <p:spPr bwMode="auto">
          <a:xfrm>
            <a:off x="990600" y="533400"/>
            <a:ext cx="6807200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35814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RESOURCES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4864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Susan Hensley</a:t>
            </a:r>
          </a:p>
          <a:p>
            <a:r>
              <a:rPr lang="en-US" sz="1400" dirty="0" smtClean="0"/>
              <a:t>Elementary Curriculum Specialist</a:t>
            </a:r>
          </a:p>
          <a:p>
            <a:r>
              <a:rPr lang="en-US" b="1" dirty="0" smtClean="0"/>
              <a:t>shensley@rps.k12.ar.us</a:t>
            </a:r>
            <a:endParaRPr lang="en-US" b="1" dirty="0"/>
          </a:p>
        </p:txBody>
      </p:sp>
      <p:pic>
        <p:nvPicPr>
          <p:cNvPr id="8" name="Picture 7" descr="R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5715000"/>
            <a:ext cx="809297" cy="609600"/>
          </a:xfrm>
          <a:prstGeom prst="rect">
            <a:avLst/>
          </a:prstGeom>
        </p:spPr>
      </p:pic>
      <p:pic>
        <p:nvPicPr>
          <p:cNvPr id="9" name="Picture 8" descr="2014-09-18 08-56-10.436.jpg"/>
          <p:cNvPicPr>
            <a:picLocks noChangeAspect="1"/>
          </p:cNvPicPr>
          <p:nvPr/>
        </p:nvPicPr>
        <p:blipFill>
          <a:blip r:embed="rId5" cstate="print"/>
          <a:srcRect l="17500" t="11667" r="12500"/>
          <a:stretch>
            <a:fillRect/>
          </a:stretch>
        </p:blipFill>
        <p:spPr>
          <a:xfrm>
            <a:off x="685800" y="5334000"/>
            <a:ext cx="1127185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~PP895.WAV">
            <a:hlinkClick r:id="" action="ppaction://media"/>
          </p:cNvPr>
          <p:cNvPicPr>
            <a:picLocks noRot="1" noChangeAspect="1"/>
          </p:cNvPicPr>
          <p:nvPr>
            <a:wavAudioFile r:embed="rId1" name="~PP895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t="11232"/>
          <a:stretch>
            <a:fillRect/>
          </a:stretch>
        </p:blipFill>
        <p:spPr bwMode="auto">
          <a:xfrm>
            <a:off x="533400" y="762000"/>
            <a:ext cx="8237537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~PP628.WAV">
            <a:hlinkClick r:id="" action="ppaction://media"/>
          </p:cNvPr>
          <p:cNvPicPr>
            <a:picLocks noRot="1" noChangeAspect="1"/>
          </p:cNvPicPr>
          <p:nvPr>
            <a:wavAudioFile r:embed="rId1" name="~PP628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0400" y="2971800"/>
            <a:ext cx="5791200" cy="1211263"/>
            <a:chOff x="609" y="1451"/>
            <a:chExt cx="13940" cy="2736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609" y="1451"/>
              <a:ext cx="13940" cy="2736"/>
            </a:xfrm>
            <a:prstGeom prst="leftRightArrow">
              <a:avLst>
                <a:gd name="adj1" fmla="val 50000"/>
                <a:gd name="adj2" fmla="val 10190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3244" y="2322"/>
              <a:ext cx="8441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Essential Questions</a:t>
              </a:r>
              <a:endPara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33800" y="4495800"/>
            <a:ext cx="48006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How does history connect people?</a:t>
            </a:r>
          </a:p>
          <a:p>
            <a:pPr marL="342900" indent="-342900"/>
            <a:r>
              <a:rPr lang="en-US" sz="2400" b="1" dirty="0" smtClean="0"/>
              <a:t>How do people impact history?</a:t>
            </a:r>
            <a:endParaRPr lang="en-US" b="1" i="1" dirty="0"/>
          </a:p>
        </p:txBody>
      </p:sp>
      <p:pic>
        <p:nvPicPr>
          <p:cNvPr id="10" name="Picture 4" descr="http://ecx.images-amazon.com/images/I/51ecCV9E2ZL._SX258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71800"/>
            <a:ext cx="2476500" cy="3190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124200" y="1371600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Creative, Inventive, and Notable People</a:t>
            </a:r>
            <a:endParaRPr lang="en-US" sz="4000" b="1" dirty="0"/>
          </a:p>
        </p:txBody>
      </p:sp>
      <p:pic>
        <p:nvPicPr>
          <p:cNvPr id="14" name="Picture 13" descr="3rd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685800"/>
            <a:ext cx="1905000" cy="172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~PP3449.WAV">
            <a:hlinkClick r:id="" action="ppaction://media"/>
          </p:cNvPr>
          <p:cNvPicPr>
            <a:picLocks noRot="1" noChangeAspect="1"/>
          </p:cNvPicPr>
          <p:nvPr>
            <a:wavAudioFile r:embed="rId1" name="~PP3449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"/>
            <a:ext cx="5029200" cy="653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~PP3151.WAV">
            <a:hlinkClick r:id="" action="ppaction://media"/>
          </p:cNvPr>
          <p:cNvPicPr>
            <a:picLocks noRot="1" noChangeAspect="1"/>
          </p:cNvPicPr>
          <p:nvPr>
            <a:wavAudioFile r:embed="rId1" name="~PP315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"/>
            <a:ext cx="5509260" cy="617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~PP4000.WAV">
            <a:hlinkClick r:id="" action="ppaction://media"/>
          </p:cNvPr>
          <p:cNvPicPr>
            <a:picLocks noRot="1" noChangeAspect="1"/>
          </p:cNvPicPr>
          <p:nvPr>
            <a:wavAudioFile r:embed="rId1" name="~PP400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09600"/>
            <a:ext cx="5943600" cy="5276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~PP2213.WAV">
            <a:hlinkClick r:id="" action="ppaction://media"/>
          </p:cNvPr>
          <p:cNvPicPr>
            <a:picLocks noRot="1" noChangeAspect="1"/>
          </p:cNvPicPr>
          <p:nvPr>
            <a:wavAudioFile r:embed="rId1" name="~PP2213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4699000" cy="3584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81000"/>
            <a:ext cx="4489450" cy="3355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~PP992.WAV">
            <a:hlinkClick r:id="" action="ppaction://media"/>
          </p:cNvPr>
          <p:cNvPicPr>
            <a:picLocks noRot="1" noChangeAspect="1"/>
          </p:cNvPicPr>
          <p:nvPr>
            <a:wavAudioFile r:embed="rId1" name="~PP992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81001" y="203057"/>
          <a:ext cx="6781798" cy="6182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467"/>
                <a:gridCol w="2092257"/>
                <a:gridCol w="1731523"/>
                <a:gridCol w="2236551"/>
              </a:tblGrid>
              <a:tr h="349444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Suggested</a:t>
                      </a:r>
                      <a:r>
                        <a:rPr lang="en-US" baseline="0" dirty="0" smtClean="0"/>
                        <a:t> Activities</a:t>
                      </a:r>
                      <a:endParaRPr lang="en-US" dirty="0"/>
                    </a:p>
                  </a:txBody>
                  <a:tcPr/>
                </a:tc>
              </a:tr>
              <a:tr h="186958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Ask and answer questions about a text (RL.3.1)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Explain how specific aspects of a text’s illustrations contribute to what is conveyed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by the words in a story (RL.3.7)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opinion pieces on topics or texts, supporting a point of view with reasons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W.3.1)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 Power point (TCR)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 an anchor chart to keep track of creative, inventive, and notable people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Opinion writing task</a:t>
                      </a:r>
                      <a:endParaRPr lang="en-US" sz="11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1928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Ask and answer questions about a text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(RL.3.1)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 the relationship between a series of historical events, scientific ideas or concepts, or steps in technical procedures in a text, using language that pertains to time, sequence, and cause/effect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RI.3.3)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Compare and contrast the most important points and key details presented in two texts on the same topic. (RI.3.9)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None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Letter from Amelia to FDR (TCR)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Childhood Story of Amelia Earhart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(TCR)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Amelia Earhart speech</a:t>
                      </a:r>
                    </a:p>
                    <a:p>
                      <a:r>
                        <a:rPr lang="en-US" sz="1100" i="0" dirty="0" smtClean="0">
                          <a:hlinkClick r:id="rId4"/>
                        </a:rPr>
                        <a:t>http://www.history.com/speeches/amelia-earhart-on-women-in-flight#amelia-earhart-on-women-in-flight</a:t>
                      </a:r>
                      <a:endParaRPr lang="en-US" sz="1100" i="0" dirty="0" smtClean="0"/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Article: New Clues about her plane July 2014</a:t>
                      </a:r>
                    </a:p>
                    <a:p>
                      <a:r>
                        <a:rPr lang="en-US" sz="1100" i="0" dirty="0" smtClean="0">
                          <a:hlinkClick r:id="rId5"/>
                        </a:rPr>
                        <a:t>http://www.foxnews.com/science/2014/07/01/photo-may-offer-crucial-clue-in-amelia-earhart-mystery-report/</a:t>
                      </a:r>
                      <a:endParaRPr lang="en-US" sz="1100" i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i="0" dirty="0" smtClean="0"/>
                        <a:t>Ask and answer</a:t>
                      </a:r>
                      <a:r>
                        <a:rPr lang="en-US" sz="1100" i="0" baseline="0" dirty="0" smtClean="0"/>
                        <a:t> questions about the text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i="0" baseline="0" dirty="0" smtClean="0"/>
                        <a:t>Text talk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i="0" baseline="0" dirty="0" smtClean="0"/>
                        <a:t>Close reading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i="0" baseline="0" dirty="0" smtClean="0"/>
                        <a:t>Contribute to anchor chart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i="0" baseline="0" dirty="0" smtClean="0"/>
                        <a:t>Establish timeline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i="0" baseline="0" dirty="0" smtClean="0">
                          <a:solidFill>
                            <a:srgbClr val="FF0000"/>
                          </a:solidFill>
                        </a:rPr>
                        <a:t>Narrative writing task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i="0" dirty="0" smtClean="0">
                          <a:solidFill>
                            <a:srgbClr val="FF0000"/>
                          </a:solidFill>
                        </a:rPr>
                        <a:t>Opinion writing task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6"/>
          <p:cNvGrpSpPr/>
          <p:nvPr/>
        </p:nvGrpSpPr>
        <p:grpSpPr>
          <a:xfrm>
            <a:off x="7391400" y="2743200"/>
            <a:ext cx="1447800" cy="1606550"/>
            <a:chOff x="7566025" y="4191000"/>
            <a:chExt cx="1577975" cy="1606550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7566025" y="4191000"/>
              <a:ext cx="1577975" cy="1606550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7566025" y="4495800"/>
              <a:ext cx="1577975" cy="1117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4049" y="457200"/>
            <a:ext cx="178995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990600"/>
            <a:ext cx="6858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cover_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1066800"/>
            <a:ext cx="819151" cy="657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 descr="cover_imag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2590800"/>
            <a:ext cx="1143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~PP3268.WAV">
            <a:hlinkClick r:id="" action="ppaction://media"/>
          </p:cNvPr>
          <p:cNvPicPr>
            <a:picLocks noRot="1" noChangeAspect="1"/>
          </p:cNvPicPr>
          <p:nvPr>
            <a:wavAudioFile r:embed="rId1" name="~PP3268.WAV"/>
          </p:nvPr>
        </p:nvPicPr>
        <p:blipFill>
          <a:blip r:embed="rId10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304800" y="86360"/>
          <a:ext cx="8458199" cy="636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200400"/>
                <a:gridCol w="1981200"/>
                <a:gridCol w="25145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Suggestions</a:t>
                      </a:r>
                      <a:endParaRPr lang="en-US" dirty="0"/>
                    </a:p>
                  </a:txBody>
                  <a:tcPr/>
                </a:tc>
              </a:tr>
              <a:tr h="312420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Ask and answer questions about a text (RL.3.1)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Describe the relationship between a series of historical events, scientific ideas or concepts, or steps in technical procedures in a text, using language that pertains to time, sequence, and cause/effect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RI.3.3)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Martin’s Big Words (2nd grade, Unit 4)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i="1" dirty="0" smtClean="0">
                          <a:solidFill>
                            <a:srgbClr val="FF0000"/>
                          </a:solidFill>
                        </a:rPr>
                        <a:t>Marian’s Revolution </a:t>
                      </a:r>
                      <a:r>
                        <a:rPr lang="en-US" sz="1100" i="1" dirty="0" smtClean="0"/>
                        <a:t>(</a:t>
                      </a:r>
                      <a:r>
                        <a:rPr lang="en-US" sz="1100" i="0" dirty="0" smtClean="0"/>
                        <a:t>TCR</a:t>
                      </a:r>
                      <a:r>
                        <a:rPr lang="en-US" sz="1100" i="1" dirty="0" smtClean="0"/>
                        <a:t>)</a:t>
                      </a:r>
                      <a:endParaRPr lang="en-US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 historical timeframe for When Marian Sings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Connect the life of Marian Anderson with the events in history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 talk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Text dependent questions about key ideas and details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Contribute to anchor chart and timeline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Ask and answer questions about a text (RL.3.1)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text features and search tools to locate information relevant to a given topic efficiently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(RI.3.5)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Write informative/explanatory texts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W.3.2)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Conduct short research projects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W.3.7)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Recall information from experiences or gather information from print and digital sources; take brief notes on sources and sort evidence into provided categories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W.3.8)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100" i="1" baseline="0" dirty="0" smtClean="0"/>
                        <a:t>Time for Kids: Biographies</a:t>
                      </a:r>
                      <a:endParaRPr lang="en-US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Contribute to anchor chart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Generate research questions about an inventor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texts to answer questions</a:t>
                      </a:r>
                    </a:p>
                    <a:p>
                      <a:pPr marL="0" algn="l" defTabSz="914400" rtl="0" eaLnBrk="1" latinLnBrk="0" hangingPunct="1">
                        <a:buFont typeface="Arial" pitchFamily="34" charset="0"/>
                        <a:buChar char="•"/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over_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914400"/>
            <a:ext cx="990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290" name="Picture 2" descr="http://www.justicejonesie.com/blog/wp-content/uploads/Martins-big-wor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914400"/>
            <a:ext cx="617220" cy="791308"/>
          </a:xfrm>
          <a:prstGeom prst="rect">
            <a:avLst/>
          </a:prstGeom>
          <a:noFill/>
        </p:spPr>
      </p:pic>
      <p:pic>
        <p:nvPicPr>
          <p:cNvPr id="5" name="Picture 4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4495800"/>
            <a:ext cx="609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495800"/>
            <a:ext cx="533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cover_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495800"/>
            <a:ext cx="533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~PP4005.WAV">
            <a:hlinkClick r:id="" action="ppaction://media"/>
          </p:cNvPr>
          <p:cNvPicPr>
            <a:picLocks noRot="1" noChangeAspect="1"/>
          </p:cNvPicPr>
          <p:nvPr>
            <a:wavAudioFile r:embed="rId1" name="~PP4005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1099</Words>
  <Application>Microsoft Office PowerPoint</Application>
  <PresentationFormat>On-screen Show (4:3)</PresentationFormat>
  <Paragraphs>141</Paragraphs>
  <Slides>15</Slides>
  <Notes>6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85</cp:revision>
  <dcterms:created xsi:type="dcterms:W3CDTF">2014-10-15T17:28:44Z</dcterms:created>
  <dcterms:modified xsi:type="dcterms:W3CDTF">2014-11-05T21:50:53Z</dcterms:modified>
</cp:coreProperties>
</file>