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0" r:id="rId2"/>
    <p:sldId id="277" r:id="rId3"/>
    <p:sldId id="276" r:id="rId4"/>
    <p:sldId id="274" r:id="rId5"/>
    <p:sldId id="258" r:id="rId6"/>
    <p:sldId id="268" r:id="rId7"/>
    <p:sldId id="256" r:id="rId8"/>
    <p:sldId id="269" r:id="rId9"/>
    <p:sldId id="257" r:id="rId10"/>
    <p:sldId id="275" r:id="rId11"/>
    <p:sldId id="262" r:id="rId12"/>
    <p:sldId id="270" r:id="rId13"/>
    <p:sldId id="264" r:id="rId14"/>
    <p:sldId id="278" r:id="rId15"/>
    <p:sldId id="279" r:id="rId16"/>
    <p:sldId id="271" r:id="rId17"/>
    <p:sldId id="272" r:id="rId18"/>
    <p:sldId id="280" r:id="rId19"/>
    <p:sldId id="282" r:id="rId20"/>
    <p:sldId id="281" r:id="rId21"/>
    <p:sldId id="266" r:id="rId22"/>
    <p:sldId id="260" r:id="rId23"/>
    <p:sldId id="293" r:id="rId24"/>
    <p:sldId id="261" r:id="rId25"/>
    <p:sldId id="294" r:id="rId26"/>
    <p:sldId id="263" r:id="rId27"/>
    <p:sldId id="267" r:id="rId28"/>
    <p:sldId id="291" r:id="rId29"/>
    <p:sldId id="273" r:id="rId30"/>
    <p:sldId id="295" r:id="rId31"/>
    <p:sldId id="286" r:id="rId32"/>
    <p:sldId id="287" r:id="rId33"/>
    <p:sldId id="292" r:id="rId34"/>
    <p:sldId id="285" r:id="rId35"/>
    <p:sldId id="288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585" autoAdjust="0"/>
  </p:normalViewPr>
  <p:slideViewPr>
    <p:cSldViewPr>
      <p:cViewPr varScale="1">
        <p:scale>
          <a:sx n="70" d="100"/>
          <a:sy n="70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07BC7-495C-439D-BC24-43AF1E0DFDB9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9247E-C993-41E4-A83D-4F03A289D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power point is in several sections and could be used during</a:t>
            </a:r>
            <a:r>
              <a:rPr lang="en-US" baseline="0" dirty="0" smtClean="0"/>
              <a:t> Unit 6.  The essential question is referenced in this power point, and the culminating assignment is to write an essay in response to the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you think this society chose the name “Athena”?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would the name “Diana” be a good</a:t>
            </a:r>
            <a:r>
              <a:rPr lang="en-US" baseline="0" dirty="0" smtClean="0"/>
              <a:t> reference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activities can be done at Lake </a:t>
            </a:r>
            <a:r>
              <a:rPr lang="en-US" baseline="0" dirty="0" err="1" smtClean="0"/>
              <a:t>Atalanta</a:t>
            </a:r>
            <a:r>
              <a:rPr lang="en-US" baseline="0" dirty="0" smtClean="0"/>
              <a:t> that might connect to </a:t>
            </a:r>
            <a:r>
              <a:rPr lang="en-US" baseline="0" dirty="0" err="1" smtClean="0"/>
              <a:t>Atalanta’s</a:t>
            </a:r>
            <a:r>
              <a:rPr lang="en-US" baseline="0" dirty="0" smtClean="0"/>
              <a:t> purpose?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section of slides could be done one day at a time.  The figure</a:t>
            </a:r>
            <a:r>
              <a:rPr lang="en-US" baseline="0" dirty="0" smtClean="0"/>
              <a:t> of speech referenced and the questions could be a stimulus for a quick write.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culminating</a:t>
            </a:r>
            <a:r>
              <a:rPr lang="en-US" baseline="0" dirty="0" smtClean="0"/>
              <a:t> assignment – a chance for students to write an opinion piece with specific references to the things </a:t>
            </a:r>
            <a:r>
              <a:rPr lang="en-US" baseline="0" smtClean="0"/>
              <a:t>learned in this unit.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four gods are introduced via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videos (hyperlinks) from </a:t>
            </a:r>
            <a:r>
              <a:rPr lang="en-US" i="1" baseline="0" dirty="0" smtClean="0"/>
              <a:t>The Lightning Thief.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of the god</a:t>
            </a:r>
            <a:r>
              <a:rPr lang="en-US" baseline="0" dirty="0" smtClean="0"/>
              <a:t>s and goddesses have both a Greek and Roman name.  Some of the names are the same in both cultures.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II.  Advertising</a:t>
            </a:r>
            <a:r>
              <a:rPr lang="en-US" baseline="0" dirty="0" smtClean="0"/>
              <a:t> references – if you don’t understand the reference, the advertisement does not make much sense.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</a:t>
            </a:r>
            <a:r>
              <a:rPr lang="en-US" baseline="0" dirty="0" smtClean="0"/>
              <a:t> the name of this program – the one that got the United States to the moon – connect to Apollo’s gift or purpose?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Trident – </a:t>
            </a:r>
            <a:r>
              <a:rPr lang="en-US" i="1" dirty="0" smtClean="0"/>
              <a:t>tri</a:t>
            </a:r>
            <a:r>
              <a:rPr lang="en-US" baseline="0" dirty="0" smtClean="0"/>
              <a:t> – three:   </a:t>
            </a:r>
            <a:r>
              <a:rPr lang="en-US" i="1" baseline="0" dirty="0" smtClean="0"/>
              <a:t>dent</a:t>
            </a:r>
            <a:r>
              <a:rPr lang="en-US" baseline="0" dirty="0" smtClean="0"/>
              <a:t> – thorn  Three pronged sword.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would a</a:t>
            </a:r>
            <a:r>
              <a:rPr lang="en-US" baseline="0" dirty="0" smtClean="0"/>
              <a:t> connection to the god of the sea be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attributes of Hermes/Mercury</a:t>
            </a:r>
            <a:r>
              <a:rPr lang="en-US" baseline="0" dirty="0" smtClean="0"/>
              <a:t> are referenced by these two symbols?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247E-C993-41E4-A83D-4F03A289D32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20699ED-079A-4937-8193-CFEEE02ABD50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AB6B4DE-195A-412E-B36E-FC2745B3A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99ED-079A-4937-8193-CFEEE02ABD50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B4DE-195A-412E-B36E-FC2745B3A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99ED-079A-4937-8193-CFEEE02ABD50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B4DE-195A-412E-B36E-FC2745B3A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20699ED-079A-4937-8193-CFEEE02ABD50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B4DE-195A-412E-B36E-FC2745B3A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20699ED-079A-4937-8193-CFEEE02ABD50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AB6B4DE-195A-412E-B36E-FC2745B3AB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0699ED-079A-4937-8193-CFEEE02ABD50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AB6B4DE-195A-412E-B36E-FC2745B3A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20699ED-079A-4937-8193-CFEEE02ABD50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AB6B4DE-195A-412E-B36E-FC2745B3A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99ED-079A-4937-8193-CFEEE02ABD50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B4DE-195A-412E-B36E-FC2745B3A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20699ED-079A-4937-8193-CFEEE02ABD50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AB6B4DE-195A-412E-B36E-FC2745B3A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20699ED-079A-4937-8193-CFEEE02ABD50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AB6B4DE-195A-412E-B36E-FC2745B3A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20699ED-079A-4937-8193-CFEEE02ABD50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AB6B4DE-195A-412E-B36E-FC2745B3A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20699ED-079A-4937-8193-CFEEE02ABD50}" type="datetimeFigureOut">
              <a:rPr lang="en-US" smtClean="0"/>
              <a:pPr/>
              <a:t>4/10/2013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AB6B4DE-195A-412E-B36E-FC2745B3AB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youtube.com/watch?v=MxKvd-G2J4c" TargetMode="External"/><Relationship Id="rId7" Type="http://schemas.openxmlformats.org/officeDocument/2006/relationships/hyperlink" Target="http://www.youtube.com/watch?v=wTLqhB9Tz_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uaw4ssYcxUI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www.youtube.com/watch?v=qsGRBy3Kel0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Fantastic Adventures with Dragons, Gods, and Giants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/>
              <a:t>Third Grade, Common Core Unit 6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/>
              <a:t>Essential Question:  </a:t>
            </a:r>
            <a:r>
              <a:rPr lang="en-US" b="1" i="1" dirty="0" smtClean="0"/>
              <a:t>Why is it important to know mythology?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8990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Pluto – a dwarf planet in our solar system.  </a:t>
            </a:r>
            <a:endParaRPr lang="en-US" b="1" dirty="0"/>
          </a:p>
        </p:txBody>
      </p:sp>
      <p:pic>
        <p:nvPicPr>
          <p:cNvPr id="4" name="Content Placeholder 3" descr="pluto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7595" y="2209800"/>
            <a:ext cx="5668810" cy="42449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Greek name: HERMES </a:t>
            </a:r>
            <a:br>
              <a:rPr lang="en-US" b="1" dirty="0" smtClean="0"/>
            </a:br>
            <a:r>
              <a:rPr lang="en-US" b="1" dirty="0" smtClean="0"/>
              <a:t>Roman name: MERCURY</a:t>
            </a:r>
            <a:endParaRPr lang="en-US" b="1" dirty="0"/>
          </a:p>
        </p:txBody>
      </p:sp>
      <p:pic>
        <p:nvPicPr>
          <p:cNvPr id="6" name="Content Placeholder 5" descr="hermes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882775"/>
            <a:ext cx="381000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Planet Mercury</a:t>
            </a:r>
            <a:endParaRPr lang="en-US" b="1" dirty="0"/>
          </a:p>
        </p:txBody>
      </p:sp>
      <p:pic>
        <p:nvPicPr>
          <p:cNvPr id="6" name="Content Placeholder 5" descr="MERCURY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882775"/>
            <a:ext cx="4572000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Greek name: ARES</a:t>
            </a:r>
            <a:br>
              <a:rPr lang="en-US" b="1" dirty="0" smtClean="0"/>
            </a:br>
            <a:r>
              <a:rPr lang="en-US" b="1" dirty="0" smtClean="0"/>
              <a:t>Roman name: MARS</a:t>
            </a:r>
            <a:endParaRPr lang="en-US" dirty="0"/>
          </a:p>
        </p:txBody>
      </p:sp>
      <p:pic>
        <p:nvPicPr>
          <p:cNvPr id="6" name="Content Placeholder 5" descr="ARES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1372" y="1882775"/>
            <a:ext cx="2441255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Planet Mars</a:t>
            </a:r>
            <a:endParaRPr lang="en-US" b="1" dirty="0"/>
          </a:p>
        </p:txBody>
      </p:sp>
      <p:pic>
        <p:nvPicPr>
          <p:cNvPr id="4" name="Content Placeholder 3" descr="MARS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4222" y="1882775"/>
            <a:ext cx="4515556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 - Why is it important to know mythology?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names of mythical creatures, gods and goddesses are used in advertising – the attributes of the god or creature are important to the message the advertiser wants to send to consumers.</a:t>
            </a:r>
          </a:p>
          <a:p>
            <a:endParaRPr lang="en-US" dirty="0" smtClean="0"/>
          </a:p>
          <a:p>
            <a:r>
              <a:rPr lang="en-US" dirty="0" smtClean="0"/>
              <a:t>Their names are also used to indentify the purpose of a group or place.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137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Greek &amp; Roman name: APOLLO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dirty="0" smtClean="0"/>
              <a:t>The god of light, colonization, and questioning.</a:t>
            </a:r>
            <a:endParaRPr lang="en-US" dirty="0"/>
          </a:p>
        </p:txBody>
      </p:sp>
      <p:pic>
        <p:nvPicPr>
          <p:cNvPr id="6" name="Content Placeholder 5" descr="apollo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057400"/>
            <a:ext cx="7181850" cy="457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Exploration in Space:  APOLLO SPACE PROGRAM</a:t>
            </a:r>
            <a:endParaRPr lang="en-US" b="1" dirty="0"/>
          </a:p>
        </p:txBody>
      </p:sp>
      <p:pic>
        <p:nvPicPr>
          <p:cNvPr id="4" name="Content Placeholder 3" descr="NASA_Apol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3276600"/>
            <a:ext cx="2971800" cy="2971800"/>
          </a:xfrm>
        </p:spPr>
      </p:pic>
      <p:pic>
        <p:nvPicPr>
          <p:cNvPr id="5" name="Picture 4" descr="APOLLO ROCK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209800"/>
            <a:ext cx="1652257" cy="3476625"/>
          </a:xfrm>
          <a:prstGeom prst="rect">
            <a:avLst/>
          </a:prstGeom>
        </p:spPr>
      </p:pic>
      <p:pic>
        <p:nvPicPr>
          <p:cNvPr id="6" name="Picture 5" descr="APOLLO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2133600"/>
            <a:ext cx="3543300" cy="34345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137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Greek name: POSEIDON</a:t>
            </a:r>
            <a:br>
              <a:rPr lang="en-US" b="1" dirty="0" smtClean="0"/>
            </a:br>
            <a:r>
              <a:rPr lang="en-US" b="1" dirty="0" smtClean="0"/>
              <a:t>Roman name:  NEPTUNE</a:t>
            </a:r>
            <a:br>
              <a:rPr lang="en-US" b="1" dirty="0" smtClean="0"/>
            </a:br>
            <a:r>
              <a:rPr lang="en-US" dirty="0" smtClean="0"/>
              <a:t>The god of the sea.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73608"/>
          </a:xfrm>
        </p:spPr>
        <p:txBody>
          <a:bodyPr/>
          <a:lstStyle/>
          <a:p>
            <a:r>
              <a:rPr lang="en-US" dirty="0" smtClean="0"/>
              <a:t>Poseidon’s Trident is often used in advertising or naming of products.</a:t>
            </a:r>
          </a:p>
          <a:p>
            <a:endParaRPr lang="en-US" dirty="0"/>
          </a:p>
        </p:txBody>
      </p:sp>
      <p:pic>
        <p:nvPicPr>
          <p:cNvPr id="4" name="Picture 3" descr="p_trident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352800"/>
            <a:ext cx="2971800" cy="32751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References to the Trident</a:t>
            </a:r>
            <a:br>
              <a:rPr lang="en-US" b="1" dirty="0" smtClean="0"/>
            </a:br>
            <a:r>
              <a:rPr lang="en-US" b="1" dirty="0" smtClean="0"/>
              <a:t>of POSEIDON/NEPTUNE.</a:t>
            </a:r>
            <a:endParaRPr lang="en-US" b="1" dirty="0"/>
          </a:p>
        </p:txBody>
      </p:sp>
      <p:pic>
        <p:nvPicPr>
          <p:cNvPr id="4" name="Content Placeholder 3" descr="trident diving (Small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057400"/>
            <a:ext cx="3516923" cy="4572000"/>
          </a:xfrm>
        </p:spPr>
      </p:pic>
      <p:pic>
        <p:nvPicPr>
          <p:cNvPr id="5" name="Picture 4" descr="trident submarine (Small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209800"/>
            <a:ext cx="4477385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5486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Trident Submarine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137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Meet some of the gods of Greek and Roman Mythology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many years, children and young adults have enjoyed fantasy literature about the gods and goddesses of Greek, Roman, and Egyptian mythology.</a:t>
            </a:r>
          </a:p>
          <a:p>
            <a:endParaRPr lang="en-US" dirty="0" smtClean="0"/>
          </a:p>
          <a:p>
            <a:r>
              <a:rPr lang="en-US" dirty="0" smtClean="0"/>
              <a:t>Rick Riordan, author of the </a:t>
            </a:r>
            <a:r>
              <a:rPr lang="en-US" b="1" i="1" dirty="0" smtClean="0"/>
              <a:t>Percy Jackson Series</a:t>
            </a:r>
            <a:r>
              <a:rPr lang="en-US" dirty="0" smtClean="0"/>
              <a:t> of books writes about mythology.  In the next slide, you will view introductions to four of the Greek gods from </a:t>
            </a:r>
            <a:r>
              <a:rPr lang="en-US" b="1" i="1" u="sng" dirty="0" smtClean="0"/>
              <a:t>Percy Jackson and the Lightning Thief.</a:t>
            </a:r>
            <a:endParaRPr lang="en-US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2471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Greek name: HERMES</a:t>
            </a:r>
            <a:br>
              <a:rPr lang="en-US" b="1" dirty="0" smtClean="0"/>
            </a:br>
            <a:r>
              <a:rPr lang="en-US" b="1" dirty="0" smtClean="0"/>
              <a:t>Roman name: MERCURY</a:t>
            </a:r>
            <a:br>
              <a:rPr lang="en-US" b="1" dirty="0" smtClean="0"/>
            </a:br>
            <a:r>
              <a:rPr lang="en-US" dirty="0" smtClean="0"/>
              <a:t>Messenger of the gods, and a protector.</a:t>
            </a:r>
            <a:endParaRPr lang="en-US" dirty="0"/>
          </a:p>
        </p:txBody>
      </p:sp>
      <p:pic>
        <p:nvPicPr>
          <p:cNvPr id="4" name="Content Placeholder 3" descr="hermes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651760"/>
            <a:ext cx="3505200" cy="420624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HERMES/MERCURY SYMBOLS</a:t>
            </a:r>
            <a:endParaRPr lang="en-US" b="1" dirty="0"/>
          </a:p>
        </p:txBody>
      </p:sp>
      <p:pic>
        <p:nvPicPr>
          <p:cNvPr id="7" name="Content Placeholder 6" descr="FTD (Small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3793331" cy="3429000"/>
          </a:xfrm>
        </p:spPr>
      </p:pic>
      <p:pic>
        <p:nvPicPr>
          <p:cNvPr id="8" name="Picture 7" descr="caduceus (Small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5660" y="1676400"/>
            <a:ext cx="4498340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5029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symbol of FTD, a company that delivers flowers.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5257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caduceus, the symbol of medicine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519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Greek name: ATHENA </a:t>
            </a:r>
            <a:br>
              <a:rPr lang="en-US" b="1" dirty="0" smtClean="0"/>
            </a:br>
            <a:r>
              <a:rPr lang="en-US" b="1" dirty="0" smtClean="0"/>
              <a:t>Roman name: MINERVA</a:t>
            </a:r>
            <a:br>
              <a:rPr lang="en-US" b="1" dirty="0" smtClean="0"/>
            </a:br>
            <a:r>
              <a:rPr lang="en-US" dirty="0" smtClean="0"/>
              <a:t>The goddess of reason, thinking, arts, and literature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6" name="Content Placeholder 5" descr="athena3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3070860"/>
            <a:ext cx="2941468" cy="378714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Athena Society for Women in San Diego, California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 of this group strive to excel in  technology, science, and health care.</a:t>
            </a:r>
            <a:endParaRPr lang="en-US" dirty="0"/>
          </a:p>
        </p:txBody>
      </p:sp>
      <p:pic>
        <p:nvPicPr>
          <p:cNvPr id="6" name="Picture 5" descr="athena-logo (Small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657600"/>
            <a:ext cx="6203961" cy="24336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899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Greek name: ARTEMIS </a:t>
            </a:r>
            <a:br>
              <a:rPr lang="en-US" b="1" dirty="0" smtClean="0"/>
            </a:br>
            <a:r>
              <a:rPr lang="en-US" b="1" dirty="0" smtClean="0"/>
              <a:t>Roman name: DIANA </a:t>
            </a:r>
            <a:br>
              <a:rPr lang="en-US" b="1" dirty="0" smtClean="0"/>
            </a:br>
            <a:r>
              <a:rPr lang="en-US" dirty="0" smtClean="0"/>
              <a:t>Goddess of the heavenly world.</a:t>
            </a:r>
            <a:endParaRPr lang="en-US" b="1" dirty="0"/>
          </a:p>
        </p:txBody>
      </p:sp>
      <p:pic>
        <p:nvPicPr>
          <p:cNvPr id="6" name="Content Placeholder 5" descr="artemis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286000"/>
            <a:ext cx="2553681" cy="4572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Diana©</a:t>
            </a:r>
            <a:r>
              <a:rPr lang="en-US" dirty="0" smtClean="0"/>
              <a:t> </a:t>
            </a:r>
            <a:r>
              <a:rPr lang="en-US" b="1" dirty="0" smtClean="0"/>
              <a:t>sells wedding rings.</a:t>
            </a:r>
            <a:endParaRPr lang="en-US" b="1" dirty="0"/>
          </a:p>
        </p:txBody>
      </p:sp>
      <p:pic>
        <p:nvPicPr>
          <p:cNvPr id="4" name="Content Placeholder 3" descr="diana_logo (Small)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5459295" cy="1905000"/>
          </a:xfrm>
        </p:spPr>
      </p:pic>
      <p:pic>
        <p:nvPicPr>
          <p:cNvPr id="6" name="Picture 5" descr="rings (Small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581400"/>
            <a:ext cx="2137618" cy="21955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Greek and Roman name: ATALANTA </a:t>
            </a:r>
            <a:br>
              <a:rPr lang="en-US" b="1" dirty="0" smtClean="0"/>
            </a:br>
            <a:r>
              <a:rPr lang="en-US" dirty="0" smtClean="0"/>
              <a:t>Hunter, athlete, runner</a:t>
            </a:r>
            <a:endParaRPr lang="en-US" dirty="0"/>
          </a:p>
        </p:txBody>
      </p:sp>
      <p:pic>
        <p:nvPicPr>
          <p:cNvPr id="6" name="Content Placeholder 5" descr="atalanta2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3612" y="2133599"/>
            <a:ext cx="4676775" cy="457200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LAKE ATALANTA </a:t>
            </a:r>
            <a:r>
              <a:rPr lang="en-US" dirty="0" smtClean="0"/>
              <a:t>in Rogers</a:t>
            </a:r>
            <a:endParaRPr lang="en-US" dirty="0"/>
          </a:p>
        </p:txBody>
      </p:sp>
      <p:pic>
        <p:nvPicPr>
          <p:cNvPr id="9" name="Content Placeholder 8" descr="ATALANTA1 (Small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676400"/>
            <a:ext cx="3184201" cy="2384425"/>
          </a:xfrm>
        </p:spPr>
      </p:pic>
      <p:pic>
        <p:nvPicPr>
          <p:cNvPr id="11" name="Picture 10" descr="ATALANTA3 (Small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600200"/>
            <a:ext cx="3256280" cy="2438400"/>
          </a:xfrm>
          <a:prstGeom prst="rect">
            <a:avLst/>
          </a:prstGeom>
        </p:spPr>
      </p:pic>
      <p:pic>
        <p:nvPicPr>
          <p:cNvPr id="7" name="Picture 6" descr="LAKE ATALANTA (Small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3505200"/>
            <a:ext cx="4195762" cy="31419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II - Why is it important to know mythology?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There are many mythological references in our language in the form of </a:t>
            </a:r>
            <a:r>
              <a:rPr lang="en-US" b="1" i="1" dirty="0" smtClean="0"/>
              <a:t>figures of speech</a:t>
            </a:r>
            <a:r>
              <a:rPr lang="en-US" dirty="0" smtClean="0"/>
              <a:t> or the </a:t>
            </a:r>
            <a:r>
              <a:rPr lang="en-US" b="1" dirty="0" smtClean="0"/>
              <a:t>names of things or animals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6130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Figures of Speech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1160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Several figures of speech come directly from Greek or Roman myths.  </a:t>
            </a:r>
          </a:p>
          <a:p>
            <a:r>
              <a:rPr lang="en-US" dirty="0" smtClean="0"/>
              <a:t>Read the following myths, then think about the questions on the slides.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siden (Small)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28600"/>
            <a:ext cx="3319463" cy="2286000"/>
          </a:xfrm>
          <a:prstGeom prst="rect">
            <a:avLst/>
          </a:prstGeom>
        </p:spPr>
      </p:pic>
      <p:pic>
        <p:nvPicPr>
          <p:cNvPr id="6" name="Picture 5" descr="hades (Small)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3124200"/>
            <a:ext cx="2160000" cy="3429000"/>
          </a:xfrm>
          <a:prstGeom prst="rect">
            <a:avLst/>
          </a:prstGeom>
        </p:spPr>
      </p:pic>
      <p:pic>
        <p:nvPicPr>
          <p:cNvPr id="8" name="Picture 7" descr="hermes (Small)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2743200"/>
            <a:ext cx="2794000" cy="3352800"/>
          </a:xfrm>
          <a:prstGeom prst="rect">
            <a:avLst/>
          </a:prstGeom>
        </p:spPr>
      </p:pic>
      <p:pic>
        <p:nvPicPr>
          <p:cNvPr id="4" name="Picture 3" descr="zeus (Small).jp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457199"/>
            <a:ext cx="3124200" cy="268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Pandora’s Box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myth of Pandora.</a:t>
            </a:r>
          </a:p>
          <a:p>
            <a:endParaRPr lang="en-US" dirty="0" smtClean="0"/>
          </a:p>
          <a:p>
            <a:r>
              <a:rPr lang="en-US" dirty="0" smtClean="0"/>
              <a:t>What is meant by the statement below?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“They opened a Pandora’s Box of trouble.”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King Midas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myth of King Midas</a:t>
            </a:r>
          </a:p>
          <a:p>
            <a:endParaRPr lang="en-US" dirty="0" smtClean="0"/>
          </a:p>
          <a:p>
            <a:r>
              <a:rPr lang="en-US" dirty="0" smtClean="0"/>
              <a:t>What is the meaning of this statement?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“He has the Midas touch.”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Hercules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myth of Hercules.</a:t>
            </a:r>
          </a:p>
          <a:p>
            <a:endParaRPr lang="en-US" dirty="0" smtClean="0"/>
          </a:p>
          <a:p>
            <a:r>
              <a:rPr lang="en-US" dirty="0" smtClean="0"/>
              <a:t>Read this statement:</a:t>
            </a:r>
          </a:p>
          <a:p>
            <a:pPr>
              <a:buNone/>
            </a:pPr>
            <a:r>
              <a:rPr lang="en-US" dirty="0" smtClean="0"/>
              <a:t>       “She was given a Herculean task.”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Explain what the speaker means.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Names of things or animals.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following myths.  </a:t>
            </a:r>
          </a:p>
          <a:p>
            <a:endParaRPr lang="en-US" dirty="0" smtClean="0"/>
          </a:p>
          <a:p>
            <a:r>
              <a:rPr lang="en-US" dirty="0" smtClean="0"/>
              <a:t>Think about the statements or questions about the myths on each slide.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Labyrinth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myth of the Minotaur and the Labyrinth.</a:t>
            </a:r>
          </a:p>
          <a:p>
            <a:endParaRPr lang="en-US" dirty="0" smtClean="0"/>
          </a:p>
          <a:p>
            <a:r>
              <a:rPr lang="en-US" dirty="0" smtClean="0"/>
              <a:t>Why might someone call a Corn Maze a “labyrinth”?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Arachne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myth of </a:t>
            </a:r>
            <a:r>
              <a:rPr lang="en-US" dirty="0" err="1" smtClean="0"/>
              <a:t>Arachne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What is an arachnid?  How do you think this word came to be?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is it important to know mythology?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an essay explaining why knowing mythology is important. 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- Why Is it important to know mythology?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Many of our planets are named after Greek or Roman Gods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Greek name: ZEUS</a:t>
            </a:r>
            <a:br>
              <a:rPr lang="en-US" b="1" dirty="0" smtClean="0"/>
            </a:br>
            <a:r>
              <a:rPr lang="en-US" b="1" dirty="0" smtClean="0"/>
              <a:t>Roman name: JUPITER</a:t>
            </a:r>
            <a:endParaRPr lang="en-US" b="1" dirty="0"/>
          </a:p>
        </p:txBody>
      </p:sp>
      <p:pic>
        <p:nvPicPr>
          <p:cNvPr id="10" name="Content Placeholder 9" descr="zeus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4525" y="1882775"/>
            <a:ext cx="531495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PLANET JUPITER</a:t>
            </a:r>
            <a:endParaRPr lang="en-US" b="1" dirty="0"/>
          </a:p>
        </p:txBody>
      </p:sp>
      <p:pic>
        <p:nvPicPr>
          <p:cNvPr id="6" name="Content Placeholder 5" descr="JUPITER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5485" y="1882775"/>
            <a:ext cx="4553029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Greek name: POSEIDON Roman name: NEPTUNE</a:t>
            </a:r>
            <a:endParaRPr lang="en-US" b="1" dirty="0"/>
          </a:p>
        </p:txBody>
      </p:sp>
      <p:pic>
        <p:nvPicPr>
          <p:cNvPr id="6" name="Content Placeholder 5" descr="Posi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7714" y="2133600"/>
            <a:ext cx="5392686" cy="3714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PLANET NEPTUNE</a:t>
            </a:r>
            <a:endParaRPr lang="en-US" b="1" dirty="0"/>
          </a:p>
        </p:txBody>
      </p:sp>
      <p:pic>
        <p:nvPicPr>
          <p:cNvPr id="6" name="Content Placeholder 5" descr="NEPTUNE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8375" y="1882775"/>
            <a:ext cx="4667250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Greek name: HADES</a:t>
            </a:r>
            <a:br>
              <a:rPr lang="en-US" b="1" dirty="0" smtClean="0"/>
            </a:br>
            <a:r>
              <a:rPr lang="en-US" b="1" dirty="0" smtClean="0"/>
              <a:t>Roman name: PLUTO</a:t>
            </a:r>
            <a:endParaRPr lang="en-US" b="1" dirty="0"/>
          </a:p>
        </p:txBody>
      </p:sp>
      <p:pic>
        <p:nvPicPr>
          <p:cNvPr id="6" name="Content Placeholder 5" descr="hades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2000" y="1882775"/>
            <a:ext cx="288000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396</TotalTime>
  <Words>827</Words>
  <Application>Microsoft Office PowerPoint</Application>
  <PresentationFormat>On-screen Show (4:3)</PresentationFormat>
  <Paragraphs>114</Paragraphs>
  <Slides>36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Verve</vt:lpstr>
      <vt:lpstr>Fantastic Adventures with Dragons, Gods, and Giants</vt:lpstr>
      <vt:lpstr> Meet some of the gods of Greek and Roman Mythology  </vt:lpstr>
      <vt:lpstr>Slide 3</vt:lpstr>
      <vt:lpstr>I - Why Is it important to know mythology?</vt:lpstr>
      <vt:lpstr>Greek name: ZEUS Roman name: JUPITER</vt:lpstr>
      <vt:lpstr>THE PLANET JUPITER</vt:lpstr>
      <vt:lpstr>Greek name: POSEIDON Roman name: NEPTUNE</vt:lpstr>
      <vt:lpstr>THE PLANET NEPTUNE</vt:lpstr>
      <vt:lpstr>Greek name: HADES Roman name: PLUTO</vt:lpstr>
      <vt:lpstr>Pluto – a dwarf planet in our solar system.  </vt:lpstr>
      <vt:lpstr>Greek name: HERMES  Roman name: MERCURY</vt:lpstr>
      <vt:lpstr>The Planet Mercury</vt:lpstr>
      <vt:lpstr>Greek name: ARES Roman name: MARS</vt:lpstr>
      <vt:lpstr>The Planet Mars</vt:lpstr>
      <vt:lpstr>II - Why is it important to know mythology?</vt:lpstr>
      <vt:lpstr>Greek &amp; Roman name: APOLLO  The god of light, colonization, and questioning.</vt:lpstr>
      <vt:lpstr>Exploration in Space:  APOLLO SPACE PROGRAM</vt:lpstr>
      <vt:lpstr>Greek name: POSEIDON Roman name:  NEPTUNE The god of the sea.  </vt:lpstr>
      <vt:lpstr>References to the Trident of POSEIDON/NEPTUNE.</vt:lpstr>
      <vt:lpstr>Greek name: HERMES Roman name: MERCURY Messenger of the gods, and a protector.</vt:lpstr>
      <vt:lpstr>HERMES/MERCURY SYMBOLS</vt:lpstr>
      <vt:lpstr>Greek name: ATHENA  Roman name: MINERVA The goddess of reason, thinking, arts, and literature.</vt:lpstr>
      <vt:lpstr>The Athena Society for Women in San Diego, California</vt:lpstr>
      <vt:lpstr>Greek name: ARTEMIS  Roman name: DIANA  Goddess of the heavenly world.</vt:lpstr>
      <vt:lpstr>Diana© sells wedding rings.</vt:lpstr>
      <vt:lpstr>Greek and Roman name: ATALANTA  Hunter, athlete, runner</vt:lpstr>
      <vt:lpstr>LAKE ATALANTA in Rogers</vt:lpstr>
      <vt:lpstr>II - Why is it important to know mythology?</vt:lpstr>
      <vt:lpstr>Figures of Speech</vt:lpstr>
      <vt:lpstr>Pandora’s Box</vt:lpstr>
      <vt:lpstr>King Midas</vt:lpstr>
      <vt:lpstr>Hercules</vt:lpstr>
      <vt:lpstr>Names of things or animals.</vt:lpstr>
      <vt:lpstr>The Labyrinth</vt:lpstr>
      <vt:lpstr>Arachne</vt:lpstr>
      <vt:lpstr>Why is it important to know mythology?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</cp:lastModifiedBy>
  <cp:revision>38</cp:revision>
  <dcterms:created xsi:type="dcterms:W3CDTF">2013-04-03T17:17:24Z</dcterms:created>
  <dcterms:modified xsi:type="dcterms:W3CDTF">2013-04-10T14:30:25Z</dcterms:modified>
</cp:coreProperties>
</file>