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F9F4C2-72CD-4DA4-A96D-7CA1045225D8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A385DF-3510-4E57-B747-4685BE2F9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Share</a:t>
            </a:r>
            <a:r>
              <a:rPr lang="en-US" baseline="0" dirty="0" smtClean="0"/>
              <a:t> the standards based rubric.  Explain that students must meet both parts of the standard in order to score a 3:</a:t>
            </a:r>
          </a:p>
          <a:p>
            <a:r>
              <a:rPr lang="en-US" baseline="0" dirty="0" smtClean="0"/>
              <a:t>	-describe characters’ traits, motivations, and feelings</a:t>
            </a:r>
          </a:p>
          <a:p>
            <a:r>
              <a:rPr lang="en-US" baseline="0" dirty="0" smtClean="0"/>
              <a:t>	-explain how their actions contribute to the sequence of events in the story.</a:t>
            </a:r>
          </a:p>
          <a:p>
            <a:r>
              <a:rPr lang="en-US" baseline="0" dirty="0" smtClean="0"/>
              <a:t>Students rate to the goal.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385DF-3510-4E57-B747-4685BE2F98D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Ask the questions on this slide</a:t>
            </a:r>
            <a:r>
              <a:rPr lang="en-US" baseline="0" dirty="0" smtClean="0"/>
              <a:t> to access prior knowledge.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385DF-3510-4E57-B747-4685BE2F98D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this slide as</a:t>
            </a:r>
            <a:r>
              <a:rPr lang="en-US" baseline="0" dirty="0" smtClean="0"/>
              <a:t> a review of traits, motivations, and feelings.  Discuss with students to be sure they understand.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385DF-3510-4E57-B747-4685BE2F98D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Depending</a:t>
            </a:r>
            <a:r>
              <a:rPr lang="en-US" baseline="0" dirty="0" smtClean="0"/>
              <a:t> on your students’ needs, complete the organizer together or independently and discuss.  Students will use the information on the organizer to help them answer the questions related to the standard.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385DF-3510-4E57-B747-4685BE2F98D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Generalize the goal by asking the questions on the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385DF-3510-4E57-B747-4685BE2F98D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Students</a:t>
            </a:r>
            <a:r>
              <a:rPr lang="en-US" baseline="0" dirty="0" smtClean="0"/>
              <a:t> rate to </a:t>
            </a:r>
            <a:r>
              <a:rPr lang="en-US" baseline="0" smtClean="0"/>
              <a:t>the goal.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385DF-3510-4E57-B747-4685BE2F98D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2CAC2-D7CC-4038-AD62-954558D1D358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6BCEDD-8E3A-431A-8243-8ADF09A86D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2CAC2-D7CC-4038-AD62-954558D1D358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CEDD-8E3A-431A-8243-8ADF09A86D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2CAC2-D7CC-4038-AD62-954558D1D358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CEDD-8E3A-431A-8243-8ADF09A86D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122C01B-2652-455B-B111-2104F4FA01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612CAC2-D7CC-4038-AD62-954558D1D358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F6BCEDD-8E3A-431A-8243-8ADF09A86D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2CAC2-D7CC-4038-AD62-954558D1D358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CEDD-8E3A-431A-8243-8ADF09A86D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2CAC2-D7CC-4038-AD62-954558D1D358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CEDD-8E3A-431A-8243-8ADF09A86D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CEDD-8E3A-431A-8243-8ADF09A86D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2CAC2-D7CC-4038-AD62-954558D1D358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2CAC2-D7CC-4038-AD62-954558D1D358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CEDD-8E3A-431A-8243-8ADF09A86D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2CAC2-D7CC-4038-AD62-954558D1D358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CEDD-8E3A-431A-8243-8ADF09A86D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612CAC2-D7CC-4038-AD62-954558D1D358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F6BCEDD-8E3A-431A-8243-8ADF09A86D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2CAC2-D7CC-4038-AD62-954558D1D358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6BCEDD-8E3A-431A-8243-8ADF09A86D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612CAC2-D7CC-4038-AD62-954558D1D358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F6BCEDD-8E3A-431A-8243-8ADF09A86D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Analyzing characters traits, motivations, and feelings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Memory Coat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763000" cy="1371600"/>
          </a:xfrm>
          <a:ln w="12700">
            <a:noFill/>
          </a:ln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atin typeface="Calibri" pitchFamily="34" charset="0"/>
              </a:rPr>
              <a:t/>
            </a:r>
            <a:br>
              <a:rPr lang="en-US" sz="3600" b="1" dirty="0" smtClean="0">
                <a:latin typeface="Calibri" pitchFamily="34" charset="0"/>
              </a:rPr>
            </a:br>
            <a:r>
              <a:rPr lang="en-US" sz="3100" b="1" dirty="0" smtClean="0">
                <a:latin typeface="Calibri" pitchFamily="34" charset="0"/>
              </a:rPr>
              <a:t>I can describe characters’ traits, motivations, and feelings.</a:t>
            </a:r>
            <a:br>
              <a:rPr lang="en-US" sz="3100" b="1" dirty="0" smtClean="0">
                <a:latin typeface="Calibri" pitchFamily="34" charset="0"/>
              </a:rPr>
            </a:br>
            <a:r>
              <a:rPr lang="en-US" sz="3100" b="1" dirty="0" smtClean="0">
                <a:latin typeface="Calibri" pitchFamily="34" charset="0"/>
              </a:rPr>
              <a:t>I can explain how their actions contribute to the sequence of events.</a:t>
            </a:r>
            <a:endParaRPr lang="en-US" sz="3100" b="1" dirty="0">
              <a:latin typeface="Calibri" pitchFamily="34" charset="0"/>
            </a:endParaRPr>
          </a:p>
        </p:txBody>
      </p:sp>
      <p:graphicFrame>
        <p:nvGraphicFramePr>
          <p:cNvPr id="2147" name="Group 99"/>
          <p:cNvGraphicFramePr>
            <a:graphicFrameLocks noGrp="1"/>
          </p:cNvGraphicFramePr>
          <p:nvPr>
            <p:ph type="tbl" idx="1"/>
          </p:nvPr>
        </p:nvGraphicFramePr>
        <p:xfrm>
          <a:off x="417944" y="1981200"/>
          <a:ext cx="8305800" cy="4249270"/>
        </p:xfrm>
        <a:graphic>
          <a:graphicData uri="http://schemas.openxmlformats.org/drawingml/2006/table">
            <a:tbl>
              <a:tblPr/>
              <a:tblGrid>
                <a:gridCol w="2076450"/>
                <a:gridCol w="884033"/>
                <a:gridCol w="5345317"/>
              </a:tblGrid>
              <a:tr h="1066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Describe a character drawing on their thoughts, words and actions.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Use key details to describe setting or events.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</a:tr>
              <a:tr h="11654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rd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Describe characters’ traits, motivations or feelings  and  explain how their actions contribute to the sequence of events.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</a:tr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nd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Describe how characters respond to major events and challenges.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1st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Use key details to describe characters, settings, and major events in a story.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467600" y="1524000"/>
            <a:ext cx="1295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1800" dirty="0" smtClean="0"/>
              <a:t>RL.3.3</a:t>
            </a:r>
            <a:endParaRPr lang="en-US" sz="1800" dirty="0"/>
          </a:p>
        </p:txBody>
      </p:sp>
      <p:sp>
        <p:nvSpPr>
          <p:cNvPr id="5" name="Oval 4"/>
          <p:cNvSpPr/>
          <p:nvPr/>
        </p:nvSpPr>
        <p:spPr>
          <a:xfrm>
            <a:off x="4306456" y="3505200"/>
            <a:ext cx="609600" cy="30480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 you remember about this story?</a:t>
            </a:r>
            <a:endParaRPr lang="en-US" dirty="0"/>
          </a:p>
        </p:txBody>
      </p:sp>
      <p:pic>
        <p:nvPicPr>
          <p:cNvPr id="3076" name="Picture 4" descr="http://d.gr-assets.com/books/1360058255l/9610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1600200"/>
            <a:ext cx="3689240" cy="3352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itle 2"/>
          <p:cNvSpPr txBox="1">
            <a:spLocks/>
          </p:cNvSpPr>
          <p:nvPr/>
        </p:nvSpPr>
        <p:spPr>
          <a:xfrm>
            <a:off x="381000" y="5105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What do you</a:t>
            </a:r>
            <a:r>
              <a:rPr kumimoji="0" lang="en-US" sz="3600" b="0" i="0" u="none" strike="noStrike" kern="1200" cap="none" spc="-100" normalizeH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 know about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-100" normalizeH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Rachel and </a:t>
            </a:r>
            <a:r>
              <a:rPr kumimoji="0" lang="en-US" sz="3600" b="0" i="0" u="none" strike="noStrike" kern="1200" cap="none" spc="-100" normalizeH="0" noProof="0" dirty="0" err="1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Grisha</a:t>
            </a:r>
            <a:r>
              <a:rPr kumimoji="0" lang="en-US" sz="3600" b="0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?</a:t>
            </a:r>
            <a:endParaRPr kumimoji="0" lang="en-US" sz="3600" b="0" i="0" u="none" strike="noStrike" kern="1200" cap="none" spc="-100" normalizeH="0" baseline="0" noProof="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F9F9F9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2438400" cy="22860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>
              <a:buNone/>
            </a:pPr>
            <a:r>
              <a:rPr lang="en-US" b="1" dirty="0" smtClean="0">
                <a:solidFill>
                  <a:srgbClr val="FFC000"/>
                </a:solidFill>
              </a:rPr>
              <a:t>TRAITS</a:t>
            </a:r>
            <a:endParaRPr lang="en-US" dirty="0" smtClean="0">
              <a:solidFill>
                <a:srgbClr val="FFC000"/>
              </a:solidFill>
            </a:endParaRPr>
          </a:p>
          <a:p>
            <a:r>
              <a:rPr lang="en-US" dirty="0" smtClean="0"/>
              <a:t>A person’s personality or attitude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ways to describe characters:</a:t>
            </a:r>
            <a:endParaRPr lang="en-US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124200" y="1524000"/>
            <a:ext cx="2743200" cy="2286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tabLst/>
              <a:defRPr/>
            </a:pPr>
            <a:r>
              <a:rPr lang="en-US" sz="2600" b="1" dirty="0" smtClean="0">
                <a:solidFill>
                  <a:srgbClr val="FFC000"/>
                </a:solidFill>
              </a:rPr>
              <a:t>MOTIVATIONS</a:t>
            </a:r>
            <a:endParaRPr lang="en-US" sz="2600" b="1" dirty="0">
              <a:solidFill>
                <a:srgbClr val="FFC000"/>
              </a:solidFill>
            </a:endParaRP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lang="en-US" sz="2600" dirty="0" smtClean="0"/>
              <a:t>The reasons we act the way we do</a:t>
            </a: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600" b="1" dirty="0" smtClean="0"/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tabLst/>
              <a:defRPr/>
            </a:pPr>
            <a:endParaRPr lang="en-US" sz="2600" b="1" dirty="0" smtClean="0"/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tabLst/>
              <a:defRPr/>
            </a:pPr>
            <a:endParaRPr lang="en-US" sz="2600" dirty="0" smtClean="0"/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tabLst/>
              <a:defRPr/>
            </a:pP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6096000" y="1524000"/>
            <a:ext cx="2438400" cy="2286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tabLst/>
              <a:defRPr/>
            </a:pPr>
            <a:r>
              <a:rPr lang="en-US" sz="2600" b="1" dirty="0" smtClean="0">
                <a:solidFill>
                  <a:srgbClr val="FFC000"/>
                </a:solidFill>
              </a:rPr>
              <a:t>FEELINGS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lang="en-US" sz="2600" dirty="0" smtClean="0"/>
              <a:t>How we feel about things</a:t>
            </a:r>
            <a:endParaRPr kumimoji="0" lang="en-US" sz="26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7410" name="Picture 2" descr="http://www.massimo-group.com/wp-content/uploads/2015/06/personality-trait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962400"/>
            <a:ext cx="2369566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412" name="Picture 4" descr="http://www.problogger.net/wp-content/uploads/2007/12/motivation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75180" y="3962400"/>
            <a:ext cx="2025458" cy="2514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416" name="Picture 8" descr="http://data1.ibtimes.co.in/cache-img-0-450/en/full/585508/1444471115_inside-out-one-most-popular-pixar-movies-ever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0" y="3962400"/>
            <a:ext cx="2414524" cy="1600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5" grpId="0" build="allAtOnce" animBg="1"/>
      <p:bldP spid="6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40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839423">
            <a:off x="1376735" y="696005"/>
            <a:ext cx="4161964" cy="5370496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6600" y="685800"/>
            <a:ext cx="4522096" cy="5828806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/>
          <a:lstStyle/>
          <a:p>
            <a:r>
              <a:rPr lang="en-US" dirty="0" smtClean="0"/>
              <a:t>How can analyzing a character’s traits, motivations, and feelings help you when you read?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After today’s lesson, do you have a better understanding of each character and the part they played in the story?</a:t>
            </a:r>
          </a:p>
          <a:p>
            <a:endParaRPr lang="en-US" dirty="0" smtClean="0"/>
          </a:p>
          <a:p>
            <a:r>
              <a:rPr lang="en-US" dirty="0" smtClean="0"/>
              <a:t>Circle the trait, motivation, or feeling that you think helps describe Rachel and </a:t>
            </a:r>
            <a:r>
              <a:rPr lang="en-US" dirty="0" err="1" smtClean="0"/>
              <a:t>Grisha</a:t>
            </a:r>
            <a:r>
              <a:rPr lang="en-US" dirty="0" smtClean="0"/>
              <a:t> the most.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Generalize the goal…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763000" cy="1371600"/>
          </a:xfrm>
          <a:ln w="12700">
            <a:noFill/>
          </a:ln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atin typeface="Calibri" pitchFamily="34" charset="0"/>
              </a:rPr>
              <a:t/>
            </a:r>
            <a:br>
              <a:rPr lang="en-US" sz="3600" b="1" dirty="0" smtClean="0">
                <a:latin typeface="Calibri" pitchFamily="34" charset="0"/>
              </a:rPr>
            </a:br>
            <a:r>
              <a:rPr lang="en-US" sz="3100" b="1" dirty="0" smtClean="0">
                <a:latin typeface="Calibri" pitchFamily="34" charset="0"/>
              </a:rPr>
              <a:t>I can describe characters’ traits, motivations, and feelings.</a:t>
            </a:r>
            <a:br>
              <a:rPr lang="en-US" sz="3100" b="1" dirty="0" smtClean="0">
                <a:latin typeface="Calibri" pitchFamily="34" charset="0"/>
              </a:rPr>
            </a:br>
            <a:r>
              <a:rPr lang="en-US" sz="3100" b="1" dirty="0" smtClean="0">
                <a:latin typeface="Calibri" pitchFamily="34" charset="0"/>
              </a:rPr>
              <a:t>I can explain how their actions contribute to the sequence of events.</a:t>
            </a:r>
            <a:endParaRPr lang="en-US" sz="3100" b="1" dirty="0">
              <a:latin typeface="Calibri" pitchFamily="34" charset="0"/>
            </a:endParaRPr>
          </a:p>
        </p:txBody>
      </p:sp>
      <p:graphicFrame>
        <p:nvGraphicFramePr>
          <p:cNvPr id="2147" name="Group 99"/>
          <p:cNvGraphicFramePr>
            <a:graphicFrameLocks noGrp="1"/>
          </p:cNvGraphicFramePr>
          <p:nvPr>
            <p:ph type="tbl" idx="1"/>
          </p:nvPr>
        </p:nvGraphicFramePr>
        <p:xfrm>
          <a:off x="417944" y="1981200"/>
          <a:ext cx="8305800" cy="4249270"/>
        </p:xfrm>
        <a:graphic>
          <a:graphicData uri="http://schemas.openxmlformats.org/drawingml/2006/table">
            <a:tbl>
              <a:tblPr/>
              <a:tblGrid>
                <a:gridCol w="2076450"/>
                <a:gridCol w="884033"/>
                <a:gridCol w="5345317"/>
              </a:tblGrid>
              <a:tr h="1066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Describe a character drawing on their thoughts, words and actions.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Use key details to describe setting or events.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</a:tr>
              <a:tr h="11654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rd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Describe characters’ traits, motivations or feelings and explain how their actions contribute to the sequence of events.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</a:tr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nd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Describe how characters respond to major events and challenges.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1st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Use key details to describe characters, settings, and major events in a story.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467600" y="1524000"/>
            <a:ext cx="1295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1800" dirty="0" smtClean="0"/>
              <a:t>RL.3.3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123</TotalTime>
  <Words>392</Words>
  <Application>Microsoft Office PowerPoint</Application>
  <PresentationFormat>On-screen Show (4:3)</PresentationFormat>
  <Paragraphs>65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Paper</vt:lpstr>
      <vt:lpstr>The Memory Coat</vt:lpstr>
      <vt:lpstr> I can describe characters’ traits, motivations, and feelings. I can explain how their actions contribute to the sequence of events.</vt:lpstr>
      <vt:lpstr>What do you remember about this story?</vt:lpstr>
      <vt:lpstr>Different ways to describe characters:</vt:lpstr>
      <vt:lpstr>Slide 5</vt:lpstr>
      <vt:lpstr>Generalize the goal…</vt:lpstr>
      <vt:lpstr> I can describe characters’ traits, motivations, and feelings. I can explain how their actions contribute to the sequence of events.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Memory Coat</dc:title>
  <dc:creator>ST User</dc:creator>
  <cp:lastModifiedBy>ST User</cp:lastModifiedBy>
  <cp:revision>26</cp:revision>
  <dcterms:created xsi:type="dcterms:W3CDTF">2016-01-29T15:41:11Z</dcterms:created>
  <dcterms:modified xsi:type="dcterms:W3CDTF">2016-02-08T20:03:00Z</dcterms:modified>
</cp:coreProperties>
</file>