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30" autoAdjust="0"/>
  </p:normalViewPr>
  <p:slideViewPr>
    <p:cSldViewPr>
      <p:cViewPr varScale="1">
        <p:scale>
          <a:sx n="67" d="100"/>
          <a:sy n="67" d="100"/>
        </p:scale>
        <p:origin x="-61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7AA6D-84E2-4601-B46B-7B7C18B1B5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900207D-97F8-425E-BCD1-2DDC1A09B847}">
      <dgm:prSet phldrT="[Text]" custT="1"/>
      <dgm:spPr/>
      <dgm:t>
        <a:bodyPr/>
        <a:lstStyle/>
        <a:p>
          <a:r>
            <a:rPr lang="en-US" sz="3200" dirty="0" smtClean="0">
              <a:latin typeface="Comic Sans MS" pitchFamily="66" charset="0"/>
            </a:rPr>
            <a:t>What is the setting of this story?</a:t>
          </a:r>
          <a:endParaRPr lang="en-US" sz="3200" dirty="0">
            <a:latin typeface="Comic Sans MS" pitchFamily="66" charset="0"/>
          </a:endParaRPr>
        </a:p>
      </dgm:t>
    </dgm:pt>
    <dgm:pt modelId="{B4C90180-53C4-468D-8BB8-C8BC0BA9C05E}" type="parTrans" cxnId="{BAE2BF1E-2A0B-4699-AB5C-327E88B2BBBA}">
      <dgm:prSet/>
      <dgm:spPr/>
      <dgm:t>
        <a:bodyPr/>
        <a:lstStyle/>
        <a:p>
          <a:endParaRPr lang="en-US"/>
        </a:p>
      </dgm:t>
    </dgm:pt>
    <dgm:pt modelId="{DC8CF47B-DC54-442F-B1B7-592E4E317407}" type="sibTrans" cxnId="{BAE2BF1E-2A0B-4699-AB5C-327E88B2BBBA}">
      <dgm:prSet/>
      <dgm:spPr/>
      <dgm:t>
        <a:bodyPr/>
        <a:lstStyle/>
        <a:p>
          <a:endParaRPr lang="en-US"/>
        </a:p>
      </dgm:t>
    </dgm:pt>
    <dgm:pt modelId="{52D1CE56-4573-40E3-A9BA-6A7C4D34478F}">
      <dgm:prSet phldrT="[Text]" custT="1"/>
      <dgm:spPr/>
      <dgm:t>
        <a:bodyPr/>
        <a:lstStyle/>
        <a:p>
          <a:r>
            <a:rPr lang="en-US" sz="3200" dirty="0" smtClean="0">
              <a:latin typeface="Comic Sans MS" pitchFamily="66" charset="0"/>
            </a:rPr>
            <a:t>Who is in this story?</a:t>
          </a:r>
          <a:endParaRPr lang="en-US" sz="3200" dirty="0">
            <a:latin typeface="Comic Sans MS" pitchFamily="66" charset="0"/>
          </a:endParaRPr>
        </a:p>
      </dgm:t>
    </dgm:pt>
    <dgm:pt modelId="{6061B44B-BE5C-4A60-AEF4-4A7ABD56FA92}" type="parTrans" cxnId="{80AD0BC7-DF6B-4165-92C2-A2537699B85E}">
      <dgm:prSet/>
      <dgm:spPr/>
      <dgm:t>
        <a:bodyPr/>
        <a:lstStyle/>
        <a:p>
          <a:endParaRPr lang="en-US"/>
        </a:p>
      </dgm:t>
    </dgm:pt>
    <dgm:pt modelId="{497F855B-05C6-404A-A741-3CD773E1F943}" type="sibTrans" cxnId="{80AD0BC7-DF6B-4165-92C2-A2537699B85E}">
      <dgm:prSet/>
      <dgm:spPr/>
      <dgm:t>
        <a:bodyPr/>
        <a:lstStyle/>
        <a:p>
          <a:endParaRPr lang="en-US"/>
        </a:p>
      </dgm:t>
    </dgm:pt>
    <dgm:pt modelId="{E9F12CCA-E97A-41FB-96E1-9814341A7881}">
      <dgm:prSet phldrT="[Text]" custT="1"/>
      <dgm:spPr/>
      <dgm:t>
        <a:bodyPr/>
        <a:lstStyle/>
        <a:p>
          <a:r>
            <a:rPr lang="en-US" sz="3200" dirty="0" smtClean="0">
              <a:latin typeface="Comic Sans MS" pitchFamily="66" charset="0"/>
            </a:rPr>
            <a:t>What is happening?   </a:t>
          </a:r>
          <a:endParaRPr lang="en-US" sz="3200" dirty="0">
            <a:latin typeface="Comic Sans MS" pitchFamily="66" charset="0"/>
          </a:endParaRPr>
        </a:p>
      </dgm:t>
    </dgm:pt>
    <dgm:pt modelId="{EB33D7C0-700D-42CA-9D3E-7D98E9FDDF79}" type="parTrans" cxnId="{C2AD57ED-CF04-42D3-98F4-B39D9CBFC414}">
      <dgm:prSet/>
      <dgm:spPr/>
      <dgm:t>
        <a:bodyPr/>
        <a:lstStyle/>
        <a:p>
          <a:endParaRPr lang="en-US"/>
        </a:p>
      </dgm:t>
    </dgm:pt>
    <dgm:pt modelId="{5219FDB8-9840-42BF-9BCA-EA52A422F08D}" type="sibTrans" cxnId="{C2AD57ED-CF04-42D3-98F4-B39D9CBFC414}">
      <dgm:prSet/>
      <dgm:spPr/>
      <dgm:t>
        <a:bodyPr/>
        <a:lstStyle/>
        <a:p>
          <a:endParaRPr lang="en-US"/>
        </a:p>
      </dgm:t>
    </dgm:pt>
    <dgm:pt modelId="{EBFF7081-FE39-471B-A8D6-BE47C78DB224}">
      <dgm:prSet phldrT="[Text]" custT="1"/>
      <dgm:spPr/>
      <dgm:t>
        <a:bodyPr/>
        <a:lstStyle/>
        <a:p>
          <a:r>
            <a:rPr lang="en-US" sz="3200" dirty="0" smtClean="0">
              <a:latin typeface="Comic Sans MS" pitchFamily="66" charset="0"/>
            </a:rPr>
            <a:t>Why is this story important?</a:t>
          </a:r>
          <a:endParaRPr lang="en-US" sz="3200" dirty="0">
            <a:latin typeface="Comic Sans MS" pitchFamily="66" charset="0"/>
          </a:endParaRPr>
        </a:p>
      </dgm:t>
    </dgm:pt>
    <dgm:pt modelId="{ADB3895D-363E-4B86-BBEB-ED35F37F45A2}" type="parTrans" cxnId="{AA038F64-BB5C-4995-9E79-D3495C6FFC01}">
      <dgm:prSet/>
      <dgm:spPr/>
      <dgm:t>
        <a:bodyPr/>
        <a:lstStyle/>
        <a:p>
          <a:endParaRPr lang="en-US"/>
        </a:p>
      </dgm:t>
    </dgm:pt>
    <dgm:pt modelId="{1CCBC2CA-A77B-44D8-BBA2-5819697A4525}" type="sibTrans" cxnId="{AA038F64-BB5C-4995-9E79-D3495C6FFC01}">
      <dgm:prSet/>
      <dgm:spPr/>
      <dgm:t>
        <a:bodyPr/>
        <a:lstStyle/>
        <a:p>
          <a:endParaRPr lang="en-US"/>
        </a:p>
      </dgm:t>
    </dgm:pt>
    <dgm:pt modelId="{25D70025-69D9-425A-8CBC-3B0F73CA7CE5}" type="pres">
      <dgm:prSet presAssocID="{D0D7AA6D-84E2-4601-B46B-7B7C18B1B5B0}" presName="linear" presStyleCnt="0">
        <dgm:presLayoutVars>
          <dgm:dir/>
          <dgm:animLvl val="lvl"/>
          <dgm:resizeHandles val="exact"/>
        </dgm:presLayoutVars>
      </dgm:prSet>
      <dgm:spPr/>
      <dgm:t>
        <a:bodyPr/>
        <a:lstStyle/>
        <a:p>
          <a:endParaRPr lang="en-US"/>
        </a:p>
      </dgm:t>
    </dgm:pt>
    <dgm:pt modelId="{56C553B8-B165-4D85-BFC4-9FA8834564ED}" type="pres">
      <dgm:prSet presAssocID="{6900207D-97F8-425E-BCD1-2DDC1A09B847}" presName="parentLin" presStyleCnt="0"/>
      <dgm:spPr/>
    </dgm:pt>
    <dgm:pt modelId="{098F3371-CE45-4211-A4D0-CA78BBDC44E8}" type="pres">
      <dgm:prSet presAssocID="{6900207D-97F8-425E-BCD1-2DDC1A09B847}" presName="parentLeftMargin" presStyleLbl="node1" presStyleIdx="0" presStyleCnt="4"/>
      <dgm:spPr/>
      <dgm:t>
        <a:bodyPr/>
        <a:lstStyle/>
        <a:p>
          <a:endParaRPr lang="en-US"/>
        </a:p>
      </dgm:t>
    </dgm:pt>
    <dgm:pt modelId="{FE151C93-32FA-4524-A8CB-44D74C749D58}" type="pres">
      <dgm:prSet presAssocID="{6900207D-97F8-425E-BCD1-2DDC1A09B847}" presName="parentText" presStyleLbl="node1" presStyleIdx="0" presStyleCnt="4" custScaleX="157296" custScaleY="176577" custLinFactNeighborX="-12240" custLinFactNeighborY="21982">
        <dgm:presLayoutVars>
          <dgm:chMax val="0"/>
          <dgm:bulletEnabled val="1"/>
        </dgm:presLayoutVars>
      </dgm:prSet>
      <dgm:spPr/>
      <dgm:t>
        <a:bodyPr/>
        <a:lstStyle/>
        <a:p>
          <a:endParaRPr lang="en-US"/>
        </a:p>
      </dgm:t>
    </dgm:pt>
    <dgm:pt modelId="{EF7CA381-D26E-43CA-A6C3-CA2FE5B754C9}" type="pres">
      <dgm:prSet presAssocID="{6900207D-97F8-425E-BCD1-2DDC1A09B847}" presName="negativeSpace" presStyleCnt="0"/>
      <dgm:spPr/>
    </dgm:pt>
    <dgm:pt modelId="{8F2E20CE-EF3C-43DA-916E-5166908DF750}" type="pres">
      <dgm:prSet presAssocID="{6900207D-97F8-425E-BCD1-2DDC1A09B847}" presName="childText" presStyleLbl="conFgAcc1" presStyleIdx="0" presStyleCnt="4" custScaleX="65385" custScaleY="28852" custLinFactY="688605" custLinFactNeighborX="9615" custLinFactNeighborY="700000">
        <dgm:presLayoutVars>
          <dgm:bulletEnabled val="1"/>
        </dgm:presLayoutVars>
      </dgm:prSet>
      <dgm:spPr/>
      <dgm:t>
        <a:bodyPr/>
        <a:lstStyle/>
        <a:p>
          <a:endParaRPr lang="en-US"/>
        </a:p>
      </dgm:t>
    </dgm:pt>
    <dgm:pt modelId="{C80ACCF3-51BD-498F-9770-ABEE8F9C452D}" type="pres">
      <dgm:prSet presAssocID="{DC8CF47B-DC54-442F-B1B7-592E4E317407}" presName="spaceBetweenRectangles" presStyleCnt="0"/>
      <dgm:spPr/>
    </dgm:pt>
    <dgm:pt modelId="{4CF99225-4353-45C5-86DC-1956DBCC3DD9}" type="pres">
      <dgm:prSet presAssocID="{52D1CE56-4573-40E3-A9BA-6A7C4D34478F}" presName="parentLin" presStyleCnt="0"/>
      <dgm:spPr/>
    </dgm:pt>
    <dgm:pt modelId="{990926F5-9B16-4EE8-A74C-24F932E70E8D}" type="pres">
      <dgm:prSet presAssocID="{52D1CE56-4573-40E3-A9BA-6A7C4D34478F}" presName="parentLeftMargin" presStyleLbl="node1" presStyleIdx="0" presStyleCnt="4"/>
      <dgm:spPr/>
      <dgm:t>
        <a:bodyPr/>
        <a:lstStyle/>
        <a:p>
          <a:endParaRPr lang="en-US"/>
        </a:p>
      </dgm:t>
    </dgm:pt>
    <dgm:pt modelId="{47BF3B67-5726-4F5A-BD2B-643EEA0CDE44}" type="pres">
      <dgm:prSet presAssocID="{52D1CE56-4573-40E3-A9BA-6A7C4D34478F}" presName="parentText" presStyleLbl="node1" presStyleIdx="1" presStyleCnt="4" custScaleX="142857" custScaleY="178488" custLinFactNeighborX="-19980" custLinFactNeighborY="49876">
        <dgm:presLayoutVars>
          <dgm:chMax val="0"/>
          <dgm:bulletEnabled val="1"/>
        </dgm:presLayoutVars>
      </dgm:prSet>
      <dgm:spPr/>
      <dgm:t>
        <a:bodyPr/>
        <a:lstStyle/>
        <a:p>
          <a:endParaRPr lang="en-US"/>
        </a:p>
      </dgm:t>
    </dgm:pt>
    <dgm:pt modelId="{B744FF65-1FBE-43ED-9189-23414B3B7E64}" type="pres">
      <dgm:prSet presAssocID="{52D1CE56-4573-40E3-A9BA-6A7C4D34478F}" presName="negativeSpace" presStyleCnt="0"/>
      <dgm:spPr/>
    </dgm:pt>
    <dgm:pt modelId="{C3614DDB-629D-4033-9D9B-3E2D160B6F7C}" type="pres">
      <dgm:prSet presAssocID="{52D1CE56-4573-40E3-A9BA-6A7C4D34478F}" presName="childText" presStyleLbl="conFgAcc1" presStyleIdx="1" presStyleCnt="4" custScaleX="69231" custScaleY="101587" custLinFactY="500000" custLinFactNeighborX="17308" custLinFactNeighborY="560109">
        <dgm:presLayoutVars>
          <dgm:bulletEnabled val="1"/>
        </dgm:presLayoutVars>
      </dgm:prSet>
      <dgm:spPr/>
    </dgm:pt>
    <dgm:pt modelId="{F97C74B0-EADD-4F33-880E-241F7FE2A12E}" type="pres">
      <dgm:prSet presAssocID="{497F855B-05C6-404A-A741-3CD773E1F943}" presName="spaceBetweenRectangles" presStyleCnt="0"/>
      <dgm:spPr/>
    </dgm:pt>
    <dgm:pt modelId="{81926784-46AE-4601-9E37-766EE8B22E4D}" type="pres">
      <dgm:prSet presAssocID="{E9F12CCA-E97A-41FB-96E1-9814341A7881}" presName="parentLin" presStyleCnt="0"/>
      <dgm:spPr/>
    </dgm:pt>
    <dgm:pt modelId="{CA9FCDC8-5A52-45D1-BF65-0E2012B73C2A}" type="pres">
      <dgm:prSet presAssocID="{E9F12CCA-E97A-41FB-96E1-9814341A7881}" presName="parentLeftMargin" presStyleLbl="node1" presStyleIdx="1" presStyleCnt="4"/>
      <dgm:spPr/>
      <dgm:t>
        <a:bodyPr/>
        <a:lstStyle/>
        <a:p>
          <a:endParaRPr lang="en-US"/>
        </a:p>
      </dgm:t>
    </dgm:pt>
    <dgm:pt modelId="{AA79FCF7-1E2B-4155-8EF0-BA94CED6775B}" type="pres">
      <dgm:prSet presAssocID="{E9F12CCA-E97A-41FB-96E1-9814341A7881}" presName="parentText" presStyleLbl="node1" presStyleIdx="2" presStyleCnt="4" custScaleX="142857" custScaleY="166712" custLinFactNeighborX="20030" custLinFactNeighborY="28952">
        <dgm:presLayoutVars>
          <dgm:chMax val="0"/>
          <dgm:bulletEnabled val="1"/>
        </dgm:presLayoutVars>
      </dgm:prSet>
      <dgm:spPr/>
      <dgm:t>
        <a:bodyPr/>
        <a:lstStyle/>
        <a:p>
          <a:endParaRPr lang="en-US"/>
        </a:p>
      </dgm:t>
    </dgm:pt>
    <dgm:pt modelId="{61DC4D16-4A15-47BC-95FE-6BFEA91D9F9D}" type="pres">
      <dgm:prSet presAssocID="{E9F12CCA-E97A-41FB-96E1-9814341A7881}" presName="negativeSpace" presStyleCnt="0"/>
      <dgm:spPr/>
    </dgm:pt>
    <dgm:pt modelId="{A2446098-031C-4B54-8675-51C6640B49B4}" type="pres">
      <dgm:prSet presAssocID="{E9F12CCA-E97A-41FB-96E1-9814341A7881}" presName="childText" presStyleLbl="conFgAcc1" presStyleIdx="2" presStyleCnt="4" custScaleX="23077" custScaleY="167196" custLinFactY="206440" custLinFactNeighborX="22857" custLinFactNeighborY="300000">
        <dgm:presLayoutVars>
          <dgm:bulletEnabled val="1"/>
        </dgm:presLayoutVars>
      </dgm:prSet>
      <dgm:spPr/>
    </dgm:pt>
    <dgm:pt modelId="{EC4F19A6-5D4E-4712-9E26-7C283A66504D}" type="pres">
      <dgm:prSet presAssocID="{5219FDB8-9840-42BF-9BCA-EA52A422F08D}" presName="spaceBetweenRectangles" presStyleCnt="0"/>
      <dgm:spPr/>
    </dgm:pt>
    <dgm:pt modelId="{B1205D96-FEA2-4625-A3F9-85555452D56B}" type="pres">
      <dgm:prSet presAssocID="{EBFF7081-FE39-471B-A8D6-BE47C78DB224}" presName="parentLin" presStyleCnt="0"/>
      <dgm:spPr/>
    </dgm:pt>
    <dgm:pt modelId="{014F6B5B-F647-48B7-BC19-67258E837BF2}" type="pres">
      <dgm:prSet presAssocID="{EBFF7081-FE39-471B-A8D6-BE47C78DB224}" presName="parentLeftMargin" presStyleLbl="node1" presStyleIdx="2" presStyleCnt="4"/>
      <dgm:spPr/>
      <dgm:t>
        <a:bodyPr/>
        <a:lstStyle/>
        <a:p>
          <a:endParaRPr lang="en-US"/>
        </a:p>
      </dgm:t>
    </dgm:pt>
    <dgm:pt modelId="{F8DAE72D-C3CA-4921-9747-11743613A99E}" type="pres">
      <dgm:prSet presAssocID="{EBFF7081-FE39-471B-A8D6-BE47C78DB224}" presName="parentText" presStyleLbl="node1" presStyleIdx="3" presStyleCnt="4" custScaleX="142857" custScaleY="229795">
        <dgm:presLayoutVars>
          <dgm:chMax val="0"/>
          <dgm:bulletEnabled val="1"/>
        </dgm:presLayoutVars>
      </dgm:prSet>
      <dgm:spPr/>
      <dgm:t>
        <a:bodyPr/>
        <a:lstStyle/>
        <a:p>
          <a:endParaRPr lang="en-US"/>
        </a:p>
      </dgm:t>
    </dgm:pt>
    <dgm:pt modelId="{C594F4BD-C347-4F7C-93BE-0CDC64EF7391}" type="pres">
      <dgm:prSet presAssocID="{EBFF7081-FE39-471B-A8D6-BE47C78DB224}" presName="negativeSpace" presStyleCnt="0"/>
      <dgm:spPr/>
    </dgm:pt>
    <dgm:pt modelId="{D6545FD5-3B9B-45FD-B28E-3CEA121353FD}" type="pres">
      <dgm:prSet presAssocID="{EBFF7081-FE39-471B-A8D6-BE47C78DB224}" presName="childText" presStyleLbl="conFgAcc1" presStyleIdx="3" presStyleCnt="4" custFlipVert="1" custScaleX="55769" custScaleY="128466" custLinFactY="-16584" custLinFactNeighborX="14286" custLinFactNeighborY="-100000">
        <dgm:presLayoutVars>
          <dgm:bulletEnabled val="1"/>
        </dgm:presLayoutVars>
      </dgm:prSet>
      <dgm:spPr/>
    </dgm:pt>
  </dgm:ptLst>
  <dgm:cxnLst>
    <dgm:cxn modelId="{EBEAF242-844E-44A2-8E9E-8C8872BE7D53}" type="presOf" srcId="{E9F12CCA-E97A-41FB-96E1-9814341A7881}" destId="{AA79FCF7-1E2B-4155-8EF0-BA94CED6775B}" srcOrd="1" destOrd="0" presId="urn:microsoft.com/office/officeart/2005/8/layout/list1"/>
    <dgm:cxn modelId="{7B8F0155-1EEA-4601-B45D-FEF96D75566D}" type="presOf" srcId="{D0D7AA6D-84E2-4601-B46B-7B7C18B1B5B0}" destId="{25D70025-69D9-425A-8CBC-3B0F73CA7CE5}" srcOrd="0" destOrd="0" presId="urn:microsoft.com/office/officeart/2005/8/layout/list1"/>
    <dgm:cxn modelId="{BAE2BF1E-2A0B-4699-AB5C-327E88B2BBBA}" srcId="{D0D7AA6D-84E2-4601-B46B-7B7C18B1B5B0}" destId="{6900207D-97F8-425E-BCD1-2DDC1A09B847}" srcOrd="0" destOrd="0" parTransId="{B4C90180-53C4-468D-8BB8-C8BC0BA9C05E}" sibTransId="{DC8CF47B-DC54-442F-B1B7-592E4E317407}"/>
    <dgm:cxn modelId="{82CDA3E8-D27F-4C07-8705-0B1C21AF605B}" type="presOf" srcId="{6900207D-97F8-425E-BCD1-2DDC1A09B847}" destId="{098F3371-CE45-4211-A4D0-CA78BBDC44E8}" srcOrd="0" destOrd="0" presId="urn:microsoft.com/office/officeart/2005/8/layout/list1"/>
    <dgm:cxn modelId="{9C6DDE14-912A-4642-8B54-F4A20D225893}" type="presOf" srcId="{52D1CE56-4573-40E3-A9BA-6A7C4D34478F}" destId="{47BF3B67-5726-4F5A-BD2B-643EEA0CDE44}" srcOrd="1" destOrd="0" presId="urn:microsoft.com/office/officeart/2005/8/layout/list1"/>
    <dgm:cxn modelId="{80AD0BC7-DF6B-4165-92C2-A2537699B85E}" srcId="{D0D7AA6D-84E2-4601-B46B-7B7C18B1B5B0}" destId="{52D1CE56-4573-40E3-A9BA-6A7C4D34478F}" srcOrd="1" destOrd="0" parTransId="{6061B44B-BE5C-4A60-AEF4-4A7ABD56FA92}" sibTransId="{497F855B-05C6-404A-A741-3CD773E1F943}"/>
    <dgm:cxn modelId="{FEF73B41-ACA9-4DC3-9041-A450F666DA3D}" type="presOf" srcId="{6900207D-97F8-425E-BCD1-2DDC1A09B847}" destId="{FE151C93-32FA-4524-A8CB-44D74C749D58}" srcOrd="1" destOrd="0" presId="urn:microsoft.com/office/officeart/2005/8/layout/list1"/>
    <dgm:cxn modelId="{7B5F4E4C-D2D8-42B4-9344-3081FF225550}" type="presOf" srcId="{E9F12CCA-E97A-41FB-96E1-9814341A7881}" destId="{CA9FCDC8-5A52-45D1-BF65-0E2012B73C2A}" srcOrd="0" destOrd="0" presId="urn:microsoft.com/office/officeart/2005/8/layout/list1"/>
    <dgm:cxn modelId="{C2AD57ED-CF04-42D3-98F4-B39D9CBFC414}" srcId="{D0D7AA6D-84E2-4601-B46B-7B7C18B1B5B0}" destId="{E9F12CCA-E97A-41FB-96E1-9814341A7881}" srcOrd="2" destOrd="0" parTransId="{EB33D7C0-700D-42CA-9D3E-7D98E9FDDF79}" sibTransId="{5219FDB8-9840-42BF-9BCA-EA52A422F08D}"/>
    <dgm:cxn modelId="{0695C7B4-0CE1-4ECA-95C1-D4B2581BE4D0}" type="presOf" srcId="{52D1CE56-4573-40E3-A9BA-6A7C4D34478F}" destId="{990926F5-9B16-4EE8-A74C-24F932E70E8D}" srcOrd="0" destOrd="0" presId="urn:microsoft.com/office/officeart/2005/8/layout/list1"/>
    <dgm:cxn modelId="{AB3BFE59-B25D-44AB-96DA-0E4B5F499B94}" type="presOf" srcId="{EBFF7081-FE39-471B-A8D6-BE47C78DB224}" destId="{F8DAE72D-C3CA-4921-9747-11743613A99E}" srcOrd="1" destOrd="0" presId="urn:microsoft.com/office/officeart/2005/8/layout/list1"/>
    <dgm:cxn modelId="{AEA01EE2-6800-4E9E-8DB1-070BCF1C1999}" type="presOf" srcId="{EBFF7081-FE39-471B-A8D6-BE47C78DB224}" destId="{014F6B5B-F647-48B7-BC19-67258E837BF2}" srcOrd="0" destOrd="0" presId="urn:microsoft.com/office/officeart/2005/8/layout/list1"/>
    <dgm:cxn modelId="{AA038F64-BB5C-4995-9E79-D3495C6FFC01}" srcId="{D0D7AA6D-84E2-4601-B46B-7B7C18B1B5B0}" destId="{EBFF7081-FE39-471B-A8D6-BE47C78DB224}" srcOrd="3" destOrd="0" parTransId="{ADB3895D-363E-4B86-BBEB-ED35F37F45A2}" sibTransId="{1CCBC2CA-A77B-44D8-BBA2-5819697A4525}"/>
    <dgm:cxn modelId="{C02BD9A3-2903-418D-9957-D952926D4394}" type="presParOf" srcId="{25D70025-69D9-425A-8CBC-3B0F73CA7CE5}" destId="{56C553B8-B165-4D85-BFC4-9FA8834564ED}" srcOrd="0" destOrd="0" presId="urn:microsoft.com/office/officeart/2005/8/layout/list1"/>
    <dgm:cxn modelId="{582D99D8-96A0-4B59-92C9-65CBF6D60520}" type="presParOf" srcId="{56C553B8-B165-4D85-BFC4-9FA8834564ED}" destId="{098F3371-CE45-4211-A4D0-CA78BBDC44E8}" srcOrd="0" destOrd="0" presId="urn:microsoft.com/office/officeart/2005/8/layout/list1"/>
    <dgm:cxn modelId="{E9BB6FE6-5FCB-4F3D-A978-B5B3C64F1CF0}" type="presParOf" srcId="{56C553B8-B165-4D85-BFC4-9FA8834564ED}" destId="{FE151C93-32FA-4524-A8CB-44D74C749D58}" srcOrd="1" destOrd="0" presId="urn:microsoft.com/office/officeart/2005/8/layout/list1"/>
    <dgm:cxn modelId="{1709AFC5-FEC6-479A-A4BE-6F8CD80361C1}" type="presParOf" srcId="{25D70025-69D9-425A-8CBC-3B0F73CA7CE5}" destId="{EF7CA381-D26E-43CA-A6C3-CA2FE5B754C9}" srcOrd="1" destOrd="0" presId="urn:microsoft.com/office/officeart/2005/8/layout/list1"/>
    <dgm:cxn modelId="{619F539B-2B68-436C-AA4A-643C96E702C3}" type="presParOf" srcId="{25D70025-69D9-425A-8CBC-3B0F73CA7CE5}" destId="{8F2E20CE-EF3C-43DA-916E-5166908DF750}" srcOrd="2" destOrd="0" presId="urn:microsoft.com/office/officeart/2005/8/layout/list1"/>
    <dgm:cxn modelId="{5FF4540A-34F7-4FE4-9A15-5190183A3AB2}" type="presParOf" srcId="{25D70025-69D9-425A-8CBC-3B0F73CA7CE5}" destId="{C80ACCF3-51BD-498F-9770-ABEE8F9C452D}" srcOrd="3" destOrd="0" presId="urn:microsoft.com/office/officeart/2005/8/layout/list1"/>
    <dgm:cxn modelId="{D079747F-DBC6-470C-853A-A97C87BF5388}" type="presParOf" srcId="{25D70025-69D9-425A-8CBC-3B0F73CA7CE5}" destId="{4CF99225-4353-45C5-86DC-1956DBCC3DD9}" srcOrd="4" destOrd="0" presId="urn:microsoft.com/office/officeart/2005/8/layout/list1"/>
    <dgm:cxn modelId="{BA48A309-CFEE-4F89-8BC7-73547F59DC19}" type="presParOf" srcId="{4CF99225-4353-45C5-86DC-1956DBCC3DD9}" destId="{990926F5-9B16-4EE8-A74C-24F932E70E8D}" srcOrd="0" destOrd="0" presId="urn:microsoft.com/office/officeart/2005/8/layout/list1"/>
    <dgm:cxn modelId="{7D7C1914-43FD-416D-907B-F7EE25A2FAB8}" type="presParOf" srcId="{4CF99225-4353-45C5-86DC-1956DBCC3DD9}" destId="{47BF3B67-5726-4F5A-BD2B-643EEA0CDE44}" srcOrd="1" destOrd="0" presId="urn:microsoft.com/office/officeart/2005/8/layout/list1"/>
    <dgm:cxn modelId="{F75DD8A6-74ED-4F9F-8AB4-17C68E425816}" type="presParOf" srcId="{25D70025-69D9-425A-8CBC-3B0F73CA7CE5}" destId="{B744FF65-1FBE-43ED-9189-23414B3B7E64}" srcOrd="5" destOrd="0" presId="urn:microsoft.com/office/officeart/2005/8/layout/list1"/>
    <dgm:cxn modelId="{6E3E2D66-280E-43B4-994F-76C74DD256EA}" type="presParOf" srcId="{25D70025-69D9-425A-8CBC-3B0F73CA7CE5}" destId="{C3614DDB-629D-4033-9D9B-3E2D160B6F7C}" srcOrd="6" destOrd="0" presId="urn:microsoft.com/office/officeart/2005/8/layout/list1"/>
    <dgm:cxn modelId="{9D74BFDA-F421-4DEF-9267-8A1E41215962}" type="presParOf" srcId="{25D70025-69D9-425A-8CBC-3B0F73CA7CE5}" destId="{F97C74B0-EADD-4F33-880E-241F7FE2A12E}" srcOrd="7" destOrd="0" presId="urn:microsoft.com/office/officeart/2005/8/layout/list1"/>
    <dgm:cxn modelId="{8B7AB75D-0DC2-4EEC-80A5-FD1013EEB95A}" type="presParOf" srcId="{25D70025-69D9-425A-8CBC-3B0F73CA7CE5}" destId="{81926784-46AE-4601-9E37-766EE8B22E4D}" srcOrd="8" destOrd="0" presId="urn:microsoft.com/office/officeart/2005/8/layout/list1"/>
    <dgm:cxn modelId="{F4B203A1-D015-4879-9800-E183AAFC6107}" type="presParOf" srcId="{81926784-46AE-4601-9E37-766EE8B22E4D}" destId="{CA9FCDC8-5A52-45D1-BF65-0E2012B73C2A}" srcOrd="0" destOrd="0" presId="urn:microsoft.com/office/officeart/2005/8/layout/list1"/>
    <dgm:cxn modelId="{15C8B098-B489-47C5-B520-E8FD39526B58}" type="presParOf" srcId="{81926784-46AE-4601-9E37-766EE8B22E4D}" destId="{AA79FCF7-1E2B-4155-8EF0-BA94CED6775B}" srcOrd="1" destOrd="0" presId="urn:microsoft.com/office/officeart/2005/8/layout/list1"/>
    <dgm:cxn modelId="{BDE455D9-23AA-4E14-A014-480C948E866F}" type="presParOf" srcId="{25D70025-69D9-425A-8CBC-3B0F73CA7CE5}" destId="{61DC4D16-4A15-47BC-95FE-6BFEA91D9F9D}" srcOrd="9" destOrd="0" presId="urn:microsoft.com/office/officeart/2005/8/layout/list1"/>
    <dgm:cxn modelId="{5135D272-23C8-447B-B304-90463F0617B1}" type="presParOf" srcId="{25D70025-69D9-425A-8CBC-3B0F73CA7CE5}" destId="{A2446098-031C-4B54-8675-51C6640B49B4}" srcOrd="10" destOrd="0" presId="urn:microsoft.com/office/officeart/2005/8/layout/list1"/>
    <dgm:cxn modelId="{A7238954-2125-4821-871B-658CB78CCD4A}" type="presParOf" srcId="{25D70025-69D9-425A-8CBC-3B0F73CA7CE5}" destId="{EC4F19A6-5D4E-4712-9E26-7C283A66504D}" srcOrd="11" destOrd="0" presId="urn:microsoft.com/office/officeart/2005/8/layout/list1"/>
    <dgm:cxn modelId="{0039A844-4F9F-4AC4-A810-405E1B856A53}" type="presParOf" srcId="{25D70025-69D9-425A-8CBC-3B0F73CA7CE5}" destId="{B1205D96-FEA2-4625-A3F9-85555452D56B}" srcOrd="12" destOrd="0" presId="urn:microsoft.com/office/officeart/2005/8/layout/list1"/>
    <dgm:cxn modelId="{089FDB4E-26C7-4D95-8F3C-1AA5EA43AE20}" type="presParOf" srcId="{B1205D96-FEA2-4625-A3F9-85555452D56B}" destId="{014F6B5B-F647-48B7-BC19-67258E837BF2}" srcOrd="0" destOrd="0" presId="urn:microsoft.com/office/officeart/2005/8/layout/list1"/>
    <dgm:cxn modelId="{DEB9817D-F6FA-4F0F-8F3F-C156A1DF4288}" type="presParOf" srcId="{B1205D96-FEA2-4625-A3F9-85555452D56B}" destId="{F8DAE72D-C3CA-4921-9747-11743613A99E}" srcOrd="1" destOrd="0" presId="urn:microsoft.com/office/officeart/2005/8/layout/list1"/>
    <dgm:cxn modelId="{27AA3058-FAF0-4343-9681-3A58A64EE853}" type="presParOf" srcId="{25D70025-69D9-425A-8CBC-3B0F73CA7CE5}" destId="{C594F4BD-C347-4F7C-93BE-0CDC64EF7391}" srcOrd="13" destOrd="0" presId="urn:microsoft.com/office/officeart/2005/8/layout/list1"/>
    <dgm:cxn modelId="{BFC16B56-E065-435B-8C89-08EAF08E9CC2}" type="presParOf" srcId="{25D70025-69D9-425A-8CBC-3B0F73CA7CE5}" destId="{D6545FD5-3B9B-45FD-B28E-3CEA121353FD}"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E20CE-EF3C-43DA-916E-5166908DF750}">
      <dsp:nvSpPr>
        <dsp:cNvPr id="0" name=""/>
        <dsp:cNvSpPr/>
      </dsp:nvSpPr>
      <dsp:spPr>
        <a:xfrm>
          <a:off x="769296" y="4269885"/>
          <a:ext cx="5231453" cy="1236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151C93-32FA-4524-A8CB-44D74C749D58}">
      <dsp:nvSpPr>
        <dsp:cNvPr id="0" name=""/>
        <dsp:cNvSpPr/>
      </dsp:nvSpPr>
      <dsp:spPr>
        <a:xfrm>
          <a:off x="304798" y="152401"/>
          <a:ext cx="7648245" cy="88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422400">
            <a:lnSpc>
              <a:spcPct val="90000"/>
            </a:lnSpc>
            <a:spcBef>
              <a:spcPct val="0"/>
            </a:spcBef>
            <a:spcAft>
              <a:spcPct val="35000"/>
            </a:spcAft>
          </a:pPr>
          <a:r>
            <a:rPr lang="en-US" sz="3200" kern="1200" dirty="0" smtClean="0">
              <a:latin typeface="Comic Sans MS" pitchFamily="66" charset="0"/>
            </a:rPr>
            <a:t>What is the setting of this story?</a:t>
          </a:r>
          <a:endParaRPr lang="en-US" sz="3200" kern="1200" dirty="0">
            <a:latin typeface="Comic Sans MS" pitchFamily="66" charset="0"/>
          </a:endParaRPr>
        </a:p>
      </dsp:txBody>
      <dsp:txXfrm>
        <a:off x="304798" y="152401"/>
        <a:ext cx="7648245" cy="886134"/>
      </dsp:txXfrm>
    </dsp:sp>
    <dsp:sp modelId="{C3614DDB-629D-4033-9D9B-3E2D160B6F7C}">
      <dsp:nvSpPr>
        <dsp:cNvPr id="0" name=""/>
        <dsp:cNvSpPr/>
      </dsp:nvSpPr>
      <dsp:spPr>
        <a:xfrm>
          <a:off x="1384813" y="4193687"/>
          <a:ext cx="5539172" cy="4351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BF3B67-5726-4F5A-BD2B-643EEA0CDE44}">
      <dsp:nvSpPr>
        <dsp:cNvPr id="0" name=""/>
        <dsp:cNvSpPr/>
      </dsp:nvSpPr>
      <dsp:spPr>
        <a:xfrm>
          <a:off x="304801" y="1143000"/>
          <a:ext cx="7618132" cy="895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422400">
            <a:lnSpc>
              <a:spcPct val="90000"/>
            </a:lnSpc>
            <a:spcBef>
              <a:spcPct val="0"/>
            </a:spcBef>
            <a:spcAft>
              <a:spcPct val="35000"/>
            </a:spcAft>
          </a:pPr>
          <a:r>
            <a:rPr lang="en-US" sz="3200" kern="1200" dirty="0" smtClean="0">
              <a:latin typeface="Comic Sans MS" pitchFamily="66" charset="0"/>
            </a:rPr>
            <a:t>Who is in this story?</a:t>
          </a:r>
          <a:endParaRPr lang="en-US" sz="3200" kern="1200" dirty="0">
            <a:latin typeface="Comic Sans MS" pitchFamily="66" charset="0"/>
          </a:endParaRPr>
        </a:p>
      </dsp:txBody>
      <dsp:txXfrm>
        <a:off x="304801" y="1143000"/>
        <a:ext cx="7618132" cy="895724"/>
      </dsp:txXfrm>
    </dsp:sp>
    <dsp:sp modelId="{A2446098-031C-4B54-8675-51C6640B49B4}">
      <dsp:nvSpPr>
        <dsp:cNvPr id="0" name=""/>
        <dsp:cNvSpPr/>
      </dsp:nvSpPr>
      <dsp:spPr>
        <a:xfrm>
          <a:off x="1828788" y="3810002"/>
          <a:ext cx="1846390" cy="7162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9FCF7-1E2B-4155-8EF0-BA94CED6775B}">
      <dsp:nvSpPr>
        <dsp:cNvPr id="0" name=""/>
        <dsp:cNvSpPr/>
      </dsp:nvSpPr>
      <dsp:spPr>
        <a:xfrm>
          <a:off x="382867" y="2209798"/>
          <a:ext cx="7618132" cy="8366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422400">
            <a:lnSpc>
              <a:spcPct val="90000"/>
            </a:lnSpc>
            <a:spcBef>
              <a:spcPct val="0"/>
            </a:spcBef>
            <a:spcAft>
              <a:spcPct val="35000"/>
            </a:spcAft>
          </a:pPr>
          <a:r>
            <a:rPr lang="en-US" sz="3200" kern="1200" dirty="0" smtClean="0">
              <a:latin typeface="Comic Sans MS" pitchFamily="66" charset="0"/>
            </a:rPr>
            <a:t>What is happening?   </a:t>
          </a:r>
          <a:endParaRPr lang="en-US" sz="3200" kern="1200" dirty="0">
            <a:latin typeface="Comic Sans MS" pitchFamily="66" charset="0"/>
          </a:endParaRPr>
        </a:p>
      </dsp:txBody>
      <dsp:txXfrm>
        <a:off x="382867" y="2209798"/>
        <a:ext cx="7618132" cy="836627"/>
      </dsp:txXfrm>
    </dsp:sp>
    <dsp:sp modelId="{D6545FD5-3B9B-45FD-B28E-3CEA121353FD}">
      <dsp:nvSpPr>
        <dsp:cNvPr id="0" name=""/>
        <dsp:cNvSpPr/>
      </dsp:nvSpPr>
      <dsp:spPr>
        <a:xfrm flipV="1">
          <a:off x="1143022" y="4038598"/>
          <a:ext cx="4462077" cy="55034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AE72D-C3CA-4921-9747-11743613A99E}">
      <dsp:nvSpPr>
        <dsp:cNvPr id="0" name=""/>
        <dsp:cNvSpPr/>
      </dsp:nvSpPr>
      <dsp:spPr>
        <a:xfrm>
          <a:off x="380906" y="3458281"/>
          <a:ext cx="7618132" cy="11532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422400">
            <a:lnSpc>
              <a:spcPct val="90000"/>
            </a:lnSpc>
            <a:spcBef>
              <a:spcPct val="0"/>
            </a:spcBef>
            <a:spcAft>
              <a:spcPct val="35000"/>
            </a:spcAft>
          </a:pPr>
          <a:r>
            <a:rPr lang="en-US" sz="3200" kern="1200" dirty="0" smtClean="0">
              <a:latin typeface="Comic Sans MS" pitchFamily="66" charset="0"/>
            </a:rPr>
            <a:t>Why is this story important?</a:t>
          </a:r>
          <a:endParaRPr lang="en-US" sz="3200" kern="1200" dirty="0">
            <a:latin typeface="Comic Sans MS" pitchFamily="66" charset="0"/>
          </a:endParaRPr>
        </a:p>
      </dsp:txBody>
      <dsp:txXfrm>
        <a:off x="380906" y="3458281"/>
        <a:ext cx="7618132" cy="11532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F3FDB-BD63-446E-AACE-114C8ED3C41A}" type="datetimeFigureOut">
              <a:rPr lang="en-US" smtClean="0"/>
              <a:pPr/>
              <a:t>2/14/2014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B0202-3582-4B31-9A77-C84D5A1197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SL.3.2: determine the main ideas a supporting details of a text read aloud or information presented in diverse</a:t>
            </a:r>
            <a:r>
              <a:rPr lang="en-US" baseline="0" dirty="0" smtClean="0"/>
              <a:t> media and formats, including visually, quantitatively, and oral</a:t>
            </a:r>
          </a:p>
        </p:txBody>
      </p:sp>
      <p:sp>
        <p:nvSpPr>
          <p:cNvPr id="4" name="Slide Number Placeholder 3"/>
          <p:cNvSpPr>
            <a:spLocks noGrp="1"/>
          </p:cNvSpPr>
          <p:nvPr>
            <p:ph type="sldNum" sz="quarter" idx="10"/>
          </p:nvPr>
        </p:nvSpPr>
        <p:spPr/>
        <p:txBody>
          <a:bodyPr/>
          <a:lstStyle/>
          <a:p>
            <a:fld id="{03A3553B-35DA-4613-A812-7622C8DD5E78}"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t>
            </a:r>
          </a:p>
          <a:p>
            <a:r>
              <a:rPr lang="en-US" dirty="0" smtClean="0"/>
              <a:t>SL.3.2: determine the main ideas and  supporting details of a text read aloud or information presented in diverse</a:t>
            </a:r>
            <a:r>
              <a:rPr lang="en-US" baseline="0" dirty="0" smtClean="0"/>
              <a:t> media and formats, including visually, quantitatively, and orally.</a:t>
            </a:r>
          </a:p>
        </p:txBody>
      </p:sp>
      <p:sp>
        <p:nvSpPr>
          <p:cNvPr id="4" name="Slide Number Placeholder 3"/>
          <p:cNvSpPr>
            <a:spLocks noGrp="1"/>
          </p:cNvSpPr>
          <p:nvPr>
            <p:ph type="sldNum" sz="quarter" idx="10"/>
          </p:nvPr>
        </p:nvSpPr>
        <p:spPr/>
        <p:txBody>
          <a:bodyPr/>
          <a:lstStyle/>
          <a:p>
            <a:fld id="{03A3553B-35DA-4613-A812-7622C8DD5E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a:t>
            </a:r>
          </a:p>
          <a:p>
            <a:r>
              <a:rPr lang="en-US" dirty="0" smtClean="0"/>
              <a:t>Tell</a:t>
            </a:r>
            <a:r>
              <a:rPr lang="en-US" baseline="0" dirty="0" smtClean="0"/>
              <a:t> the person next to you: if you have a pet, if so, why is your pet special; if you do not have a pet, what is something that is extra special to you?</a:t>
            </a:r>
          </a:p>
          <a:p>
            <a:r>
              <a:rPr lang="en-US" baseline="0" dirty="0" smtClean="0"/>
              <a:t>Give students time to share about their pets.  Insert your own picture of your pet and tell students why your pet is special.  </a:t>
            </a:r>
          </a:p>
          <a:p>
            <a:r>
              <a:rPr lang="en-US" b="1" baseline="0" dirty="0" smtClean="0"/>
              <a:t>Teacher note:</a:t>
            </a:r>
            <a:r>
              <a:rPr lang="en-US" baseline="0" dirty="0" smtClean="0"/>
              <a:t> this is to give the students some kind of connection to the importance of the </a:t>
            </a:r>
            <a:r>
              <a:rPr lang="en-US" baseline="0" dirty="0" err="1" smtClean="0"/>
              <a:t>Maasai</a:t>
            </a:r>
            <a:r>
              <a:rPr lang="en-US" baseline="0" dirty="0" smtClean="0"/>
              <a:t> people giving their cows to the U.S.  Students have been learning about immigrants, and this story is of a current immigrant from Kenya.</a:t>
            </a:r>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Build Background Knowledge:</a:t>
            </a:r>
            <a:r>
              <a:rPr lang="en-US" b="1" u="sng" baseline="0" dirty="0" smtClean="0"/>
              <a:t> </a:t>
            </a:r>
          </a:p>
          <a:p>
            <a:r>
              <a:rPr lang="en-US" baseline="0" dirty="0" smtClean="0"/>
              <a:t>Today, we are going to read about a tribe that lives in Kenya Africa.  </a:t>
            </a:r>
          </a:p>
          <a:p>
            <a:pPr>
              <a:buFont typeface="Arial" pitchFamily="34" charset="0"/>
              <a:buChar char="•"/>
            </a:pPr>
            <a:r>
              <a:rPr lang="en-US" baseline="0" dirty="0" smtClean="0"/>
              <a:t>An immigrant from Kenya, Wilson </a:t>
            </a:r>
            <a:r>
              <a:rPr lang="en-US" baseline="0" dirty="0" err="1" smtClean="0"/>
              <a:t>Kimeli</a:t>
            </a:r>
            <a:r>
              <a:rPr lang="en-US" baseline="0" dirty="0" smtClean="0"/>
              <a:t> </a:t>
            </a:r>
            <a:r>
              <a:rPr lang="en-US" baseline="0" dirty="0" err="1" smtClean="0"/>
              <a:t>Naiyomah</a:t>
            </a:r>
            <a:r>
              <a:rPr lang="en-US" baseline="0" dirty="0" smtClean="0"/>
              <a:t>, left his country to come to America and attend college.</a:t>
            </a:r>
          </a:p>
          <a:p>
            <a:pPr>
              <a:buFont typeface="Arial" pitchFamily="34" charset="0"/>
              <a:buChar char="•"/>
            </a:pPr>
            <a:r>
              <a:rPr lang="en-US" baseline="0" dirty="0" err="1" smtClean="0"/>
              <a:t>Kimeli</a:t>
            </a:r>
            <a:r>
              <a:rPr lang="en-US" baseline="0" dirty="0" smtClean="0"/>
              <a:t> is from the </a:t>
            </a:r>
            <a:r>
              <a:rPr lang="en-US" baseline="0" dirty="0" err="1" smtClean="0"/>
              <a:t>Maasai</a:t>
            </a:r>
            <a:r>
              <a:rPr lang="en-US" baseline="0" dirty="0" smtClean="0"/>
              <a:t> tribe in Kenya.</a:t>
            </a:r>
          </a:p>
          <a:p>
            <a:pPr>
              <a:buFont typeface="Arial" pitchFamily="34" charset="0"/>
              <a:buChar char="•"/>
            </a:pPr>
            <a:r>
              <a:rPr lang="en-US" baseline="0" dirty="0" smtClean="0"/>
              <a:t>After the 9/11 attack on the twin towers (make sure students know what this is), he returned to his village in Kenya for a visit.</a:t>
            </a:r>
          </a:p>
          <a:p>
            <a:r>
              <a:rPr lang="en-US" baseline="0" dirty="0" smtClean="0"/>
              <a:t>It is important to “set up” the situation of this book before reading it to the kids.  The whole basis of this book is on the act of kindness following 9/11, and how an immigrant in our country shared this experience with his tribe in Kenya; which in turn prompted them to give their prized possession to our country. (There is a quick video on the next slide)</a:t>
            </a:r>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Building Background Knowledge: </a:t>
            </a:r>
          </a:p>
          <a:p>
            <a:r>
              <a:rPr lang="en-US" dirty="0" smtClean="0"/>
              <a:t>There is a video linked to the larger picture.  This video clip shows the twin towers (briefly, 2 minutes)</a:t>
            </a:r>
            <a:r>
              <a:rPr lang="en-US" baseline="0" dirty="0" smtClean="0"/>
              <a:t> and gives a brief history on the 14 cows.  The report is from Africa, so the accent of the reporter is quite heavy!  Encourage students to put on their great listening ears!!</a:t>
            </a:r>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New information;</a:t>
            </a:r>
            <a:r>
              <a:rPr lang="en-US" b="1" baseline="0" dirty="0" smtClean="0"/>
              <a:t>  (this is taken from Patricia Cunningham, Reading Teacher 1975, vol.29)</a:t>
            </a:r>
          </a:p>
          <a:p>
            <a:r>
              <a:rPr lang="en-US" baseline="0" dirty="0" smtClean="0"/>
              <a:t>Teacher notes; </a:t>
            </a:r>
          </a:p>
          <a:p>
            <a:r>
              <a:rPr lang="en-US" baseline="0" dirty="0" smtClean="0"/>
              <a:t>We have to teach kids </a:t>
            </a:r>
            <a:r>
              <a:rPr lang="en-US" i="1" baseline="0" dirty="0" smtClean="0"/>
              <a:t>how</a:t>
            </a:r>
            <a:r>
              <a:rPr lang="en-US" baseline="0" dirty="0" smtClean="0"/>
              <a:t> to listen; think about these steps in teaching kids how to listen for the main idea; </a:t>
            </a:r>
          </a:p>
          <a:p>
            <a:pPr marL="228600" indent="-228600">
              <a:buAutoNum type="arabicPeriod"/>
            </a:pPr>
            <a:r>
              <a:rPr lang="en-US" baseline="0" dirty="0" smtClean="0"/>
              <a:t>Set the purpose for listening ---in this lesson students are listening for what this story </a:t>
            </a:r>
            <a:r>
              <a:rPr lang="en-US" b="1" baseline="0" dirty="0" smtClean="0"/>
              <a:t>is mainly about</a:t>
            </a:r>
          </a:p>
          <a:p>
            <a:pPr marL="228600" indent="-228600">
              <a:buAutoNum type="arabicPeriod"/>
            </a:pPr>
            <a:r>
              <a:rPr lang="en-US" baseline="0" dirty="0" smtClean="0"/>
              <a:t>Students need to come ready to listen: </a:t>
            </a:r>
          </a:p>
          <a:p>
            <a:pPr marL="685800" lvl="1" indent="-228600">
              <a:buAutoNum type="arabicPeriod"/>
            </a:pPr>
            <a:r>
              <a:rPr lang="en-US" baseline="0" dirty="0" smtClean="0"/>
              <a:t>Respectful of noise and those around them</a:t>
            </a:r>
          </a:p>
          <a:p>
            <a:pPr marL="685800" lvl="1" indent="-228600">
              <a:buAutoNum type="arabicPeriod"/>
            </a:pPr>
            <a:r>
              <a:rPr lang="en-US" baseline="0" dirty="0" smtClean="0"/>
              <a:t>Be thinking, what is this story about? Where does it take place? When does it take place? Why is it important?</a:t>
            </a:r>
          </a:p>
          <a:p>
            <a:pPr marL="228600" lvl="0" indent="-228600" algn="l">
              <a:buNone/>
            </a:pPr>
            <a:r>
              <a:rPr lang="en-US" baseline="0" dirty="0" smtClean="0"/>
              <a:t>3. During the reading, stay focused on what is happening in the story.</a:t>
            </a:r>
            <a:endParaRPr lang="en-US" dirty="0" smtClean="0"/>
          </a:p>
          <a:p>
            <a:endParaRPr lang="en-US" dirty="0" smtClean="0"/>
          </a:p>
          <a:p>
            <a:r>
              <a:rPr lang="en-US" dirty="0" smtClean="0"/>
              <a:t>Normally kids are reading a passage and then determining the main</a:t>
            </a:r>
            <a:r>
              <a:rPr lang="en-US" baseline="0" dirty="0" smtClean="0"/>
              <a:t> idea; being able to look back within the text; this standard asks them to determine the main idea from LISTENING and SPEAKING.</a:t>
            </a:r>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 questions on this slide as a way to remind students what to think about while listening to</a:t>
            </a:r>
            <a:r>
              <a:rPr lang="en-US" baseline="0" dirty="0" smtClean="0"/>
              <a:t> the story.  This will help with determining the main idea of the story. </a:t>
            </a:r>
          </a:p>
          <a:p>
            <a:endParaRPr lang="en-US" dirty="0" smtClean="0"/>
          </a:p>
          <a:p>
            <a:r>
              <a:rPr lang="en-US" dirty="0" smtClean="0"/>
              <a:t>Give students time to listen and take in what this story is about; don’t rush through the pictures (they are amazing).</a:t>
            </a:r>
          </a:p>
          <a:p>
            <a:endParaRPr lang="en-US" dirty="0" smtClean="0"/>
          </a:p>
          <a:p>
            <a:r>
              <a:rPr lang="en-US" dirty="0" smtClean="0"/>
              <a:t>A</a:t>
            </a:r>
            <a:r>
              <a:rPr lang="en-US" baseline="0" dirty="0" smtClean="0"/>
              <a:t> few words that may need explaining during the story.</a:t>
            </a:r>
          </a:p>
          <a:p>
            <a:endParaRPr lang="en-US" baseline="0" dirty="0" smtClean="0"/>
          </a:p>
          <a:p>
            <a:r>
              <a:rPr lang="en-US" b="1" baseline="0" dirty="0" smtClean="0"/>
              <a:t>Nomadic cattle herding </a:t>
            </a:r>
            <a:r>
              <a:rPr lang="en-US" baseline="0" dirty="0" smtClean="0"/>
              <a:t>(4</a:t>
            </a:r>
            <a:r>
              <a:rPr lang="en-US" baseline="30000" dirty="0" smtClean="0"/>
              <a:t>th</a:t>
            </a:r>
            <a:r>
              <a:rPr lang="en-US" baseline="0" dirty="0" smtClean="0"/>
              <a:t> page of text): nomadic- moving from one place to another, taking care of cows</a:t>
            </a:r>
          </a:p>
          <a:p>
            <a:endParaRPr lang="en-US" baseline="0" dirty="0" smtClean="0"/>
          </a:p>
          <a:p>
            <a:r>
              <a:rPr lang="en-US" b="1" baseline="0" dirty="0" smtClean="0"/>
              <a:t>Elders </a:t>
            </a:r>
            <a:r>
              <a:rPr lang="en-US" baseline="0" dirty="0" smtClean="0"/>
              <a:t>(8</a:t>
            </a:r>
            <a:r>
              <a:rPr lang="en-US" baseline="30000" dirty="0" smtClean="0"/>
              <a:t>th</a:t>
            </a:r>
            <a:r>
              <a:rPr lang="en-US" baseline="0" dirty="0" smtClean="0"/>
              <a:t> page of text): the older men of the tribe; they are considered wise and give guidance</a:t>
            </a:r>
          </a:p>
          <a:p>
            <a:endParaRPr lang="en-US" baseline="0" dirty="0" smtClean="0"/>
          </a:p>
          <a:p>
            <a:r>
              <a:rPr lang="en-US" b="1" baseline="0" dirty="0" smtClean="0"/>
              <a:t>Injustice</a:t>
            </a:r>
            <a:r>
              <a:rPr lang="en-US" baseline="0" dirty="0" smtClean="0"/>
              <a:t> (10</a:t>
            </a:r>
            <a:r>
              <a:rPr lang="en-US" baseline="30000" dirty="0" smtClean="0"/>
              <a:t>th</a:t>
            </a:r>
            <a:r>
              <a:rPr lang="en-US" baseline="0" dirty="0" smtClean="0"/>
              <a:t> page of text): something done to a person or group of people that is unfair and wrong.</a:t>
            </a:r>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Application: </a:t>
            </a:r>
          </a:p>
          <a:p>
            <a:r>
              <a:rPr lang="en-US" b="1" dirty="0" smtClean="0"/>
              <a:t>Be intentional in how you have paired students for this application</a:t>
            </a:r>
            <a:r>
              <a:rPr lang="en-US" dirty="0" smtClean="0"/>
              <a:t>.  This is a speaking and listening standard, and students need to LISTEN to their partner and determine</a:t>
            </a:r>
            <a:r>
              <a:rPr lang="en-US" baseline="0" dirty="0" smtClean="0"/>
              <a:t> if they can tell the main idea of the text. </a:t>
            </a:r>
          </a:p>
          <a:p>
            <a:endParaRPr lang="en-US" baseline="0" dirty="0" smtClean="0"/>
          </a:p>
          <a:p>
            <a:r>
              <a:rPr lang="en-US" baseline="0" dirty="0" smtClean="0"/>
              <a:t>Quickly go through the questions on this slide,  ( 5min)</a:t>
            </a:r>
          </a:p>
        </p:txBody>
      </p:sp>
      <p:sp>
        <p:nvSpPr>
          <p:cNvPr id="4" name="Slide Number Placeholder 3"/>
          <p:cNvSpPr>
            <a:spLocks noGrp="1"/>
          </p:cNvSpPr>
          <p:nvPr>
            <p:ph type="sldNum" sz="quarter" idx="10"/>
          </p:nvPr>
        </p:nvSpPr>
        <p:spPr/>
        <p:txBody>
          <a:bodyPr/>
          <a:lstStyle/>
          <a:p>
            <a:fld id="{03A3553B-35DA-4613-A812-7622C8DD5E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Application:</a:t>
            </a:r>
          </a:p>
          <a:p>
            <a:r>
              <a:rPr lang="en-US" baseline="0" dirty="0" smtClean="0"/>
              <a:t>Have students share orally with their partner what the main idea of the story is…</a:t>
            </a:r>
          </a:p>
          <a:p>
            <a:r>
              <a:rPr lang="en-US" baseline="0" dirty="0" smtClean="0"/>
              <a:t>The story of 14 Cows is mainly about…</a:t>
            </a:r>
          </a:p>
          <a:p>
            <a:endParaRPr lang="en-US" baseline="0" dirty="0" smtClean="0"/>
          </a:p>
          <a:p>
            <a:r>
              <a:rPr lang="en-US" baseline="0" dirty="0" smtClean="0"/>
              <a:t>This part of the lesson is also from the Patricia Cunningham article from 1975</a:t>
            </a:r>
          </a:p>
          <a:p>
            <a:endParaRPr lang="en-US" baseline="0" dirty="0" smtClean="0"/>
          </a:p>
          <a:p>
            <a:r>
              <a:rPr lang="en-US" baseline="0" dirty="0" smtClean="0"/>
              <a:t>Let students choose the main idea with their partner and discuss why it is the  main idea.  You can tell each pair to have evidence to support their answer.  Allow students to glance back at the book if needed.</a:t>
            </a:r>
          </a:p>
          <a:p>
            <a:r>
              <a:rPr lang="en-US" i="1" baseline="0" dirty="0" smtClean="0"/>
              <a:t>(Answer: #2; when hearing the story of the twin towers, the illustrations show the people with downcast faces, looking </a:t>
            </a:r>
            <a:r>
              <a:rPr lang="en-US" i="1" baseline="0" dirty="0" err="1" smtClean="0"/>
              <a:t>serious;after</a:t>
            </a:r>
            <a:r>
              <a:rPr lang="en-US" i="1" baseline="0" dirty="0" smtClean="0"/>
              <a:t> the story is shared, the text says, “they are easily moved to kindness when they hear of suffering and injustice.”  “what can we do for these poor people”  “They give gladly”</a:t>
            </a:r>
          </a:p>
          <a:p>
            <a:endParaRPr lang="en-US" baseline="0" dirty="0" smtClean="0"/>
          </a:p>
          <a:p>
            <a:r>
              <a:rPr lang="en-US" u="sng" baseline="0" dirty="0" smtClean="0"/>
              <a:t>When Scoring: </a:t>
            </a:r>
          </a:p>
          <a:p>
            <a:r>
              <a:rPr lang="en-US" baseline="0" dirty="0" smtClean="0"/>
              <a:t>Give students time to talk to each other before scoring their answer.</a:t>
            </a:r>
          </a:p>
          <a:p>
            <a:r>
              <a:rPr lang="en-US" baseline="0" dirty="0" smtClean="0"/>
              <a:t>Once students have shared with each other, allow students to share orally. </a:t>
            </a:r>
          </a:p>
          <a:p>
            <a:r>
              <a:rPr lang="en-US" baseline="0" dirty="0" smtClean="0"/>
              <a:t>You will need to listen to responses, to make sure that students grasped the main idea of the story; pointing out that the story is not about all the details; but about the generosity of the tribe and their gift to the U.S. </a:t>
            </a:r>
            <a:endParaRPr lang="en-US" dirty="0" smtClean="0"/>
          </a:p>
          <a:p>
            <a:endParaRPr lang="en-US" dirty="0"/>
          </a:p>
        </p:txBody>
      </p:sp>
      <p:sp>
        <p:nvSpPr>
          <p:cNvPr id="4" name="Slide Number Placeholder 3"/>
          <p:cNvSpPr>
            <a:spLocks noGrp="1"/>
          </p:cNvSpPr>
          <p:nvPr>
            <p:ph type="sldNum" sz="quarter" idx="10"/>
          </p:nvPr>
        </p:nvSpPr>
        <p:spPr/>
        <p:txBody>
          <a:bodyPr/>
          <a:lstStyle/>
          <a:p>
            <a:fld id="{03A3553B-35DA-4613-A812-7622C8DD5E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A8E0C-8D1E-4830-942D-D24EF0DC47CF}"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A8E0C-8D1E-4830-942D-D24EF0DC47CF}"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A8E0C-8D1E-4830-942D-D24EF0DC47CF}"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A8E0C-8D1E-4830-942D-D24EF0DC47CF}"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A8E0C-8D1E-4830-942D-D24EF0DC47CF}"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2A8E0C-8D1E-4830-942D-D24EF0DC47CF}"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A8E0C-8D1E-4830-942D-D24EF0DC47CF}" type="datetimeFigureOut">
              <a:rPr lang="en-US" smtClean="0"/>
              <a:pPr/>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A8E0C-8D1E-4830-942D-D24EF0DC47CF}" type="datetimeFigureOut">
              <a:rPr lang="en-US" smtClean="0"/>
              <a:pPr/>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A8E0C-8D1E-4830-942D-D24EF0DC47CF}" type="datetimeFigureOut">
              <a:rPr lang="en-US" smtClean="0"/>
              <a:pPr/>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A8E0C-8D1E-4830-942D-D24EF0DC47CF}"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A8E0C-8D1E-4830-942D-D24EF0DC47CF}"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1B72-DC01-40C1-AED6-5B8223C2F7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A8E0C-8D1E-4830-942D-D24EF0DC47CF}" type="datetimeFigureOut">
              <a:rPr lang="en-US" smtClean="0"/>
              <a:pPr/>
              <a:t>2/14/2014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21B72-DC01-40C1-AED6-5B8223C2F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youtube.com/watch?v=8YRdKYadn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 cows.png"/>
          <p:cNvPicPr>
            <a:picLocks noGrp="1" noChangeAspect="1"/>
          </p:cNvPicPr>
          <p:nvPr>
            <p:ph idx="1"/>
          </p:nvPr>
        </p:nvPicPr>
        <p:blipFill>
          <a:blip r:embed="rId3" cstate="print"/>
          <a:stretch>
            <a:fillRect/>
          </a:stretch>
        </p:blipFill>
        <p:spPr>
          <a:xfrm>
            <a:off x="2895600" y="990600"/>
            <a:ext cx="3103014" cy="2813750"/>
          </a:xfrm>
        </p:spPr>
      </p:pic>
      <p:sp>
        <p:nvSpPr>
          <p:cNvPr id="5" name="TextBox 4"/>
          <p:cNvSpPr txBox="1"/>
          <p:nvPr/>
        </p:nvSpPr>
        <p:spPr>
          <a:xfrm>
            <a:off x="914400" y="3962400"/>
            <a:ext cx="7162800" cy="1754326"/>
          </a:xfrm>
          <a:prstGeom prst="rect">
            <a:avLst/>
          </a:prstGeom>
          <a:noFill/>
        </p:spPr>
        <p:txBody>
          <a:bodyPr wrap="square" rtlCol="0">
            <a:spAutoFit/>
          </a:bodyPr>
          <a:lstStyle/>
          <a:p>
            <a:pPr algn="ctr"/>
            <a:r>
              <a:rPr lang="en-US" dirty="0" smtClean="0">
                <a:latin typeface="Comic Sans MS" pitchFamily="66" charset="0"/>
              </a:rPr>
              <a:t>The story of Wilson </a:t>
            </a:r>
            <a:r>
              <a:rPr lang="en-US" dirty="0" err="1" smtClean="0">
                <a:latin typeface="Comic Sans MS" pitchFamily="66" charset="0"/>
              </a:rPr>
              <a:t>Kimeli</a:t>
            </a:r>
            <a:r>
              <a:rPr lang="en-US" dirty="0" smtClean="0">
                <a:latin typeface="Comic Sans MS" pitchFamily="66" charset="0"/>
              </a:rPr>
              <a:t> </a:t>
            </a:r>
            <a:r>
              <a:rPr lang="en-US" dirty="0" err="1" smtClean="0">
                <a:latin typeface="Comic Sans MS" pitchFamily="66" charset="0"/>
              </a:rPr>
              <a:t>Naiyomah</a:t>
            </a:r>
            <a:r>
              <a:rPr lang="en-US" dirty="0" smtClean="0">
                <a:latin typeface="Comic Sans MS" pitchFamily="66" charset="0"/>
              </a:rPr>
              <a:t>, an immigrant from Kenya</a:t>
            </a:r>
          </a:p>
          <a:p>
            <a:pPr algn="ctr"/>
            <a:endParaRPr lang="en-US" dirty="0" smtClean="0">
              <a:latin typeface="Comic Sans MS" pitchFamily="66" charset="0"/>
            </a:endParaRPr>
          </a:p>
          <a:p>
            <a:pPr algn="ctr"/>
            <a:r>
              <a:rPr lang="en-US" dirty="0" smtClean="0">
                <a:latin typeface="Comic Sans MS" pitchFamily="66" charset="0"/>
              </a:rPr>
              <a:t>Written By, Carmen Agra </a:t>
            </a:r>
            <a:r>
              <a:rPr lang="en-US" dirty="0" err="1" smtClean="0">
                <a:latin typeface="Comic Sans MS" pitchFamily="66" charset="0"/>
              </a:rPr>
              <a:t>Deedy</a:t>
            </a:r>
            <a:endParaRPr lang="en-US" dirty="0" smtClean="0">
              <a:latin typeface="Comic Sans MS" pitchFamily="66" charset="0"/>
            </a:endParaRPr>
          </a:p>
          <a:p>
            <a:pPr algn="ctr"/>
            <a:r>
              <a:rPr lang="en-US" dirty="0" smtClean="0">
                <a:latin typeface="Comic Sans MS" pitchFamily="66" charset="0"/>
              </a:rPr>
              <a:t>Illustrated by Thomas Gonzalez</a:t>
            </a:r>
          </a:p>
          <a:p>
            <a:pPr algn="ctr"/>
            <a:endParaRPr lang="en-US" dirty="0" smtClean="0">
              <a:latin typeface="Comic Sans MS" pitchFamily="66" charset="0"/>
            </a:endParaRPr>
          </a:p>
          <a:p>
            <a:pPr algn="ctr"/>
            <a:r>
              <a:rPr lang="en-US" dirty="0" smtClean="0">
                <a:latin typeface="Comic Sans MS" pitchFamily="66" charset="0"/>
              </a:rPr>
              <a:t>Historical Fiction</a:t>
            </a:r>
            <a:endParaRPr lang="en-US" dirty="0">
              <a:latin typeface="Comic Sans MS" pitchFamily="66" charset="0"/>
            </a:endParaRPr>
          </a:p>
        </p:txBody>
      </p:sp>
      <p:sp>
        <p:nvSpPr>
          <p:cNvPr id="6" name="Slide Number Placeholder 5"/>
          <p:cNvSpPr>
            <a:spLocks noGrp="1"/>
          </p:cNvSpPr>
          <p:nvPr>
            <p:ph type="sldNum" sz="quarter" idx="12"/>
          </p:nvPr>
        </p:nvSpPr>
        <p:spPr/>
        <p:txBody>
          <a:bodyPr/>
          <a:lstStyle/>
          <a:p>
            <a:r>
              <a:rPr lang="en-US" sz="1600" dirty="0" smtClean="0"/>
              <a:t>Day 1 of </a:t>
            </a:r>
            <a:r>
              <a:rPr lang="en-US" sz="1600" u="sng" dirty="0" smtClean="0"/>
              <a:t>14 Cows</a:t>
            </a:r>
            <a:endParaRPr lang="en-US" sz="1600"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Your Goal…</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lgn="ctr">
              <a:buNone/>
            </a:pPr>
            <a:r>
              <a:rPr lang="en-US" sz="6000" dirty="0" smtClean="0">
                <a:latin typeface="Comic Sans MS" pitchFamily="66" charset="0"/>
              </a:rPr>
              <a:t>Determine the main idea of our text as it is read orally.</a:t>
            </a:r>
            <a:endParaRPr lang="en-US" sz="60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Your Goal…</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lgn="ctr">
              <a:buNone/>
            </a:pPr>
            <a:r>
              <a:rPr lang="en-US" sz="6000" dirty="0" smtClean="0">
                <a:latin typeface="Comic Sans MS" pitchFamily="66" charset="0"/>
              </a:rPr>
              <a:t>Determine the main idea of our text as it is read orally.</a:t>
            </a:r>
            <a:endParaRPr lang="en-US" sz="60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Do you have a pet? Or something that is very special to you?</a:t>
            </a:r>
            <a:endParaRPr lang="en-US" dirty="0">
              <a:latin typeface="Comic Sans MS" pitchFamily="66" charset="0"/>
            </a:endParaRPr>
          </a:p>
        </p:txBody>
      </p:sp>
      <p:pic>
        <p:nvPicPr>
          <p:cNvPr id="2052" name="Picture 4" descr="C:\Users\l1jones\AppData\Local\Microsoft\Windows\Temporary Internet Files\Content.IE5\VPA1C4NL\photo 3.JPG"/>
          <p:cNvPicPr>
            <a:picLocks noChangeAspect="1" noChangeArrowheads="1"/>
          </p:cNvPicPr>
          <p:nvPr/>
        </p:nvPicPr>
        <p:blipFill>
          <a:blip r:embed="rId3" cstate="print"/>
          <a:srcRect/>
          <a:stretch>
            <a:fillRect/>
          </a:stretch>
        </p:blipFill>
        <p:spPr bwMode="auto">
          <a:xfrm>
            <a:off x="838200" y="1524000"/>
            <a:ext cx="3352800" cy="4470400"/>
          </a:xfrm>
          <a:prstGeom prst="rect">
            <a:avLst/>
          </a:prstGeom>
          <a:noFill/>
        </p:spPr>
      </p:pic>
      <p:sp>
        <p:nvSpPr>
          <p:cNvPr id="9" name="TextBox 8"/>
          <p:cNvSpPr txBox="1"/>
          <p:nvPr/>
        </p:nvSpPr>
        <p:spPr>
          <a:xfrm>
            <a:off x="4648200" y="1752600"/>
            <a:ext cx="3276600" cy="3139321"/>
          </a:xfrm>
          <a:prstGeom prst="rect">
            <a:avLst/>
          </a:prstGeom>
          <a:noFill/>
        </p:spPr>
        <p:txBody>
          <a:bodyPr wrap="square" rtlCol="0">
            <a:spAutoFit/>
          </a:bodyPr>
          <a:lstStyle/>
          <a:p>
            <a:r>
              <a:rPr lang="en-US" u="sng" dirty="0" smtClean="0">
                <a:latin typeface="Comic Sans MS" pitchFamily="66" charset="0"/>
              </a:rPr>
              <a:t>If you have a pet: </a:t>
            </a:r>
          </a:p>
          <a:p>
            <a:r>
              <a:rPr lang="en-US" b="1" i="1" dirty="0" smtClean="0">
                <a:latin typeface="Comic Sans MS" pitchFamily="66" charset="0"/>
              </a:rPr>
              <a:t>What </a:t>
            </a:r>
            <a:r>
              <a:rPr lang="en-US" dirty="0" smtClean="0">
                <a:latin typeface="Comic Sans MS" pitchFamily="66" charset="0"/>
              </a:rPr>
              <a:t>kind of pet do you have? </a:t>
            </a:r>
          </a:p>
          <a:p>
            <a:r>
              <a:rPr lang="en-US" b="1" i="1" dirty="0" smtClean="0">
                <a:latin typeface="Comic Sans MS" pitchFamily="66" charset="0"/>
              </a:rPr>
              <a:t>Why</a:t>
            </a:r>
            <a:r>
              <a:rPr lang="en-US" dirty="0" smtClean="0">
                <a:latin typeface="Comic Sans MS" pitchFamily="66" charset="0"/>
              </a:rPr>
              <a:t> is your pet special to you? </a:t>
            </a:r>
          </a:p>
          <a:p>
            <a:endParaRPr lang="en-US" dirty="0" smtClean="0">
              <a:latin typeface="Comic Sans MS" pitchFamily="66" charset="0"/>
            </a:endParaRPr>
          </a:p>
          <a:p>
            <a:endParaRPr lang="en-US" dirty="0" smtClean="0">
              <a:latin typeface="Comic Sans MS" pitchFamily="66" charset="0"/>
            </a:endParaRPr>
          </a:p>
          <a:p>
            <a:r>
              <a:rPr lang="en-US" u="sng" dirty="0" smtClean="0">
                <a:latin typeface="Comic Sans MS" pitchFamily="66" charset="0"/>
              </a:rPr>
              <a:t>If you do NOT have a pet: </a:t>
            </a:r>
          </a:p>
          <a:p>
            <a:r>
              <a:rPr lang="en-US" b="1" i="1" dirty="0" smtClean="0">
                <a:latin typeface="Comic Sans MS" pitchFamily="66" charset="0"/>
              </a:rPr>
              <a:t>What</a:t>
            </a:r>
            <a:r>
              <a:rPr lang="en-US" dirty="0" smtClean="0">
                <a:latin typeface="Comic Sans MS" pitchFamily="66" charset="0"/>
              </a:rPr>
              <a:t> is something that is extra special to you? </a:t>
            </a:r>
          </a:p>
          <a:p>
            <a:r>
              <a:rPr lang="en-US" b="1" i="1" dirty="0" smtClean="0">
                <a:latin typeface="Comic Sans MS" pitchFamily="66" charset="0"/>
              </a:rPr>
              <a:t>Why</a:t>
            </a:r>
            <a:r>
              <a:rPr lang="en-US" dirty="0" smtClean="0">
                <a:latin typeface="Comic Sans MS" pitchFamily="66" charset="0"/>
              </a:rPr>
              <a:t> is it so special?</a:t>
            </a:r>
            <a:endParaRPr lang="en-US" dirty="0">
              <a:latin typeface="Comic Sans MS" pitchFamily="66" charset="0"/>
            </a:endParaRPr>
          </a:p>
        </p:txBody>
      </p:sp>
      <p:pic>
        <p:nvPicPr>
          <p:cNvPr id="10" name="Picture 9" descr="google_talk_icon.png"/>
          <p:cNvPicPr>
            <a:picLocks noChangeAspect="1"/>
          </p:cNvPicPr>
          <p:nvPr/>
        </p:nvPicPr>
        <p:blipFill>
          <a:blip r:embed="rId4" cstate="print"/>
          <a:stretch>
            <a:fillRect/>
          </a:stretch>
        </p:blipFill>
        <p:spPr>
          <a:xfrm>
            <a:off x="6934200" y="4724400"/>
            <a:ext cx="1930197" cy="19301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rld-map.gif"/>
          <p:cNvPicPr>
            <a:picLocks noChangeAspect="1"/>
          </p:cNvPicPr>
          <p:nvPr/>
        </p:nvPicPr>
        <p:blipFill>
          <a:blip r:embed="rId3" cstate="print"/>
          <a:stretch>
            <a:fillRect/>
          </a:stretch>
        </p:blipFill>
        <p:spPr>
          <a:xfrm>
            <a:off x="228600" y="1066800"/>
            <a:ext cx="6019800" cy="3586798"/>
          </a:xfrm>
          <a:prstGeom prst="rect">
            <a:avLst/>
          </a:prstGeom>
        </p:spPr>
      </p:pic>
      <p:pic>
        <p:nvPicPr>
          <p:cNvPr id="4" name="Content Placeholder 3" descr="kenya_map.jpg"/>
          <p:cNvPicPr>
            <a:picLocks noGrp="1" noChangeAspect="1"/>
          </p:cNvPicPr>
          <p:nvPr>
            <p:ph idx="1"/>
          </p:nvPr>
        </p:nvPicPr>
        <p:blipFill>
          <a:blip r:embed="rId4" cstate="print"/>
          <a:stretch>
            <a:fillRect/>
          </a:stretch>
        </p:blipFill>
        <p:spPr>
          <a:xfrm>
            <a:off x="5638800" y="3124200"/>
            <a:ext cx="266700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urved Down Arrow 11"/>
          <p:cNvSpPr/>
          <p:nvPr/>
        </p:nvSpPr>
        <p:spPr>
          <a:xfrm rot="1263847">
            <a:off x="1819833" y="1924369"/>
            <a:ext cx="2433029" cy="8264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1143000" y="381000"/>
            <a:ext cx="6629400" cy="523220"/>
          </a:xfrm>
          <a:prstGeom prst="rect">
            <a:avLst/>
          </a:prstGeom>
          <a:noFill/>
        </p:spPr>
        <p:txBody>
          <a:bodyPr wrap="square" rtlCol="0">
            <a:spAutoFit/>
          </a:bodyPr>
          <a:lstStyle/>
          <a:p>
            <a:pPr algn="ctr"/>
            <a:r>
              <a:rPr lang="en-US" sz="2800" dirty="0" smtClean="0">
                <a:latin typeface="Comic Sans MS" pitchFamily="66" charset="0"/>
              </a:rPr>
              <a:t>Where does this story take place?</a:t>
            </a:r>
            <a:endParaRPr lang="en-US" sz="28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239000" cy="1096962"/>
          </a:xfrm>
        </p:spPr>
        <p:txBody>
          <a:bodyPr/>
          <a:lstStyle/>
          <a:p>
            <a:r>
              <a:rPr lang="en-US" dirty="0" err="1" smtClean="0">
                <a:latin typeface="Comic Sans MS" pitchFamily="66" charset="0"/>
              </a:rPr>
              <a:t>Maasai</a:t>
            </a:r>
            <a:r>
              <a:rPr lang="en-US" dirty="0" smtClean="0">
                <a:latin typeface="Comic Sans MS" pitchFamily="66" charset="0"/>
              </a:rPr>
              <a:t> People</a:t>
            </a:r>
            <a:endParaRPr lang="en-US" dirty="0">
              <a:latin typeface="Comic Sans MS" pitchFamily="66" charset="0"/>
            </a:endParaRPr>
          </a:p>
        </p:txBody>
      </p:sp>
      <p:pic>
        <p:nvPicPr>
          <p:cNvPr id="4" name="Content Placeholder 3" descr="Kimeli_author.png"/>
          <p:cNvPicPr>
            <a:picLocks noGrp="1" noChangeAspect="1"/>
          </p:cNvPicPr>
          <p:nvPr>
            <p:ph idx="1"/>
          </p:nvPr>
        </p:nvPicPr>
        <p:blipFill>
          <a:blip r:embed="rId3" cstate="print"/>
          <a:stretch>
            <a:fillRect/>
          </a:stretch>
        </p:blipFill>
        <p:spPr>
          <a:xfrm>
            <a:off x="6781800" y="1600200"/>
            <a:ext cx="1524000" cy="1943100"/>
          </a:xfrm>
        </p:spPr>
      </p:pic>
      <p:pic>
        <p:nvPicPr>
          <p:cNvPr id="5" name="Picture 4" descr="Maasai911CowDonation.jpg">
            <a:hlinkClick r:id="rId4"/>
          </p:cNvPr>
          <p:cNvPicPr>
            <a:picLocks noChangeAspect="1"/>
          </p:cNvPicPr>
          <p:nvPr/>
        </p:nvPicPr>
        <p:blipFill>
          <a:blip r:embed="rId5" cstate="print"/>
          <a:stretch>
            <a:fillRect/>
          </a:stretch>
        </p:blipFill>
        <p:spPr>
          <a:xfrm>
            <a:off x="1219200" y="1143000"/>
            <a:ext cx="4876800" cy="3810000"/>
          </a:xfrm>
          <a:prstGeom prst="rect">
            <a:avLst/>
          </a:prstGeom>
        </p:spPr>
      </p:pic>
      <p:pic>
        <p:nvPicPr>
          <p:cNvPr id="6" name="Picture 5" descr="Smith-%20Maasai%20cattle%20Tanzania%20Africa.jpg"/>
          <p:cNvPicPr>
            <a:picLocks noChangeAspect="1"/>
          </p:cNvPicPr>
          <p:nvPr/>
        </p:nvPicPr>
        <p:blipFill>
          <a:blip r:embed="rId6" cstate="print"/>
          <a:stretch>
            <a:fillRect/>
          </a:stretch>
        </p:blipFill>
        <p:spPr>
          <a:xfrm>
            <a:off x="457200" y="4853940"/>
            <a:ext cx="3113103" cy="2004060"/>
          </a:xfrm>
          <a:prstGeom prst="rect">
            <a:avLst/>
          </a:prstGeom>
        </p:spPr>
      </p:pic>
      <p:pic>
        <p:nvPicPr>
          <p:cNvPr id="7" name="Picture 6" descr="WKM.png"/>
          <p:cNvPicPr>
            <a:picLocks noChangeAspect="1"/>
          </p:cNvPicPr>
          <p:nvPr/>
        </p:nvPicPr>
        <p:blipFill>
          <a:blip r:embed="rId7" cstate="print"/>
          <a:stretch>
            <a:fillRect/>
          </a:stretch>
        </p:blipFill>
        <p:spPr>
          <a:xfrm>
            <a:off x="6324600" y="4343400"/>
            <a:ext cx="2286000" cy="2286000"/>
          </a:xfrm>
          <a:prstGeom prst="rect">
            <a:avLst/>
          </a:prstGeom>
        </p:spPr>
      </p:pic>
      <p:pic>
        <p:nvPicPr>
          <p:cNvPr id="1026" name="Picture 2" descr="C:\Users\l1jones\AppData\Local\Microsoft\Windows\Temporary Internet Files\Content.IE5\LW2GEACC\MC900431621[1].png"/>
          <p:cNvPicPr>
            <a:picLocks noChangeAspect="1" noChangeArrowheads="1"/>
          </p:cNvPicPr>
          <p:nvPr/>
        </p:nvPicPr>
        <p:blipFill>
          <a:blip r:embed="rId8" cstate="print"/>
          <a:srcRect/>
          <a:stretch>
            <a:fillRect/>
          </a:stretch>
        </p:blipFill>
        <p:spPr bwMode="auto">
          <a:xfrm>
            <a:off x="228600" y="1524000"/>
            <a:ext cx="990600" cy="99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30362"/>
          </a:xfrm>
        </p:spPr>
        <p:txBody>
          <a:bodyPr>
            <a:normAutofit/>
          </a:bodyPr>
          <a:lstStyle/>
          <a:p>
            <a:r>
              <a:rPr lang="en-US" dirty="0" smtClean="0">
                <a:latin typeface="Comic Sans MS" pitchFamily="66" charset="0"/>
              </a:rPr>
              <a:t>How to </a:t>
            </a:r>
            <a:r>
              <a:rPr lang="en-US" i="1" dirty="0" smtClean="0">
                <a:latin typeface="Comic Sans MS" pitchFamily="66" charset="0"/>
              </a:rPr>
              <a:t>listen</a:t>
            </a:r>
            <a:r>
              <a:rPr lang="en-US" dirty="0" smtClean="0">
                <a:latin typeface="Comic Sans MS" pitchFamily="66" charset="0"/>
              </a:rPr>
              <a:t> for the main idea…</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latin typeface="Comic Sans MS" pitchFamily="66" charset="0"/>
              </a:rPr>
              <a:t>Come ready to listen</a:t>
            </a:r>
          </a:p>
          <a:p>
            <a:pPr marL="514350" indent="-514350">
              <a:buFont typeface="+mj-lt"/>
              <a:buAutoNum type="arabicPeriod"/>
            </a:pPr>
            <a:r>
              <a:rPr lang="en-US" dirty="0" smtClean="0">
                <a:latin typeface="Comic Sans MS" pitchFamily="66" charset="0"/>
              </a:rPr>
              <a:t>Be respectful of noise</a:t>
            </a:r>
          </a:p>
          <a:p>
            <a:pPr marL="514350" indent="-514350">
              <a:buFont typeface="+mj-lt"/>
              <a:buAutoNum type="arabicPeriod"/>
            </a:pPr>
            <a:r>
              <a:rPr lang="en-US" dirty="0" smtClean="0">
                <a:latin typeface="Comic Sans MS" pitchFamily="66" charset="0"/>
              </a:rPr>
              <a:t>Think in your head:</a:t>
            </a:r>
          </a:p>
          <a:p>
            <a:pPr marL="914400" lvl="1" indent="-514350"/>
            <a:r>
              <a:rPr lang="en-US" sz="2400" b="1" dirty="0" smtClean="0">
                <a:latin typeface="Comic Sans MS" pitchFamily="66" charset="0"/>
              </a:rPr>
              <a:t>What </a:t>
            </a:r>
            <a:r>
              <a:rPr lang="en-US" sz="2400" dirty="0" smtClean="0">
                <a:latin typeface="Comic Sans MS" pitchFamily="66" charset="0"/>
              </a:rPr>
              <a:t>is this text about? Is it fiction or non-fiction?</a:t>
            </a:r>
          </a:p>
          <a:p>
            <a:pPr marL="914400" lvl="1" indent="-514350"/>
            <a:r>
              <a:rPr lang="en-US" sz="2400" b="1" dirty="0" smtClean="0">
                <a:latin typeface="Comic Sans MS" pitchFamily="66" charset="0"/>
              </a:rPr>
              <a:t>Where</a:t>
            </a:r>
            <a:r>
              <a:rPr lang="en-US" sz="2400" dirty="0" smtClean="0">
                <a:latin typeface="Comic Sans MS" pitchFamily="66" charset="0"/>
              </a:rPr>
              <a:t> does it take place? </a:t>
            </a:r>
          </a:p>
          <a:p>
            <a:pPr marL="914400" lvl="1" indent="-514350"/>
            <a:r>
              <a:rPr lang="en-US" sz="2400" b="1" dirty="0" smtClean="0">
                <a:latin typeface="Comic Sans MS" pitchFamily="66" charset="0"/>
              </a:rPr>
              <a:t>When </a:t>
            </a:r>
            <a:r>
              <a:rPr lang="en-US" sz="2400" dirty="0" smtClean="0">
                <a:latin typeface="Comic Sans MS" pitchFamily="66" charset="0"/>
              </a:rPr>
              <a:t>does it take place? </a:t>
            </a:r>
          </a:p>
          <a:p>
            <a:pPr marL="914400" lvl="1" indent="-514350"/>
            <a:r>
              <a:rPr lang="en-US" sz="2400" b="1" dirty="0" smtClean="0">
                <a:latin typeface="Comic Sans MS" pitchFamily="66" charset="0"/>
              </a:rPr>
              <a:t>Why </a:t>
            </a:r>
            <a:r>
              <a:rPr lang="en-US" sz="2400" dirty="0" smtClean="0">
                <a:latin typeface="Comic Sans MS" pitchFamily="66" charset="0"/>
              </a:rPr>
              <a:t>is it important? </a:t>
            </a:r>
            <a:r>
              <a:rPr lang="en-US" sz="2400" b="1" dirty="0" smtClean="0">
                <a:latin typeface="Comic Sans MS" pitchFamily="66" charset="0"/>
              </a:rPr>
              <a:t>What</a:t>
            </a:r>
            <a:r>
              <a:rPr lang="en-US" sz="2400" dirty="0" smtClean="0">
                <a:latin typeface="Comic Sans MS" pitchFamily="66" charset="0"/>
              </a:rPr>
              <a:t> is the purpose of it?</a:t>
            </a:r>
          </a:p>
          <a:p>
            <a:pPr marL="914400" lvl="1" indent="-514350"/>
            <a:r>
              <a:rPr lang="en-US" sz="2400" b="1" dirty="0" smtClean="0">
                <a:latin typeface="Comic Sans MS" pitchFamily="66" charset="0"/>
              </a:rPr>
              <a:t>What</a:t>
            </a:r>
            <a:r>
              <a:rPr lang="en-US" sz="2400" dirty="0" smtClean="0">
                <a:latin typeface="Comic Sans MS" pitchFamily="66" charset="0"/>
              </a:rPr>
              <a:t> is happening in the text?</a:t>
            </a:r>
            <a:endParaRPr lang="en-US" dirty="0" smtClean="0">
              <a:latin typeface="Comic Sans MS" pitchFamily="66" charset="0"/>
            </a:endParaRPr>
          </a:p>
        </p:txBody>
      </p:sp>
      <p:pic>
        <p:nvPicPr>
          <p:cNvPr id="5" name="Picture 4" descr="girllistening.png"/>
          <p:cNvPicPr>
            <a:picLocks noChangeAspect="1"/>
          </p:cNvPicPr>
          <p:nvPr/>
        </p:nvPicPr>
        <p:blipFill>
          <a:blip r:embed="rId3" cstate="print"/>
          <a:stretch>
            <a:fillRect/>
          </a:stretch>
        </p:blipFill>
        <p:spPr>
          <a:xfrm>
            <a:off x="5715000" y="1371600"/>
            <a:ext cx="1219200" cy="18321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Reading of the story…</a:t>
            </a:r>
            <a:endParaRPr lang="en-US" dirty="0">
              <a:latin typeface="Comic Sans MS" pitchFamily="66" charset="0"/>
            </a:endParaRPr>
          </a:p>
        </p:txBody>
      </p:sp>
      <p:graphicFrame>
        <p:nvGraphicFramePr>
          <p:cNvPr id="6" name="Diagram 5"/>
          <p:cNvGraphicFramePr/>
          <p:nvPr/>
        </p:nvGraphicFramePr>
        <p:xfrm>
          <a:off x="228600" y="12954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14 cows.png"/>
          <p:cNvPicPr>
            <a:picLocks noChangeAspect="1"/>
          </p:cNvPicPr>
          <p:nvPr/>
        </p:nvPicPr>
        <p:blipFill>
          <a:blip r:embed="rId8" cstate="print"/>
          <a:stretch>
            <a:fillRect/>
          </a:stretch>
        </p:blipFill>
        <p:spPr>
          <a:xfrm>
            <a:off x="7467600" y="152400"/>
            <a:ext cx="1447800" cy="15282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mic Sans MS" pitchFamily="66" charset="0"/>
              </a:rPr>
              <a:t>What is the main idea of this text?</a:t>
            </a:r>
            <a:endParaRPr lang="en-US" sz="3600" dirty="0">
              <a:latin typeface="Comic Sans MS" pitchFamily="66" charset="0"/>
            </a:endParaRPr>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latin typeface="Comic Sans MS" pitchFamily="66" charset="0"/>
              </a:rPr>
              <a:t>Let’s think back to what we did during the reading: </a:t>
            </a:r>
          </a:p>
          <a:p>
            <a:pPr lvl="1"/>
            <a:r>
              <a:rPr lang="en-US" dirty="0" smtClean="0">
                <a:latin typeface="Comic Sans MS" pitchFamily="66" charset="0"/>
              </a:rPr>
              <a:t>Why is this story important? </a:t>
            </a:r>
          </a:p>
          <a:p>
            <a:pPr lvl="1"/>
            <a:r>
              <a:rPr lang="en-US" dirty="0" smtClean="0">
                <a:latin typeface="Comic Sans MS" pitchFamily="66" charset="0"/>
              </a:rPr>
              <a:t>What was the author trying to tell us? (purpose)</a:t>
            </a:r>
          </a:p>
          <a:p>
            <a:pPr lvl="1"/>
            <a:r>
              <a:rPr lang="en-US" dirty="0" smtClean="0">
                <a:latin typeface="Comic Sans MS" pitchFamily="66" charset="0"/>
              </a:rPr>
              <a:t>What was important about this text?</a:t>
            </a:r>
          </a:p>
          <a:p>
            <a:pPr lvl="1">
              <a:buNone/>
            </a:pPr>
            <a:endParaRPr lang="en-US" dirty="0" smtClean="0">
              <a:latin typeface="Comic Sans MS" pitchFamily="66" charset="0"/>
            </a:endParaRPr>
          </a:p>
          <a:p>
            <a:pPr lvl="1">
              <a:buNone/>
            </a:pPr>
            <a:endParaRPr lang="en-US" dirty="0" smtClean="0">
              <a:latin typeface="Comic Sans MS" pitchFamily="66" charset="0"/>
            </a:endParaRPr>
          </a:p>
        </p:txBody>
      </p:sp>
      <p:pic>
        <p:nvPicPr>
          <p:cNvPr id="4" name="Picture 3" descr="kidthinking.bmp"/>
          <p:cNvPicPr>
            <a:picLocks noChangeAspect="1"/>
          </p:cNvPicPr>
          <p:nvPr/>
        </p:nvPicPr>
        <p:blipFill>
          <a:blip r:embed="rId3" cstate="print"/>
          <a:stretch>
            <a:fillRect/>
          </a:stretch>
        </p:blipFill>
        <p:spPr>
          <a:xfrm>
            <a:off x="2438400" y="4495800"/>
            <a:ext cx="3286125" cy="21804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Talk to your partner…</a:t>
            </a:r>
            <a:endParaRPr lang="en-US" dirty="0">
              <a:latin typeface="Comic Sans MS" pitchFamily="66" charset="0"/>
            </a:endParaRPr>
          </a:p>
        </p:txBody>
      </p:sp>
      <p:pic>
        <p:nvPicPr>
          <p:cNvPr id="4" name="Content Placeholder 3" descr="imagesCAGV9YO8.jpg"/>
          <p:cNvPicPr>
            <a:picLocks noGrp="1" noChangeAspect="1"/>
          </p:cNvPicPr>
          <p:nvPr>
            <p:ph idx="1"/>
          </p:nvPr>
        </p:nvPicPr>
        <p:blipFill>
          <a:blip r:embed="rId3" cstate="print"/>
          <a:stretch>
            <a:fillRect/>
          </a:stretch>
        </p:blipFill>
        <p:spPr>
          <a:xfrm>
            <a:off x="2895600" y="1295400"/>
            <a:ext cx="3276600" cy="2172528"/>
          </a:xfrm>
        </p:spPr>
      </p:pic>
      <p:sp>
        <p:nvSpPr>
          <p:cNvPr id="5" name="TextBox 4"/>
          <p:cNvSpPr txBox="1"/>
          <p:nvPr/>
        </p:nvSpPr>
        <p:spPr>
          <a:xfrm>
            <a:off x="381000" y="3441680"/>
            <a:ext cx="8763000" cy="3416320"/>
          </a:xfrm>
          <a:prstGeom prst="rect">
            <a:avLst/>
          </a:prstGeom>
          <a:noFill/>
        </p:spPr>
        <p:txBody>
          <a:bodyPr wrap="square" rtlCol="0">
            <a:spAutoFit/>
          </a:bodyPr>
          <a:lstStyle/>
          <a:p>
            <a:pPr algn="ctr"/>
            <a:r>
              <a:rPr lang="en-US" sz="2400" b="1" dirty="0" smtClean="0">
                <a:latin typeface="Comic Sans MS" pitchFamily="66" charset="0"/>
              </a:rPr>
              <a:t>What is the main idea of this story?</a:t>
            </a:r>
            <a:endParaRPr lang="en-US" sz="2400" dirty="0" smtClean="0">
              <a:latin typeface="Comic Sans MS" pitchFamily="66" charset="0"/>
            </a:endParaRPr>
          </a:p>
          <a:p>
            <a:pPr algn="ctr"/>
            <a:r>
              <a:rPr lang="en-US" sz="2400" dirty="0" smtClean="0">
                <a:latin typeface="Comic Sans MS" pitchFamily="66" charset="0"/>
              </a:rPr>
              <a:t>Choose </a:t>
            </a:r>
            <a:r>
              <a:rPr lang="en-US" sz="2400" b="1" dirty="0" smtClean="0">
                <a:latin typeface="Comic Sans MS" pitchFamily="66" charset="0"/>
              </a:rPr>
              <a:t>one </a:t>
            </a:r>
            <a:r>
              <a:rPr lang="en-US" sz="2400" dirty="0" smtClean="0">
                <a:latin typeface="Comic Sans MS" pitchFamily="66" charset="0"/>
              </a:rPr>
              <a:t>of these statements and </a:t>
            </a:r>
            <a:r>
              <a:rPr lang="en-US" sz="2400" u="sng" dirty="0" smtClean="0">
                <a:latin typeface="Comic Sans MS" pitchFamily="66" charset="0"/>
              </a:rPr>
              <a:t>support</a:t>
            </a:r>
            <a:r>
              <a:rPr lang="en-US" sz="2400" dirty="0" smtClean="0">
                <a:latin typeface="Comic Sans MS" pitchFamily="66" charset="0"/>
              </a:rPr>
              <a:t> your answer:</a:t>
            </a:r>
          </a:p>
          <a:p>
            <a:pPr algn="ctr"/>
            <a:endParaRPr lang="en-US" sz="2400" dirty="0" smtClean="0">
              <a:latin typeface="Comic Sans MS" pitchFamily="66" charset="0"/>
            </a:endParaRPr>
          </a:p>
          <a:p>
            <a:pPr marL="457200" indent="-457200">
              <a:buAutoNum type="arabicPeriod"/>
            </a:pPr>
            <a:r>
              <a:rPr lang="en-US" sz="2400" dirty="0" err="1" smtClean="0">
                <a:latin typeface="Comic Sans MS" pitchFamily="66" charset="0"/>
              </a:rPr>
              <a:t>Kimeli</a:t>
            </a:r>
            <a:r>
              <a:rPr lang="en-US" sz="2400" dirty="0" smtClean="0">
                <a:latin typeface="Comic Sans MS" pitchFamily="66" charset="0"/>
              </a:rPr>
              <a:t> wanted to share the Twin Towers story with his people.</a:t>
            </a:r>
          </a:p>
          <a:p>
            <a:pPr marL="457200" indent="-457200">
              <a:buAutoNum type="arabicPeriod"/>
            </a:pPr>
            <a:r>
              <a:rPr lang="en-US" sz="2400" dirty="0" smtClean="0">
                <a:latin typeface="Comic Sans MS" pitchFamily="66" charset="0"/>
              </a:rPr>
              <a:t>The </a:t>
            </a:r>
            <a:r>
              <a:rPr lang="en-US" sz="2400" dirty="0" err="1" smtClean="0">
                <a:latin typeface="Comic Sans MS" pitchFamily="66" charset="0"/>
              </a:rPr>
              <a:t>Masaai</a:t>
            </a:r>
            <a:r>
              <a:rPr lang="en-US" sz="2400" dirty="0" smtClean="0">
                <a:latin typeface="Comic Sans MS" pitchFamily="66" charset="0"/>
              </a:rPr>
              <a:t> tribe gives their favorite possession as a symbol of comfort and peace to the United States.</a:t>
            </a:r>
          </a:p>
          <a:p>
            <a:pPr marL="457200" indent="-457200">
              <a:buAutoNum type="arabicPeriod"/>
            </a:pPr>
            <a:r>
              <a:rPr lang="en-US" sz="2400" dirty="0" smtClean="0">
                <a:latin typeface="Comic Sans MS" pitchFamily="66" charset="0"/>
              </a:rPr>
              <a:t>The </a:t>
            </a:r>
            <a:r>
              <a:rPr lang="en-US" sz="2400" dirty="0" err="1" smtClean="0">
                <a:latin typeface="Comic Sans MS" pitchFamily="66" charset="0"/>
              </a:rPr>
              <a:t>Masaai</a:t>
            </a:r>
            <a:r>
              <a:rPr lang="en-US" sz="2400" dirty="0" smtClean="0">
                <a:latin typeface="Comic Sans MS" pitchFamily="66" charset="0"/>
              </a:rPr>
              <a:t> tribe had a special ceremony with dancing and singing.</a:t>
            </a:r>
            <a:endParaRPr lang="en-US" sz="2400"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1307</Words>
  <Application>Microsoft Office PowerPoint</Application>
  <PresentationFormat>On-screen Show (4:3)</PresentationFormat>
  <Paragraphs>112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Your Goal…</vt:lpstr>
      <vt:lpstr>Do you have a pet? Or something that is very special to you?</vt:lpstr>
      <vt:lpstr>Slide 4</vt:lpstr>
      <vt:lpstr>Maasai People</vt:lpstr>
      <vt:lpstr>How to listen for the main idea…</vt:lpstr>
      <vt:lpstr>Reading of the story…</vt:lpstr>
      <vt:lpstr>What is the main idea of this text?</vt:lpstr>
      <vt:lpstr>Talk to your partner…</vt:lpstr>
      <vt:lpstr>Your Goal…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 User</dc:creator>
  <cp:lastModifiedBy>st</cp:lastModifiedBy>
  <cp:revision>1</cp:revision>
  <dcterms:created xsi:type="dcterms:W3CDTF">2014-02-11T16:42:40Z</dcterms:created>
  <dcterms:modified xsi:type="dcterms:W3CDTF">2014-02-14T17:03:00Z</dcterms:modified>
</cp:coreProperties>
</file>