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42" y="-138"/>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92F0E-8ADA-4F78-89D2-02F9F8B665CE}" type="datetimeFigureOut">
              <a:rPr lang="en-US" smtClean="0"/>
              <a:pPr/>
              <a:t>3/29/2012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738C5-A7A1-49B6-8298-BAADA300EB6E}" type="slidenum">
              <a:rPr lang="en-US" smtClean="0"/>
              <a:pPr/>
              <a:t>‹#›</a:t>
            </a:fld>
            <a:endParaRPr lang="en-US"/>
          </a:p>
        </p:txBody>
      </p:sp>
    </p:spTree>
    <p:extLst>
      <p:ext uri="{BB962C8B-B14F-4D97-AF65-F5344CB8AC3E}">
        <p14:creationId xmlns:p14="http://schemas.microsoft.com/office/powerpoint/2010/main" xmlns="" val="129795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Pablo Picasso (Spanish pronunciation: [ˈpaβlo </a:t>
            </a:r>
            <a:r>
              <a:rPr lang="en-US" dirty="0" err="1" smtClean="0"/>
              <a:t>piˈkaso</a:t>
            </a:r>
            <a:r>
              <a:rPr lang="en-US" dirty="0" smtClean="0"/>
              <a:t>]), 25 October 1881 – 8 April 1973), was a Spanish painter, sculptor, printmaker, ceramicist, and stage designer. One of the greatest and most influential artists of the 20th century, he is widely known for co-founding the Cubist movement, the invention of constructed sculpture, [2][3] the co-invention of collage, and for the wide variety of styles that he helped develop and explore</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2</a:t>
            </a:fld>
            <a:endParaRPr lang="en-US"/>
          </a:p>
        </p:txBody>
      </p:sp>
    </p:spTree>
    <p:extLst>
      <p:ext uri="{BB962C8B-B14F-4D97-AF65-F5344CB8AC3E}">
        <p14:creationId xmlns:p14="http://schemas.microsoft.com/office/powerpoint/2010/main" xmlns="" val="222015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Edoardo</a:t>
            </a:r>
            <a:r>
              <a:rPr lang="en-US" dirty="0" smtClean="0"/>
              <a:t> </a:t>
            </a:r>
            <a:r>
              <a:rPr lang="en-US" dirty="0" err="1" smtClean="0"/>
              <a:t>Gelli</a:t>
            </a:r>
            <a:r>
              <a:rPr lang="en-US" dirty="0" smtClean="0"/>
              <a:t>, </a:t>
            </a:r>
            <a:r>
              <a:rPr lang="en-US" i="1" dirty="0" smtClean="0"/>
              <a:t>The Last Portrait of Mark Twain</a:t>
            </a:r>
            <a:r>
              <a:rPr lang="en-US" i="1" baseline="0" dirty="0" smtClean="0"/>
              <a:t> </a:t>
            </a:r>
            <a:r>
              <a:rPr lang="en-US" baseline="0" dirty="0" smtClean="0"/>
              <a:t>(1904)</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Artist Unknown, Helen</a:t>
            </a:r>
            <a:r>
              <a:rPr lang="en-US" baseline="0" dirty="0" smtClean="0"/>
              <a:t> Keller with Anne Sullivan (1888) </a:t>
            </a:r>
            <a:r>
              <a:rPr lang="en-US" baseline="0" dirty="0" smtClean="0">
                <a:solidFill>
                  <a:srgbClr val="FF0000"/>
                </a:solidFill>
              </a:rPr>
              <a:t>*I can’t guarantee this is the correct photo. -Renee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98738C5-A7A1-49B6-8298-BAADA300EB6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Vincent Willem van Gogh (UK  /ˌ</a:t>
            </a:r>
            <a:r>
              <a:rPr lang="en-US" dirty="0" err="1" smtClean="0"/>
              <a:t>væn</a:t>
            </a:r>
            <a:r>
              <a:rPr lang="en-US" dirty="0" smtClean="0"/>
              <a:t> ˈ</a:t>
            </a:r>
            <a:r>
              <a:rPr lang="en-US" dirty="0" err="1" smtClean="0"/>
              <a:t>ɡɒx</a:t>
            </a:r>
            <a:r>
              <a:rPr lang="en-US" dirty="0" smtClean="0"/>
              <a:t>/, US /ˌ</a:t>
            </a:r>
            <a:r>
              <a:rPr lang="en-US" dirty="0" err="1" smtClean="0"/>
              <a:t>væn</a:t>
            </a:r>
            <a:r>
              <a:rPr lang="en-US" dirty="0" smtClean="0"/>
              <a:t> ˈ</a:t>
            </a:r>
            <a:r>
              <a:rPr lang="en-US" dirty="0" err="1" smtClean="0"/>
              <a:t>ɡoʊ</a:t>
            </a:r>
            <a:r>
              <a:rPr lang="en-US" dirty="0" smtClean="0"/>
              <a:t>/;[note 1] Dutch: [</a:t>
            </a:r>
            <a:r>
              <a:rPr lang="en-US" dirty="0" err="1" smtClean="0"/>
              <a:t>vɑŋ</a:t>
            </a:r>
            <a:r>
              <a:rPr lang="en-US" dirty="0" smtClean="0"/>
              <a:t> ˈ</a:t>
            </a:r>
            <a:r>
              <a:rPr lang="en-US" dirty="0" err="1" smtClean="0"/>
              <a:t>ɣɔ</a:t>
            </a:r>
            <a:r>
              <a:rPr lang="el-GR" dirty="0" smtClean="0"/>
              <a:t>χ] ( </a:t>
            </a:r>
            <a:r>
              <a:rPr lang="en-US" dirty="0" smtClean="0"/>
              <a:t>listen); 30 March 1853 – 29 July 1890) was a Dutch post-Impressionist painter whose work, notable for its rough beauty, emotional honesty, and bold color, had a far-reaching influence on 20th-century art</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3</a:t>
            </a:fld>
            <a:endParaRPr lang="en-US"/>
          </a:p>
        </p:txBody>
      </p:sp>
    </p:spTree>
    <p:extLst>
      <p:ext uri="{BB962C8B-B14F-4D97-AF65-F5344CB8AC3E}">
        <p14:creationId xmlns:p14="http://schemas.microsoft.com/office/powerpoint/2010/main" xmlns="" val="394940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 Neel (January 28, 1900 – October 13, 1984) was an American artist known for her oil on canvas portraits of friends, family, lovers, poets, artists and strangers. Her paintings are notable for their expressionistic use of line and color, psychological acumen, and emotional intensity.</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4</a:t>
            </a:fld>
            <a:endParaRPr lang="en-US"/>
          </a:p>
        </p:txBody>
      </p:sp>
    </p:spTree>
    <p:extLst>
      <p:ext uri="{BB962C8B-B14F-4D97-AF65-F5344CB8AC3E}">
        <p14:creationId xmlns:p14="http://schemas.microsoft.com/office/powerpoint/2010/main" xmlns="" val="355737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Andy Warhol (August 6, 1928 – February 22, 1987) was a leading figure in the visual art movement known as pop art</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5</a:t>
            </a:fld>
            <a:endParaRPr lang="en-US"/>
          </a:p>
        </p:txBody>
      </p:sp>
    </p:spTree>
    <p:extLst>
      <p:ext uri="{BB962C8B-B14F-4D97-AF65-F5344CB8AC3E}">
        <p14:creationId xmlns:p14="http://schemas.microsoft.com/office/powerpoint/2010/main" xmlns="" val="197605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Eugène Henri Paul Gauguin (French pronunciation: [øˈʒɛn ãˈʁi ˌpol ɡoˈɡɛ̃]; 7 June 1848 – 8 May 1903) was a leading French Post-Impressionist artist, who was not well appreciated until after his death. Gauguin was later recognized for his experimental use of colors and synthetist style that was distinguishably different from Impressionism</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6</a:t>
            </a:fld>
            <a:endParaRPr lang="en-US"/>
          </a:p>
        </p:txBody>
      </p:sp>
    </p:spTree>
    <p:extLst>
      <p:ext uri="{BB962C8B-B14F-4D97-AF65-F5344CB8AC3E}">
        <p14:creationId xmlns:p14="http://schemas.microsoft.com/office/powerpoint/2010/main" xmlns="" val="410026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 Avedon, </a:t>
            </a:r>
            <a:r>
              <a:rPr lang="en-US" i="1" dirty="0" smtClean="0"/>
              <a:t>Marian Anderson, Contralto, New York </a:t>
            </a:r>
            <a:r>
              <a:rPr lang="en-US" dirty="0" smtClean="0"/>
              <a:t>(1955)</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World-Telegram staff</a:t>
            </a:r>
            <a:r>
              <a:rPr lang="en-US" baseline="0" dirty="0" smtClean="0"/>
              <a:t> photographer, Louis Armstrong (1953)</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Arnold Newman, Igor Stravinsky (1946)</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Winold</a:t>
            </a:r>
            <a:r>
              <a:rPr lang="en-US" dirty="0" smtClean="0"/>
              <a:t> Reiss, </a:t>
            </a:r>
            <a:r>
              <a:rPr lang="en-US" i="1" dirty="0" smtClean="0"/>
              <a:t>Portrait of Langston Hughes</a:t>
            </a:r>
            <a:r>
              <a:rPr lang="en-US" dirty="0" smtClean="0"/>
              <a:t> (no date)</a:t>
            </a:r>
            <a:endParaRPr lang="en-US" dirty="0"/>
          </a:p>
        </p:txBody>
      </p:sp>
      <p:sp>
        <p:nvSpPr>
          <p:cNvPr id="4" name="Slide Number Placeholder 3"/>
          <p:cNvSpPr>
            <a:spLocks noGrp="1"/>
          </p:cNvSpPr>
          <p:nvPr>
            <p:ph type="sldNum" sz="quarter" idx="10"/>
          </p:nvPr>
        </p:nvSpPr>
        <p:spPr/>
        <p:txBody>
          <a:bodyPr/>
          <a:lstStyle/>
          <a:p>
            <a:fld id="{E98738C5-A7A1-49B6-8298-BAADA300EB6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235A3B-5D3C-4D38-BA3F-0032DA9360F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258670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35A3B-5D3C-4D38-BA3F-0032DA9360F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76462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35A3B-5D3C-4D38-BA3F-0032DA9360F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292589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451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9430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053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817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346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2726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7493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113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35A3B-5D3C-4D38-BA3F-0032DA9360F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4069988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7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8425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802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35A3B-5D3C-4D38-BA3F-0032DA9360FB}"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21637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235A3B-5D3C-4D38-BA3F-0032DA9360FB}"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295654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235A3B-5D3C-4D38-BA3F-0032DA9360FB}" type="datetimeFigureOut">
              <a:rPr lang="en-US" smtClean="0"/>
              <a:pPr/>
              <a:t>3/29/2012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258054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235A3B-5D3C-4D38-BA3F-0032DA9360FB}" type="datetimeFigureOut">
              <a:rPr lang="en-US" smtClean="0"/>
              <a:pPr/>
              <a:t>3/29/2012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129638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35A3B-5D3C-4D38-BA3F-0032DA9360FB}" type="datetimeFigureOut">
              <a:rPr lang="en-US" smtClean="0"/>
              <a:pPr/>
              <a:t>3/29/2012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245165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35A3B-5D3C-4D38-BA3F-0032DA9360FB}"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53058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35A3B-5D3C-4D38-BA3F-0032DA9360FB}"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144229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5A3B-5D3C-4D38-BA3F-0032DA9360FB}" type="datetimeFigureOut">
              <a:rPr lang="en-US" smtClean="0"/>
              <a:pPr/>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B0BC-36C0-4F4E-A304-DE3359369A4E}" type="slidenum">
              <a:rPr lang="en-US" smtClean="0"/>
              <a:pPr/>
              <a:t>‹#›</a:t>
            </a:fld>
            <a:endParaRPr lang="en-US"/>
          </a:p>
        </p:txBody>
      </p:sp>
    </p:spTree>
    <p:extLst>
      <p:ext uri="{BB962C8B-B14F-4D97-AF65-F5344CB8AC3E}">
        <p14:creationId xmlns:p14="http://schemas.microsoft.com/office/powerpoint/2010/main" xmlns="" val="414965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BD2E0-1D3E-4A76-B933-9ABE6DFE5988}" type="datetimeFigureOut">
              <a:rPr lang="en-US" smtClean="0">
                <a:solidFill>
                  <a:prstClr val="black">
                    <a:tint val="75000"/>
                  </a:prstClr>
                </a:solidFill>
              </a:rPr>
              <a:pPr/>
              <a:t>3/29/2012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81631-511D-4E5C-A192-50BCE1D2BB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2316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68436" y="0"/>
            <a:ext cx="5410200" cy="6871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0" y="685800"/>
            <a:ext cx="7772400" cy="1470025"/>
          </a:xfrm>
        </p:spPr>
        <p:txBody>
          <a:bodyPr/>
          <a:lstStyle/>
          <a:p>
            <a:r>
              <a:rPr lang="en-US" dirty="0" smtClean="0"/>
              <a:t>Creative, Inventive, and </a:t>
            </a:r>
            <a:br>
              <a:rPr lang="en-US" dirty="0" smtClean="0"/>
            </a:br>
            <a:r>
              <a:rPr lang="en-US" dirty="0" smtClean="0"/>
              <a:t>Notable People</a:t>
            </a:r>
            <a:endParaRPr lang="en-US" dirty="0"/>
          </a:p>
        </p:txBody>
      </p:sp>
      <p:sp>
        <p:nvSpPr>
          <p:cNvPr id="3" name="Subtitle 2"/>
          <p:cNvSpPr>
            <a:spLocks noGrp="1"/>
          </p:cNvSpPr>
          <p:nvPr>
            <p:ph type="subTitle" idx="1"/>
          </p:nvPr>
        </p:nvSpPr>
        <p:spPr>
          <a:xfrm>
            <a:off x="152400" y="4191000"/>
            <a:ext cx="4620491" cy="1925784"/>
          </a:xfrm>
        </p:spPr>
        <p:txBody>
          <a:bodyPr>
            <a:normAutofit fontScale="92500" lnSpcReduction="10000"/>
          </a:bodyPr>
          <a:lstStyle/>
          <a:p>
            <a:r>
              <a:rPr lang="en-US" dirty="0" smtClean="0">
                <a:solidFill>
                  <a:schemeClr val="tx1"/>
                </a:solidFill>
              </a:rPr>
              <a:t>Unit 3</a:t>
            </a:r>
          </a:p>
          <a:p>
            <a:r>
              <a:rPr lang="en-US" dirty="0" smtClean="0">
                <a:solidFill>
                  <a:schemeClr val="tx1"/>
                </a:solidFill>
              </a:rPr>
              <a:t>How are the words </a:t>
            </a:r>
            <a:r>
              <a:rPr lang="en-US" i="1" dirty="0" smtClean="0">
                <a:solidFill>
                  <a:schemeClr val="tx1"/>
                </a:solidFill>
              </a:rPr>
              <a:t>creative</a:t>
            </a:r>
            <a:r>
              <a:rPr lang="en-US" dirty="0" smtClean="0">
                <a:solidFill>
                  <a:schemeClr val="tx1"/>
                </a:solidFill>
              </a:rPr>
              <a:t> and </a:t>
            </a:r>
            <a:r>
              <a:rPr lang="en-US" i="1" dirty="0" smtClean="0">
                <a:solidFill>
                  <a:schemeClr val="tx1"/>
                </a:solidFill>
              </a:rPr>
              <a:t>inventive</a:t>
            </a:r>
            <a:r>
              <a:rPr lang="en-US" dirty="0" smtClean="0">
                <a:solidFill>
                  <a:schemeClr val="tx1"/>
                </a:solidFill>
              </a:rPr>
              <a:t> similar?</a:t>
            </a:r>
          </a:p>
          <a:p>
            <a:r>
              <a:rPr lang="en-US" dirty="0" smtClean="0">
                <a:solidFill>
                  <a:schemeClr val="tx1"/>
                </a:solidFill>
              </a:rPr>
              <a:t>How are they different?</a:t>
            </a:r>
            <a:endParaRPr lang="en-US" dirty="0">
              <a:solidFill>
                <a:schemeClr val="tx1"/>
              </a:solidFill>
            </a:endParaRPr>
          </a:p>
        </p:txBody>
      </p:sp>
    </p:spTree>
    <p:extLst>
      <p:ext uri="{BB962C8B-B14F-4D97-AF65-F5344CB8AC3E}">
        <p14:creationId xmlns:p14="http://schemas.microsoft.com/office/powerpoint/2010/main" xmlns="" val="2680969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150.si.edu/images/10man.jpg"/>
          <p:cNvPicPr>
            <a:picLocks noChangeAspect="1" noChangeArrowheads="1"/>
          </p:cNvPicPr>
          <p:nvPr/>
        </p:nvPicPr>
        <p:blipFill>
          <a:blip r:embed="rId3"/>
          <a:srcRect/>
          <a:stretch>
            <a:fillRect/>
          </a:stretch>
        </p:blipFill>
        <p:spPr bwMode="auto">
          <a:xfrm>
            <a:off x="2286000" y="381000"/>
            <a:ext cx="4343400" cy="61202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bancroft.berkeley.edu/events/bancroftiana/122/images/twain1.jpg"/>
          <p:cNvPicPr>
            <a:picLocks noChangeAspect="1" noChangeArrowheads="1"/>
          </p:cNvPicPr>
          <p:nvPr/>
        </p:nvPicPr>
        <p:blipFill>
          <a:blip r:embed="rId3"/>
          <a:srcRect/>
          <a:stretch>
            <a:fillRect/>
          </a:stretch>
        </p:blipFill>
        <p:spPr bwMode="auto">
          <a:xfrm>
            <a:off x="2057400" y="228600"/>
            <a:ext cx="4724400" cy="64566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pload.wikimedia.org/wikipedia/commons/7/74/Helen_Keller_with_Anne_Sullivan_in_July_1888.jpg"/>
          <p:cNvPicPr>
            <a:picLocks noChangeAspect="1" noChangeArrowheads="1"/>
          </p:cNvPicPr>
          <p:nvPr/>
        </p:nvPicPr>
        <p:blipFill>
          <a:blip r:embed="rId3"/>
          <a:srcRect/>
          <a:stretch>
            <a:fillRect/>
          </a:stretch>
        </p:blipFill>
        <p:spPr bwMode="auto">
          <a:xfrm>
            <a:off x="1828800" y="228600"/>
            <a:ext cx="5029200" cy="637630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Images from Google</a:t>
            </a:r>
          </a:p>
          <a:p>
            <a:r>
              <a:rPr lang="en-US" sz="2400" dirty="0" smtClean="0"/>
              <a:t>Artist information from Wikipedia</a:t>
            </a:r>
            <a:endParaRPr lang="en-US" sz="2400" dirty="0"/>
          </a:p>
        </p:txBody>
      </p:sp>
    </p:spTree>
    <p:extLst>
      <p:ext uri="{BB962C8B-B14F-4D97-AF65-F5344CB8AC3E}">
        <p14:creationId xmlns:p14="http://schemas.microsoft.com/office/powerpoint/2010/main" xmlns="" val="3126202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231553"/>
            <a:ext cx="3183948" cy="1143000"/>
          </a:xfrm>
        </p:spPr>
        <p:txBody>
          <a:bodyPr>
            <a:normAutofit fontScale="90000"/>
          </a:bodyPr>
          <a:lstStyle/>
          <a:p>
            <a:pPr algn="l"/>
            <a:r>
              <a:rPr lang="en-US" dirty="0" smtClean="0"/>
              <a:t>Pablo Picasso</a:t>
            </a:r>
            <a:br>
              <a:rPr lang="en-US" dirty="0" smtClean="0"/>
            </a:br>
            <a:r>
              <a:rPr lang="en-US" sz="2200" dirty="0" smtClean="0"/>
              <a:t>1881-1973</a:t>
            </a:r>
            <a:br>
              <a:rPr lang="en-US" sz="2200" dirty="0" smtClean="0"/>
            </a:br>
            <a:endParaRPr lang="en-US" sz="2200" dirty="0"/>
          </a:p>
        </p:txBody>
      </p:sp>
      <p:sp>
        <p:nvSpPr>
          <p:cNvPr id="3" name="Content Placeholder 2"/>
          <p:cNvSpPr>
            <a:spLocks noGrp="1"/>
          </p:cNvSpPr>
          <p:nvPr>
            <p:ph idx="1"/>
          </p:nvPr>
        </p:nvSpPr>
        <p:spPr>
          <a:xfrm>
            <a:off x="1929245" y="5181600"/>
            <a:ext cx="4191000" cy="1386663"/>
          </a:xfrm>
        </p:spPr>
        <p:txBody>
          <a:bodyPr/>
          <a:lstStyle/>
          <a:p>
            <a:pPr marL="0" indent="0">
              <a:buNone/>
            </a:pPr>
            <a:r>
              <a:rPr lang="en-US" sz="2400" dirty="0" smtClean="0"/>
              <a:t>Portrait of </a:t>
            </a:r>
          </a:p>
          <a:p>
            <a:pPr marL="0" indent="0">
              <a:buNone/>
            </a:pPr>
            <a:r>
              <a:rPr lang="en-US" sz="2400" dirty="0" smtClean="0"/>
              <a:t>Gertrude Stein</a:t>
            </a:r>
          </a:p>
          <a:p>
            <a:pPr marL="0" indent="0">
              <a:buNone/>
            </a:pPr>
            <a:r>
              <a:rPr lang="en-US" sz="1600" dirty="0" smtClean="0"/>
              <a:t> (1906)</a:t>
            </a:r>
            <a:endParaRPr lang="en-US"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8600" y="803053"/>
            <a:ext cx="4191000" cy="5765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0600" y="1295400"/>
            <a:ext cx="2650548"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4370" y="190884"/>
            <a:ext cx="1381125" cy="183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083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977" y="304800"/>
            <a:ext cx="3962400" cy="1143000"/>
          </a:xfrm>
        </p:spPr>
        <p:txBody>
          <a:bodyPr>
            <a:normAutofit fontScale="90000"/>
          </a:bodyPr>
          <a:lstStyle/>
          <a:p>
            <a:pPr algn="l"/>
            <a:r>
              <a:rPr lang="en-US" dirty="0" smtClean="0"/>
              <a:t>Vincent van Gogh</a:t>
            </a:r>
            <a:br>
              <a:rPr lang="en-US" dirty="0" smtClean="0"/>
            </a:br>
            <a:r>
              <a:rPr lang="en-US" sz="2700" dirty="0" smtClean="0"/>
              <a:t>1853-1890</a:t>
            </a:r>
            <a:endParaRPr lang="en-US" sz="2700" dirty="0"/>
          </a:p>
        </p:txBody>
      </p:sp>
      <p:sp>
        <p:nvSpPr>
          <p:cNvPr id="3" name="Content Placeholder 2"/>
          <p:cNvSpPr>
            <a:spLocks noGrp="1"/>
          </p:cNvSpPr>
          <p:nvPr>
            <p:ph idx="1"/>
          </p:nvPr>
        </p:nvSpPr>
        <p:spPr>
          <a:xfrm>
            <a:off x="2015977" y="5029200"/>
            <a:ext cx="4191000" cy="1560285"/>
          </a:xfrm>
        </p:spPr>
        <p:txBody>
          <a:bodyPr>
            <a:normAutofit/>
          </a:bodyPr>
          <a:lstStyle/>
          <a:p>
            <a:pPr marL="0" indent="0">
              <a:buNone/>
            </a:pPr>
            <a:r>
              <a:rPr lang="en-US" i="1" dirty="0" smtClean="0"/>
              <a:t>Self-Portrait</a:t>
            </a:r>
          </a:p>
          <a:p>
            <a:pPr marL="0" indent="0">
              <a:buNone/>
            </a:pPr>
            <a:r>
              <a:rPr lang="en-US" i="1" dirty="0"/>
              <a:t>(</a:t>
            </a:r>
            <a:r>
              <a:rPr lang="en-US" i="1" dirty="0" smtClean="0"/>
              <a:t>1887-1888)</a:t>
            </a:r>
            <a:endParaRPr lang="en-US"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198" y="1295400"/>
            <a:ext cx="4255961"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1" y="304800"/>
            <a:ext cx="1482576"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963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58800"/>
            <a:ext cx="3106057" cy="1143000"/>
          </a:xfrm>
        </p:spPr>
        <p:txBody>
          <a:bodyPr>
            <a:normAutofit fontScale="90000"/>
          </a:bodyPr>
          <a:lstStyle/>
          <a:p>
            <a:pPr algn="l"/>
            <a:r>
              <a:rPr lang="en-US" dirty="0" smtClean="0"/>
              <a:t>Alice Neel</a:t>
            </a:r>
            <a:br>
              <a:rPr lang="en-US" dirty="0" smtClean="0"/>
            </a:br>
            <a:r>
              <a:rPr lang="en-US" sz="2700" dirty="0" smtClean="0"/>
              <a:t>1990 - 1984</a:t>
            </a:r>
            <a:r>
              <a:rPr lang="en-US" dirty="0" smtClean="0"/>
              <a:t/>
            </a:r>
            <a:br>
              <a:rPr lang="en-US" dirty="0" smtClean="0"/>
            </a:br>
            <a:endParaRPr lang="en-US" dirty="0"/>
          </a:p>
        </p:txBody>
      </p:sp>
      <p:sp>
        <p:nvSpPr>
          <p:cNvPr id="3" name="Content Placeholder 2"/>
          <p:cNvSpPr>
            <a:spLocks noGrp="1"/>
          </p:cNvSpPr>
          <p:nvPr>
            <p:ph idx="1"/>
          </p:nvPr>
        </p:nvSpPr>
        <p:spPr>
          <a:xfrm>
            <a:off x="2362200" y="5075237"/>
            <a:ext cx="3962400" cy="1782763"/>
          </a:xfrm>
        </p:spPr>
        <p:txBody>
          <a:bodyPr/>
          <a:lstStyle/>
          <a:p>
            <a:pPr marL="0" indent="0">
              <a:buNone/>
            </a:pPr>
            <a:r>
              <a:rPr lang="en-US" i="1" dirty="0" smtClean="0"/>
              <a:t>Faith Ringgold</a:t>
            </a:r>
          </a:p>
          <a:p>
            <a:pPr marL="0" indent="0">
              <a:buNone/>
            </a:pPr>
            <a:r>
              <a:rPr lang="en-US" i="1" dirty="0" smtClean="0"/>
              <a:t>(1976)</a:t>
            </a:r>
            <a:endParaRPr lang="en-US" i="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609600"/>
            <a:ext cx="3733800" cy="5511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09800" y="1609725"/>
            <a:ext cx="2362200" cy="1755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8200" y="457200"/>
            <a:ext cx="1524000" cy="230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307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301" y="457200"/>
            <a:ext cx="3429000" cy="1143000"/>
          </a:xfrm>
        </p:spPr>
        <p:txBody>
          <a:bodyPr>
            <a:normAutofit fontScale="90000"/>
          </a:bodyPr>
          <a:lstStyle/>
          <a:p>
            <a:pPr algn="l"/>
            <a:r>
              <a:rPr lang="en-US" dirty="0" smtClean="0"/>
              <a:t>Andy Warhol</a:t>
            </a:r>
            <a:br>
              <a:rPr lang="en-US" dirty="0" smtClean="0"/>
            </a:br>
            <a:r>
              <a:rPr lang="en-US" sz="2700" dirty="0" smtClean="0"/>
              <a:t>1928-1987</a:t>
            </a:r>
            <a:r>
              <a:rPr lang="en-US" dirty="0" smtClean="0"/>
              <a:t/>
            </a:r>
            <a:br>
              <a:rPr lang="en-US" dirty="0" smtClean="0"/>
            </a:br>
            <a:endParaRPr lang="en-US" dirty="0"/>
          </a:p>
        </p:txBody>
      </p:sp>
      <p:sp>
        <p:nvSpPr>
          <p:cNvPr id="3" name="Content Placeholder 2"/>
          <p:cNvSpPr>
            <a:spLocks noGrp="1"/>
          </p:cNvSpPr>
          <p:nvPr>
            <p:ph idx="1"/>
          </p:nvPr>
        </p:nvSpPr>
        <p:spPr>
          <a:xfrm>
            <a:off x="2096558" y="4876800"/>
            <a:ext cx="2527678" cy="1630363"/>
          </a:xfrm>
        </p:spPr>
        <p:txBody>
          <a:bodyPr/>
          <a:lstStyle/>
          <a:p>
            <a:pPr marL="0" indent="0">
              <a:buNone/>
            </a:pPr>
            <a:r>
              <a:rPr lang="en-US" i="1" dirty="0" smtClean="0"/>
              <a:t>Self-Portrait</a:t>
            </a:r>
          </a:p>
          <a:p>
            <a:pPr marL="0" indent="0">
              <a:buNone/>
            </a:pPr>
            <a:r>
              <a:rPr lang="en-US" i="1" dirty="0" smtClean="0"/>
              <a:t>(1967)</a:t>
            </a:r>
            <a:endParaRPr lang="en-US" i="1"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76400" y="1447800"/>
            <a:ext cx="2558898"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04800"/>
            <a:ext cx="1632101" cy="177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35298" y="1905000"/>
            <a:ext cx="4680102" cy="4262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9706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343" y="533400"/>
            <a:ext cx="3200400" cy="1143000"/>
          </a:xfrm>
        </p:spPr>
        <p:txBody>
          <a:bodyPr>
            <a:normAutofit fontScale="90000"/>
          </a:bodyPr>
          <a:lstStyle/>
          <a:p>
            <a:pPr algn="l"/>
            <a:r>
              <a:rPr lang="en-US" dirty="0" smtClean="0"/>
              <a:t>Paul Gauguin</a:t>
            </a:r>
            <a:br>
              <a:rPr lang="en-US" dirty="0" smtClean="0"/>
            </a:br>
            <a:r>
              <a:rPr lang="en-US" sz="2700" dirty="0" smtClean="0"/>
              <a:t>1848-1903</a:t>
            </a:r>
            <a:r>
              <a:rPr lang="en-US" dirty="0" smtClean="0"/>
              <a:t/>
            </a:r>
            <a:br>
              <a:rPr lang="en-US" dirty="0" smtClean="0"/>
            </a:br>
            <a:endParaRPr lang="en-US" dirty="0"/>
          </a:p>
        </p:txBody>
      </p:sp>
      <p:sp>
        <p:nvSpPr>
          <p:cNvPr id="3" name="Content Placeholder 2"/>
          <p:cNvSpPr>
            <a:spLocks noGrp="1"/>
          </p:cNvSpPr>
          <p:nvPr>
            <p:ph idx="1"/>
          </p:nvPr>
        </p:nvSpPr>
        <p:spPr>
          <a:xfrm>
            <a:off x="2514600" y="5198607"/>
            <a:ext cx="3200400" cy="1249363"/>
          </a:xfrm>
        </p:spPr>
        <p:txBody>
          <a:bodyPr/>
          <a:lstStyle/>
          <a:p>
            <a:pPr marL="0" indent="0">
              <a:buNone/>
            </a:pPr>
            <a:r>
              <a:rPr lang="en-US" i="1" dirty="0" smtClean="0"/>
              <a:t>Self-Portrait</a:t>
            </a:r>
          </a:p>
          <a:p>
            <a:pPr marL="0" indent="0">
              <a:buNone/>
            </a:pPr>
            <a:r>
              <a:rPr lang="en-US" i="1" dirty="0" smtClean="0"/>
              <a:t>(1889)</a:t>
            </a:r>
            <a:endParaRPr lang="en-US" i="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9343" y="457200"/>
            <a:ext cx="1524000" cy="169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4400" y="838201"/>
            <a:ext cx="4093340" cy="5609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2786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tmuseum.org/toah/images/h2/h2_61.565.2.jpg"/>
          <p:cNvPicPr>
            <a:picLocks noChangeAspect="1" noChangeArrowheads="1"/>
          </p:cNvPicPr>
          <p:nvPr/>
        </p:nvPicPr>
        <p:blipFill>
          <a:blip r:embed="rId3"/>
          <a:srcRect/>
          <a:stretch>
            <a:fillRect/>
          </a:stretch>
        </p:blipFill>
        <p:spPr bwMode="auto">
          <a:xfrm>
            <a:off x="914400" y="609600"/>
            <a:ext cx="7010400" cy="54540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riverwalkjazz.org/wp-content/uploads/2011/05/Louis-Armstong_Trumpet.jpg"/>
          <p:cNvPicPr>
            <a:picLocks noChangeAspect="1" noChangeArrowheads="1"/>
          </p:cNvPicPr>
          <p:nvPr/>
        </p:nvPicPr>
        <p:blipFill>
          <a:blip r:embed="rId3"/>
          <a:srcRect/>
          <a:stretch>
            <a:fillRect/>
          </a:stretch>
        </p:blipFill>
        <p:spPr bwMode="auto">
          <a:xfrm>
            <a:off x="914400" y="609600"/>
            <a:ext cx="7315200" cy="57058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pbase.com/o4/98/316398/1/61501593.ComposerIgorStravinskyNewYorkDecember11946.jpg"/>
          <p:cNvPicPr>
            <a:picLocks noChangeAspect="1" noChangeArrowheads="1"/>
          </p:cNvPicPr>
          <p:nvPr/>
        </p:nvPicPr>
        <p:blipFill>
          <a:blip r:embed="rId3"/>
          <a:srcRect/>
          <a:stretch>
            <a:fillRect/>
          </a:stretch>
        </p:blipFill>
        <p:spPr bwMode="auto">
          <a:xfrm>
            <a:off x="457200" y="685800"/>
            <a:ext cx="8367180" cy="4495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456</Words>
  <Application>Microsoft Office PowerPoint</Application>
  <PresentationFormat>On-screen Show (4:3)</PresentationFormat>
  <Paragraphs>44</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Creative, Inventive, and  Notable People</vt:lpstr>
      <vt:lpstr>Pablo Picasso 1881-1973 </vt:lpstr>
      <vt:lpstr>Vincent van Gogh 1853-1890</vt:lpstr>
      <vt:lpstr>Alice Neel 1990 - 1984 </vt:lpstr>
      <vt:lpstr>Andy Warhol 1928-1987 </vt:lpstr>
      <vt:lpstr>Paul Gauguin 1848-1903 </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Inventive, and  Notable People</dc:title>
  <dc:creator>ngarratt</dc:creator>
  <cp:lastModifiedBy>st</cp:lastModifiedBy>
  <cp:revision>11</cp:revision>
  <dcterms:created xsi:type="dcterms:W3CDTF">2012-03-21T23:41:55Z</dcterms:created>
  <dcterms:modified xsi:type="dcterms:W3CDTF">2012-03-29T14:27:42Z</dcterms:modified>
</cp:coreProperties>
</file>