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74" r:id="rId8"/>
    <p:sldId id="263" r:id="rId9"/>
    <p:sldId id="259" r:id="rId10"/>
    <p:sldId id="265" r:id="rId11"/>
    <p:sldId id="262" r:id="rId12"/>
    <p:sldId id="258" r:id="rId13"/>
    <p:sldId id="26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80" d="100"/>
          <a:sy n="80" d="100"/>
        </p:scale>
        <p:origin x="-2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20574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Grade </a:t>
            </a:r>
          </a:p>
          <a:p>
            <a:r>
              <a:rPr lang="en-US" sz="3600" b="1" dirty="0" smtClean="0"/>
              <a:t>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31746" name="Picture 2" descr="http://i.livescience.com/images/i/000/047/908/original/oyster-pearl-100903-02.jpg?1324345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50292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Creating Contexts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981200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would make a teacher say to a student…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You are acting </a:t>
            </a:r>
            <a:r>
              <a:rPr lang="en-US" sz="2800" b="1" i="1" dirty="0" smtClean="0"/>
              <a:t>heedless</a:t>
            </a:r>
            <a:r>
              <a:rPr lang="en-US" sz="2800" b="1" dirty="0" smtClean="0"/>
              <a:t> of my instructions!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What might happen if a child is </a:t>
            </a:r>
            <a:r>
              <a:rPr lang="en-US" sz="2800" b="1" i="1" dirty="0" smtClean="0"/>
              <a:t>heedless</a:t>
            </a:r>
            <a:r>
              <a:rPr lang="en-US" sz="2800" b="1" dirty="0" smtClean="0"/>
              <a:t> of a puddle under the water fountain?</a:t>
            </a:r>
          </a:p>
          <a:p>
            <a:endParaRPr lang="en-US" sz="2800" b="1" dirty="0" smtClean="0"/>
          </a:p>
          <a:p>
            <a:pPr algn="ctr"/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rant</a:t>
            </a:r>
          </a:p>
          <a:p>
            <a:pPr algn="ctr"/>
            <a:r>
              <a:rPr lang="en-US" sz="2800" b="1" dirty="0" smtClean="0"/>
              <a:t>He does not shout and rant and rave…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rant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752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speak or complain loudly</a:t>
            </a:r>
          </a:p>
          <a:p>
            <a:r>
              <a:rPr lang="en-US" sz="3200" dirty="0" smtClean="0"/>
              <a:t>synonyms: rave</a:t>
            </a:r>
            <a:endParaRPr lang="en-US" sz="32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438400"/>
            <a:ext cx="3686175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I say something that sounds like a person complaining loudly, say </a:t>
            </a:r>
            <a:r>
              <a:rPr lang="en-US" sz="6000" b="1" dirty="0" smtClean="0"/>
              <a:t>rant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7800" y="1905000"/>
            <a:ext cx="495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That’s not fair!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 would like some ice cream, please.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She cut me in line!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Let’s go outside to play!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I’m having pizza for lunch.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You cheated!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raging</a:t>
            </a:r>
          </a:p>
          <a:p>
            <a:pPr algn="ctr"/>
            <a:r>
              <a:rPr lang="en-US" sz="9600" b="1" dirty="0" smtClean="0"/>
              <a:t>heedless</a:t>
            </a:r>
          </a:p>
          <a:p>
            <a:pPr algn="ctr"/>
            <a:r>
              <a:rPr lang="en-US" sz="9600" b="1" dirty="0" smtClean="0"/>
              <a:t>rant</a:t>
            </a:r>
          </a:p>
          <a:p>
            <a:pPr algn="ctr"/>
            <a:endParaRPr lang="en-US" sz="9600" b="1" dirty="0" smtClean="0"/>
          </a:p>
          <a:p>
            <a:pPr algn="ctr"/>
            <a:endParaRPr lang="en-US" sz="96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996914" cy="144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1524000"/>
            <a:ext cx="708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600" b="1" dirty="0" smtClean="0"/>
              <a:t> 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a sentence to show you know what each of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828800"/>
            <a:ext cx="1581531" cy="19893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1447800"/>
            <a:ext cx="6858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raging</a:t>
            </a:r>
          </a:p>
          <a:p>
            <a:pPr algn="ctr"/>
            <a:r>
              <a:rPr lang="en-US" sz="9600" b="1" dirty="0" smtClean="0"/>
              <a:t>heedless</a:t>
            </a:r>
          </a:p>
          <a:p>
            <a:pPr algn="ctr"/>
            <a:r>
              <a:rPr lang="en-US" sz="9600" b="1" dirty="0" smtClean="0"/>
              <a:t>rant</a:t>
            </a:r>
          </a:p>
          <a:p>
            <a:pPr algn="ctr"/>
            <a:endParaRPr lang="en-US" sz="9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faberadatch.files.wordpress.com/2011/04/pearl-oyster-sea-farming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438900" cy="360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6858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/>
              <a:t>raging </a:t>
            </a:r>
          </a:p>
          <a:p>
            <a:pPr algn="ctr"/>
            <a:r>
              <a:rPr lang="en-US" sz="2800" b="1" dirty="0" smtClean="0"/>
              <a:t>The storm is raging up above, </a:t>
            </a:r>
          </a:p>
          <a:p>
            <a:pPr algn="ctr"/>
            <a:r>
              <a:rPr lang="en-US" sz="2800" b="1" dirty="0" smtClean="0"/>
              <a:t>And waves are dashing high…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9812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/>
              <a:t>1. Strong or damaging wind, waves, or fire </a:t>
            </a:r>
          </a:p>
          <a:p>
            <a:pPr marL="514350" indent="-514350"/>
            <a:r>
              <a:rPr lang="en-US" sz="2800" dirty="0" smtClean="0"/>
              <a:t>2. To be angry</a:t>
            </a:r>
          </a:p>
          <a:p>
            <a:r>
              <a:rPr lang="en-US" sz="2800" dirty="0" smtClean="0"/>
              <a:t>synonyms: furious, roaring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7162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raging</a:t>
            </a:r>
            <a:endParaRPr lang="en-US" sz="11500" b="1" dirty="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4442" t="12382" r="4442" b="7367"/>
          <a:stretch>
            <a:fillRect/>
          </a:stretch>
        </p:blipFill>
        <p:spPr bwMode="auto">
          <a:xfrm>
            <a:off x="609600" y="3581400"/>
            <a:ext cx="3810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 l="24138" t="19759" r="3448" b="6014"/>
          <a:stretch>
            <a:fillRect/>
          </a:stretch>
        </p:blipFill>
        <p:spPr bwMode="auto">
          <a:xfrm>
            <a:off x="4724400" y="3581400"/>
            <a:ext cx="367453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up, Thumbs down</a:t>
            </a:r>
          </a:p>
          <a:p>
            <a:r>
              <a:rPr lang="en-US" sz="2800" b="1" dirty="0" smtClean="0"/>
              <a:t>Which of these would you describe as raging?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09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 tornado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895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 gentle rain shower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191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 camp fire you are roasting marshmallows 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581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A wildfire spreading across a forest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181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 very angry person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848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heedless</a:t>
            </a:r>
          </a:p>
          <a:p>
            <a:r>
              <a:rPr lang="en-US" sz="2400" b="1" dirty="0" smtClean="0"/>
              <a:t>But down below in waters calm </a:t>
            </a:r>
          </a:p>
          <a:p>
            <a:r>
              <a:rPr lang="en-US" sz="2400" b="1" dirty="0" smtClean="0"/>
              <a:t>The oyster sleeps away;</a:t>
            </a:r>
          </a:p>
          <a:p>
            <a:r>
              <a:rPr lang="en-US" sz="2400" b="1" dirty="0" smtClean="0"/>
              <a:t>Quite heedless of the wind and waves…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heedless</a:t>
            </a:r>
            <a:endParaRPr lang="en-US" sz="9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7526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thoughtless, careless, unmindful</a:t>
            </a:r>
          </a:p>
          <a:p>
            <a:endParaRPr lang="en-US" sz="3200" dirty="0" smtClean="0"/>
          </a:p>
          <a:p>
            <a:r>
              <a:rPr lang="en-US" sz="3200" dirty="0" smtClean="0"/>
              <a:t>synonyms: uncaring, unconcerned</a:t>
            </a:r>
            <a:endParaRPr lang="en-US" sz="32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1828800"/>
            <a:ext cx="3568547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465</Words>
  <Application>Microsoft Office PowerPoint</Application>
  <PresentationFormat>On-screen Show (4:3)</PresentationFormat>
  <Paragraphs>105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70</cp:revision>
  <dcterms:created xsi:type="dcterms:W3CDTF">2013-09-20T22:58:17Z</dcterms:created>
  <dcterms:modified xsi:type="dcterms:W3CDTF">2013-11-08T19:04:38Z</dcterms:modified>
</cp:coreProperties>
</file>