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62" r:id="rId4"/>
    <p:sldId id="265" r:id="rId5"/>
    <p:sldId id="274" r:id="rId6"/>
    <p:sldId id="271" r:id="rId7"/>
    <p:sldId id="278" r:id="rId8"/>
    <p:sldId id="276" r:id="rId9"/>
    <p:sldId id="275" r:id="rId10"/>
    <p:sldId id="266" r:id="rId11"/>
    <p:sldId id="261" r:id="rId12"/>
    <p:sldId id="268" r:id="rId13"/>
    <p:sldId id="269" r:id="rId14"/>
    <p:sldId id="267" r:id="rId15"/>
    <p:sldId id="277" r:id="rId16"/>
    <p:sldId id="279"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1119" autoAdjust="0"/>
  </p:normalViewPr>
  <p:slideViewPr>
    <p:cSldViewPr>
      <p:cViewPr>
        <p:scale>
          <a:sx n="60" d="100"/>
          <a:sy n="60" d="100"/>
        </p:scale>
        <p:origin x="-798" y="-21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321BA-D717-4890-9547-57BFFBEDB3CB}"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AD4B3-55A6-4099-92D4-DE60FB7FF098}" type="slidenum">
              <a:rPr lang="en-US" smtClean="0"/>
              <a:pPr/>
              <a:t>‹#›</a:t>
            </a:fld>
            <a:endParaRPr lang="en-US"/>
          </a:p>
        </p:txBody>
      </p:sp>
    </p:spTree>
    <p:extLst>
      <p:ext uri="{BB962C8B-B14F-4D97-AF65-F5344CB8AC3E}">
        <p14:creationId xmlns="" xmlns:p14="http://schemas.microsoft.com/office/powerpoint/2010/main" val="297822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 the clip, we see the Barracuda coming towards the reef.  Whose point of view is</a:t>
            </a:r>
            <a:r>
              <a:rPr lang="en-US" baseline="0" dirty="0" smtClean="0"/>
              <a:t> this?  Through whose eyes do we see the barracuda coming closer?  Yes…it’s either Marlin or Coral.  We don’t know which one, and it really doesn’t matter.  All that matters is that we are looking through the eyes of a character.  </a:t>
            </a:r>
            <a:endParaRPr lang="en-US" dirty="0"/>
          </a:p>
        </p:txBody>
      </p:sp>
      <p:sp>
        <p:nvSpPr>
          <p:cNvPr id="4" name="Slide Number Placeholder 3"/>
          <p:cNvSpPr>
            <a:spLocks noGrp="1"/>
          </p:cNvSpPr>
          <p:nvPr>
            <p:ph type="sldNum" sz="quarter" idx="10"/>
          </p:nvPr>
        </p:nvSpPr>
        <p:spPr/>
        <p:txBody>
          <a:bodyPr/>
          <a:lstStyle/>
          <a:p>
            <a:fld id="{EC0AD4B3-55A6-4099-92D4-DE60FB7FF098}" type="slidenum">
              <a:rPr lang="en-US" smtClean="0"/>
              <a:pPr/>
              <a:t>5</a:t>
            </a:fld>
            <a:endParaRPr lang="en-US"/>
          </a:p>
        </p:txBody>
      </p:sp>
    </p:spTree>
    <p:extLst>
      <p:ext uri="{BB962C8B-B14F-4D97-AF65-F5344CB8AC3E}">
        <p14:creationId xmlns="" xmlns:p14="http://schemas.microsoft.com/office/powerpoint/2010/main" val="1147038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 point of view is this?  Is it through</a:t>
            </a:r>
            <a:r>
              <a:rPr lang="en-US" baseline="0" dirty="0" smtClean="0"/>
              <a:t> the eyes of a character or a narrator?  How do you know?</a:t>
            </a:r>
          </a:p>
          <a:p>
            <a:endParaRPr lang="en-US" baseline="0" dirty="0" smtClean="0"/>
          </a:p>
          <a:p>
            <a:r>
              <a:rPr lang="en-US" baseline="0" dirty="0" smtClean="0"/>
              <a:t>Yes, this time we get an outside view of the barracuda coming closer to the reef.  </a:t>
            </a:r>
            <a:endParaRPr lang="en-US" dirty="0"/>
          </a:p>
        </p:txBody>
      </p:sp>
      <p:sp>
        <p:nvSpPr>
          <p:cNvPr id="4" name="Slide Number Placeholder 3"/>
          <p:cNvSpPr>
            <a:spLocks noGrp="1"/>
          </p:cNvSpPr>
          <p:nvPr>
            <p:ph type="sldNum" sz="quarter" idx="10"/>
          </p:nvPr>
        </p:nvSpPr>
        <p:spPr/>
        <p:txBody>
          <a:bodyPr/>
          <a:lstStyle/>
          <a:p>
            <a:fld id="{EC0AD4B3-55A6-4099-92D4-DE60FB7FF098}" type="slidenum">
              <a:rPr lang="en-US" smtClean="0"/>
              <a:pPr/>
              <a:t>6</a:t>
            </a:fld>
            <a:endParaRPr lang="en-US"/>
          </a:p>
        </p:txBody>
      </p:sp>
    </p:spTree>
    <p:extLst>
      <p:ext uri="{BB962C8B-B14F-4D97-AF65-F5344CB8AC3E}">
        <p14:creationId xmlns="" xmlns:p14="http://schemas.microsoft.com/office/powerpoint/2010/main" val="233180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look at these two pictures side by side, which</a:t>
            </a:r>
            <a:r>
              <a:rPr lang="en-US" baseline="0" dirty="0" smtClean="0"/>
              <a:t> one makes a stronger impact?  Which one tells the story better?  Use evidence in the picture to support your response?</a:t>
            </a:r>
            <a:endParaRPr lang="en-US" dirty="0"/>
          </a:p>
        </p:txBody>
      </p:sp>
      <p:sp>
        <p:nvSpPr>
          <p:cNvPr id="4" name="Slide Number Placeholder 3"/>
          <p:cNvSpPr>
            <a:spLocks noGrp="1"/>
          </p:cNvSpPr>
          <p:nvPr>
            <p:ph type="sldNum" sz="quarter" idx="10"/>
          </p:nvPr>
        </p:nvSpPr>
        <p:spPr/>
        <p:txBody>
          <a:bodyPr/>
          <a:lstStyle/>
          <a:p>
            <a:fld id="{EC0AD4B3-55A6-4099-92D4-DE60FB7FF098}" type="slidenum">
              <a:rPr lang="en-US" smtClean="0"/>
              <a:pPr/>
              <a:t>7</a:t>
            </a:fld>
            <a:endParaRPr lang="en-US"/>
          </a:p>
        </p:txBody>
      </p:sp>
    </p:spTree>
    <p:extLst>
      <p:ext uri="{BB962C8B-B14F-4D97-AF65-F5344CB8AC3E}">
        <p14:creationId xmlns="" xmlns:p14="http://schemas.microsoft.com/office/powerpoint/2010/main" val="74791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Whose point of view is this?</a:t>
            </a:r>
            <a:r>
              <a:rPr lang="en-US" baseline="0" dirty="0" smtClean="0"/>
              <a:t>  How do you know?</a:t>
            </a:r>
            <a:endParaRPr lang="en-US" dirty="0"/>
          </a:p>
        </p:txBody>
      </p:sp>
      <p:sp>
        <p:nvSpPr>
          <p:cNvPr id="4" name="Slide Number Placeholder 3"/>
          <p:cNvSpPr>
            <a:spLocks noGrp="1"/>
          </p:cNvSpPr>
          <p:nvPr>
            <p:ph type="sldNum" sz="quarter" idx="10"/>
          </p:nvPr>
        </p:nvSpPr>
        <p:spPr/>
        <p:txBody>
          <a:bodyPr/>
          <a:lstStyle/>
          <a:p>
            <a:fld id="{EC0AD4B3-55A6-4099-92D4-DE60FB7FF098}" type="slidenum">
              <a:rPr lang="en-US" smtClean="0"/>
              <a:pPr/>
              <a:t>8</a:t>
            </a:fld>
            <a:endParaRPr lang="en-US"/>
          </a:p>
        </p:txBody>
      </p:sp>
    </p:spTree>
    <p:extLst>
      <p:ext uri="{BB962C8B-B14F-4D97-AF65-F5344CB8AC3E}">
        <p14:creationId xmlns="" xmlns:p14="http://schemas.microsoft.com/office/powerpoint/2010/main" val="407712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Whose point of view is this?  </a:t>
            </a:r>
          </a:p>
          <a:p>
            <a:endParaRPr lang="en-US" dirty="0" smtClean="0"/>
          </a:p>
          <a:p>
            <a:r>
              <a:rPr lang="en-US" dirty="0" smtClean="0"/>
              <a:t>This is how Coral</a:t>
            </a:r>
            <a:r>
              <a:rPr lang="en-US" baseline="0" dirty="0" smtClean="0"/>
              <a:t> saw the eggs.  Why would the illustrators choose to let us see the eggs through Coral’s eyes?</a:t>
            </a:r>
            <a:endParaRPr lang="en-US" dirty="0"/>
          </a:p>
        </p:txBody>
      </p:sp>
      <p:sp>
        <p:nvSpPr>
          <p:cNvPr id="4" name="Slide Number Placeholder 3"/>
          <p:cNvSpPr>
            <a:spLocks noGrp="1"/>
          </p:cNvSpPr>
          <p:nvPr>
            <p:ph type="sldNum" sz="quarter" idx="10"/>
          </p:nvPr>
        </p:nvSpPr>
        <p:spPr/>
        <p:txBody>
          <a:bodyPr/>
          <a:lstStyle/>
          <a:p>
            <a:fld id="{EC0AD4B3-55A6-4099-92D4-DE60FB7FF098}" type="slidenum">
              <a:rPr lang="en-US" smtClean="0"/>
              <a:pPr/>
              <a:t>9</a:t>
            </a:fld>
            <a:endParaRPr lang="en-US"/>
          </a:p>
        </p:txBody>
      </p:sp>
    </p:spTree>
    <p:extLst>
      <p:ext uri="{BB962C8B-B14F-4D97-AF65-F5344CB8AC3E}">
        <p14:creationId xmlns="" xmlns:p14="http://schemas.microsoft.com/office/powerpoint/2010/main" val="49115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a:t>
            </a:r>
            <a:r>
              <a:rPr lang="en-US" baseline="0" dirty="0" smtClean="0"/>
              <a:t>n we read, we sometimes get so caught up in the story that we forget to stop and think about some things.  Stopping to figure out the point of view…who is telling the story…can help us to more deeply understand our characters.  It can help us figure out why they do some of the things they do.  It also helps us figure out why authors do some of the things they do.  Let’s practice this together using one of our poems from this unit.</a:t>
            </a:r>
            <a:endParaRPr lang="en-US" dirty="0"/>
          </a:p>
        </p:txBody>
      </p:sp>
      <p:sp>
        <p:nvSpPr>
          <p:cNvPr id="4" name="Slide Number Placeholder 3"/>
          <p:cNvSpPr>
            <a:spLocks noGrp="1"/>
          </p:cNvSpPr>
          <p:nvPr>
            <p:ph type="sldNum" sz="quarter" idx="10"/>
          </p:nvPr>
        </p:nvSpPr>
        <p:spPr/>
        <p:txBody>
          <a:bodyPr/>
          <a:lstStyle/>
          <a:p>
            <a:fld id="{EC0AD4B3-55A6-4099-92D4-DE60FB7FF09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ED5F4-4003-4598-B88B-BA4C9A11E11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396339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ED5F4-4003-4598-B88B-BA4C9A11E11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398028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ED5F4-4003-4598-B88B-BA4C9A11E11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330700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ED5F4-4003-4598-B88B-BA4C9A11E11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88621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ED5F4-4003-4598-B88B-BA4C9A11E11A}"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355815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5ED5F4-4003-4598-B88B-BA4C9A11E11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154764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ED5F4-4003-4598-B88B-BA4C9A11E11A}"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404637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ED5F4-4003-4598-B88B-BA4C9A11E11A}"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118426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ED5F4-4003-4598-B88B-BA4C9A11E11A}"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27581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ED5F4-4003-4598-B88B-BA4C9A11E11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173027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ED5F4-4003-4598-B88B-BA4C9A11E11A}"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315033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5F4-4003-4598-B88B-BA4C9A11E11A}"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4385A-261F-48FF-88F9-1E3EB7F996B6}" type="slidenum">
              <a:rPr lang="en-US" smtClean="0"/>
              <a:pPr/>
              <a:t>‹#›</a:t>
            </a:fld>
            <a:endParaRPr lang="en-US"/>
          </a:p>
        </p:txBody>
      </p:sp>
    </p:spTree>
    <p:extLst>
      <p:ext uri="{BB962C8B-B14F-4D97-AF65-F5344CB8AC3E}">
        <p14:creationId xmlns="" xmlns:p14="http://schemas.microsoft.com/office/powerpoint/2010/main" val="135680996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HG3L98NFyro"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noAutofit/>
          </a:bodyPr>
          <a:lstStyle/>
          <a:p>
            <a:r>
              <a:rPr lang="en-US" sz="5400" dirty="0" smtClean="0"/>
              <a:t>Point of View</a:t>
            </a:r>
            <a:br>
              <a:rPr lang="en-US" sz="5400" dirty="0" smtClean="0"/>
            </a:br>
            <a:r>
              <a:rPr lang="en-US" sz="5400" dirty="0" smtClean="0"/>
              <a:t/>
            </a:r>
            <a:br>
              <a:rPr lang="en-US" sz="5400" dirty="0" smtClean="0"/>
            </a:br>
            <a:r>
              <a:rPr lang="en-US" sz="5400" dirty="0" smtClean="0"/>
              <a:t>“Barracuda” </a:t>
            </a:r>
            <a:br>
              <a:rPr lang="en-US" sz="5400" dirty="0" smtClean="0"/>
            </a:br>
            <a:r>
              <a:rPr lang="en-US" sz="5400" dirty="0" smtClean="0"/>
              <a:t>By John Gardner</a:t>
            </a:r>
            <a:endParaRPr lang="en-US" sz="5400"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000" y="4648200"/>
            <a:ext cx="2487613"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2590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062" t="23958" r="39844" b="37500"/>
          <a:stretch>
            <a:fillRect/>
          </a:stretch>
        </p:blipFill>
        <p:spPr bwMode="auto">
          <a:xfrm>
            <a:off x="990600" y="1066800"/>
            <a:ext cx="716897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814" y="197345"/>
            <a:ext cx="5410200" cy="6555641"/>
          </a:xfrm>
          <a:prstGeom prst="rect">
            <a:avLst/>
          </a:prstGeom>
        </p:spPr>
        <p:txBody>
          <a:bodyPr wrap="square">
            <a:spAutoFit/>
          </a:bodyPr>
          <a:lstStyle/>
          <a:p>
            <a:pPr fontAlgn="base"/>
            <a:r>
              <a:rPr lang="en-US" sz="2000" b="1" dirty="0"/>
              <a:t>The Barracuda</a:t>
            </a:r>
            <a:br>
              <a:rPr lang="en-US" sz="2000" b="1" dirty="0"/>
            </a:br>
            <a:endParaRPr lang="en-US" sz="2000" dirty="0"/>
          </a:p>
          <a:p>
            <a:pPr fontAlgn="base"/>
            <a:r>
              <a:rPr lang="en-US" sz="2000" dirty="0"/>
              <a:t>Slowly, slowly, he cruises</a:t>
            </a:r>
            <a:br>
              <a:rPr lang="en-US" sz="2000" dirty="0"/>
            </a:br>
            <a:r>
              <a:rPr lang="en-US" sz="2000" dirty="0"/>
              <a:t>And slowly, slowly, he chooses</a:t>
            </a:r>
            <a:br>
              <a:rPr lang="en-US" sz="2000" dirty="0"/>
            </a:br>
            <a:r>
              <a:rPr lang="en-US" sz="2000" dirty="0"/>
              <a:t>Which kind of fish he prefers to take this morning;</a:t>
            </a:r>
            <a:br>
              <a:rPr lang="en-US" sz="2000" dirty="0"/>
            </a:br>
            <a:r>
              <a:rPr lang="en-US" sz="2000" dirty="0"/>
              <a:t>Then without warning</a:t>
            </a:r>
            <a:br>
              <a:rPr lang="en-US" sz="2000" dirty="0"/>
            </a:br>
            <a:r>
              <a:rPr lang="en-US" sz="2000" dirty="0"/>
              <a:t>The Barracuda opens his jaws, teeth flashing,</a:t>
            </a:r>
            <a:br>
              <a:rPr lang="en-US" sz="2000" dirty="0"/>
            </a:br>
            <a:r>
              <a:rPr lang="en-US" sz="2000" dirty="0"/>
              <a:t>And with a horrible, horrible grinding and gnashing,</a:t>
            </a:r>
            <a:br>
              <a:rPr lang="en-US" sz="2000" dirty="0"/>
            </a:br>
            <a:r>
              <a:rPr lang="en-US" sz="2000" dirty="0"/>
              <a:t>Devours a hundred poor creatures and feels no remorse.</a:t>
            </a:r>
            <a:br>
              <a:rPr lang="en-US" sz="2000" dirty="0"/>
            </a:br>
            <a:r>
              <a:rPr lang="en-US" sz="2000" dirty="0"/>
              <a:t>It’s no wonder, of course,</a:t>
            </a:r>
            <a:br>
              <a:rPr lang="en-US" sz="2000" dirty="0"/>
            </a:br>
            <a:r>
              <a:rPr lang="en-US" sz="2000" dirty="0"/>
              <a:t>That he really ought, perhaps, to change his ways.</a:t>
            </a:r>
            <a:br>
              <a:rPr lang="en-US" sz="2000" dirty="0"/>
            </a:br>
            <a:r>
              <a:rPr lang="en-US" sz="2000" dirty="0"/>
              <a:t>“But,” (as he says</a:t>
            </a:r>
            <a:br>
              <a:rPr lang="en-US" sz="2000" dirty="0"/>
            </a:br>
            <a:r>
              <a:rPr lang="en-US" sz="2000" dirty="0"/>
              <a:t>With an evil grin)</a:t>
            </a:r>
            <a:br>
              <a:rPr lang="en-US" sz="2000" dirty="0"/>
            </a:br>
            <a:r>
              <a:rPr lang="en-US" sz="2000" dirty="0"/>
              <a:t>“It’s actually not my fault, you see:</a:t>
            </a:r>
            <a:br>
              <a:rPr lang="en-US" sz="2000" dirty="0"/>
            </a:br>
            <a:r>
              <a:rPr lang="en-US" sz="2000" dirty="0"/>
              <a:t>I’ve nothing to do with the tragedy;</a:t>
            </a:r>
            <a:br>
              <a:rPr lang="en-US" sz="2000" dirty="0"/>
            </a:br>
            <a:r>
              <a:rPr lang="en-US" sz="2000" dirty="0"/>
              <a:t>I open my mouth for a yawn and —ah me!—</a:t>
            </a:r>
            <a:br>
              <a:rPr lang="en-US" sz="2000" dirty="0"/>
            </a:br>
            <a:r>
              <a:rPr lang="en-US" sz="2000" dirty="0"/>
              <a:t>They all</a:t>
            </a:r>
            <a:br>
              <a:rPr lang="en-US" sz="2000" dirty="0"/>
            </a:br>
            <a:r>
              <a:rPr lang="en-US" sz="2000" dirty="0"/>
              <a:t>swim</a:t>
            </a:r>
            <a:br>
              <a:rPr lang="en-US" sz="2000" dirty="0"/>
            </a:br>
            <a:r>
              <a:rPr lang="en-US" sz="2000" dirty="0"/>
              <a:t>in.”</a:t>
            </a:r>
          </a:p>
        </p:txBody>
      </p:sp>
      <p:sp>
        <p:nvSpPr>
          <p:cNvPr id="3" name="Rectangular Callout 2"/>
          <p:cNvSpPr/>
          <p:nvPr/>
        </p:nvSpPr>
        <p:spPr>
          <a:xfrm>
            <a:off x="5486400" y="381000"/>
            <a:ext cx="3200400" cy="2133600"/>
          </a:xfrm>
          <a:prstGeom prst="wedgeRectCallout">
            <a:avLst>
              <a:gd name="adj1" fmla="val -49065"/>
              <a:gd name="adj2" fmla="val 7505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ctr">
              <a:buAutoNum type="arabicPeriod"/>
            </a:pPr>
            <a:r>
              <a:rPr lang="en-US" sz="2000" dirty="0" smtClean="0"/>
              <a:t>Identify the Point of View:</a:t>
            </a:r>
            <a:endParaRPr lang="en-US" dirty="0" smtClean="0"/>
          </a:p>
          <a:p>
            <a:pPr marL="342900" indent="-342900" algn="ctr"/>
            <a:r>
              <a:rPr lang="en-US" dirty="0" smtClean="0"/>
              <a:t>Who is the speaker?  Is it a character in the poem or is it a narrator?  How do you know?</a:t>
            </a:r>
            <a:endParaRPr lang="en-US" dirty="0"/>
          </a:p>
        </p:txBody>
      </p:sp>
      <p:sp>
        <p:nvSpPr>
          <p:cNvPr id="4" name="Rectangular Callout 3"/>
          <p:cNvSpPr/>
          <p:nvPr/>
        </p:nvSpPr>
        <p:spPr>
          <a:xfrm>
            <a:off x="5638800" y="3429000"/>
            <a:ext cx="2971800" cy="1219200"/>
          </a:xfrm>
          <a:prstGeom prst="wedgeRectCallout">
            <a:avLst>
              <a:gd name="adj1" fmla="val -47041"/>
              <a:gd name="adj2" fmla="val 8152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What other character(s) are in the poem?</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26150" y="4876800"/>
            <a:ext cx="2489417" cy="18488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780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814" y="197345"/>
            <a:ext cx="5410200" cy="6555641"/>
          </a:xfrm>
          <a:prstGeom prst="rect">
            <a:avLst/>
          </a:prstGeom>
        </p:spPr>
        <p:txBody>
          <a:bodyPr wrap="square">
            <a:spAutoFit/>
          </a:bodyPr>
          <a:lstStyle/>
          <a:p>
            <a:pPr fontAlgn="base"/>
            <a:r>
              <a:rPr lang="en-US" sz="2000" b="1" dirty="0"/>
              <a:t>The Barracuda</a:t>
            </a:r>
            <a:br>
              <a:rPr lang="en-US" sz="2000" b="1" dirty="0"/>
            </a:br>
            <a:endParaRPr lang="en-US" sz="2000" dirty="0"/>
          </a:p>
          <a:p>
            <a:pPr fontAlgn="base"/>
            <a:r>
              <a:rPr lang="en-US" sz="2000" dirty="0"/>
              <a:t>Slowly, slowly, he cruises</a:t>
            </a:r>
            <a:br>
              <a:rPr lang="en-US" sz="2000" dirty="0"/>
            </a:br>
            <a:r>
              <a:rPr lang="en-US" sz="2000" dirty="0"/>
              <a:t>And slowly, slowly, he chooses</a:t>
            </a:r>
            <a:br>
              <a:rPr lang="en-US" sz="2000" dirty="0"/>
            </a:br>
            <a:r>
              <a:rPr lang="en-US" sz="2000" dirty="0"/>
              <a:t>Which kind of fish he prefers to take this morning;</a:t>
            </a:r>
            <a:br>
              <a:rPr lang="en-US" sz="2000" dirty="0"/>
            </a:br>
            <a:r>
              <a:rPr lang="en-US" sz="2000" dirty="0"/>
              <a:t>Then without warning</a:t>
            </a:r>
            <a:br>
              <a:rPr lang="en-US" sz="2000" dirty="0"/>
            </a:br>
            <a:r>
              <a:rPr lang="en-US" sz="2000" dirty="0"/>
              <a:t>The Barracuda opens his jaws, teeth flashing,</a:t>
            </a:r>
            <a:br>
              <a:rPr lang="en-US" sz="2000" dirty="0"/>
            </a:br>
            <a:r>
              <a:rPr lang="en-US" sz="2000" dirty="0"/>
              <a:t>And with a horrible, horrible grinding and gnashing,</a:t>
            </a:r>
            <a:br>
              <a:rPr lang="en-US" sz="2000" dirty="0"/>
            </a:br>
            <a:r>
              <a:rPr lang="en-US" sz="2000" dirty="0"/>
              <a:t>Devours a hundred poor creatures and feels no remorse.</a:t>
            </a:r>
            <a:br>
              <a:rPr lang="en-US" sz="2000" dirty="0"/>
            </a:br>
            <a:r>
              <a:rPr lang="en-US" sz="2000" dirty="0"/>
              <a:t>It’s no wonder, of course,</a:t>
            </a:r>
            <a:br>
              <a:rPr lang="en-US" sz="2000" dirty="0"/>
            </a:br>
            <a:r>
              <a:rPr lang="en-US" sz="2000" dirty="0"/>
              <a:t>That he really ought, perhaps, to change his ways.</a:t>
            </a:r>
            <a:br>
              <a:rPr lang="en-US" sz="2000" dirty="0"/>
            </a:br>
            <a:r>
              <a:rPr lang="en-US" sz="2000" dirty="0"/>
              <a:t>“But,” (as he says</a:t>
            </a:r>
            <a:br>
              <a:rPr lang="en-US" sz="2000" dirty="0"/>
            </a:br>
            <a:r>
              <a:rPr lang="en-US" sz="2000" dirty="0"/>
              <a:t>With an evil grin)</a:t>
            </a:r>
            <a:br>
              <a:rPr lang="en-US" sz="2000" dirty="0"/>
            </a:br>
            <a:r>
              <a:rPr lang="en-US" sz="2000" dirty="0"/>
              <a:t>“It’s actually not my fault, you see:</a:t>
            </a:r>
            <a:br>
              <a:rPr lang="en-US" sz="2000" dirty="0"/>
            </a:br>
            <a:r>
              <a:rPr lang="en-US" sz="2000" dirty="0"/>
              <a:t>I’ve nothing to do with the tragedy;</a:t>
            </a:r>
            <a:br>
              <a:rPr lang="en-US" sz="2000" dirty="0"/>
            </a:br>
            <a:r>
              <a:rPr lang="en-US" sz="2000" dirty="0"/>
              <a:t>I open my mouth for a yawn and —ah me!—</a:t>
            </a:r>
            <a:br>
              <a:rPr lang="en-US" sz="2000" dirty="0"/>
            </a:br>
            <a:r>
              <a:rPr lang="en-US" sz="2000" dirty="0"/>
              <a:t>They all</a:t>
            </a:r>
            <a:br>
              <a:rPr lang="en-US" sz="2000" dirty="0"/>
            </a:br>
            <a:r>
              <a:rPr lang="en-US" sz="2000" dirty="0"/>
              <a:t>swim</a:t>
            </a:r>
            <a:br>
              <a:rPr lang="en-US" sz="2000" dirty="0"/>
            </a:br>
            <a:r>
              <a:rPr lang="en-US" sz="2000" dirty="0"/>
              <a:t>in.”</a:t>
            </a:r>
          </a:p>
        </p:txBody>
      </p:sp>
      <p:sp>
        <p:nvSpPr>
          <p:cNvPr id="3" name="Rectangular Callout 2"/>
          <p:cNvSpPr/>
          <p:nvPr/>
        </p:nvSpPr>
        <p:spPr>
          <a:xfrm>
            <a:off x="5638800" y="533400"/>
            <a:ext cx="3244186" cy="1676400"/>
          </a:xfrm>
          <a:prstGeom prst="wedgeRectCallout">
            <a:avLst>
              <a:gd name="adj1" fmla="val -53439"/>
              <a:gd name="adj2" fmla="val 87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startAt="2"/>
            </a:pPr>
            <a:r>
              <a:rPr lang="en-US" dirty="0" smtClean="0"/>
              <a:t>How does this shape the story?</a:t>
            </a:r>
          </a:p>
          <a:p>
            <a:pPr marL="342900" indent="-342900" algn="ctr"/>
            <a:r>
              <a:rPr lang="en-US" dirty="0" smtClean="0"/>
              <a:t>How does the narrator feel about the barracuda?  Which words and phrases help you to know that?</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26150" y="4876800"/>
            <a:ext cx="2489417" cy="18488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71600" y="2362200"/>
            <a:ext cx="1905000" cy="3048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2286000" y="3048000"/>
            <a:ext cx="1600200" cy="2286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228600" y="3276600"/>
            <a:ext cx="1066800" cy="3048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762000" y="3886200"/>
            <a:ext cx="4724400" cy="304800"/>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10/main" val="262780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814" y="197345"/>
            <a:ext cx="5410200" cy="6555641"/>
          </a:xfrm>
          <a:prstGeom prst="rect">
            <a:avLst/>
          </a:prstGeom>
        </p:spPr>
        <p:txBody>
          <a:bodyPr wrap="square">
            <a:spAutoFit/>
          </a:bodyPr>
          <a:lstStyle/>
          <a:p>
            <a:pPr fontAlgn="base"/>
            <a:r>
              <a:rPr lang="en-US" sz="2000" b="1" dirty="0"/>
              <a:t>The Barracuda</a:t>
            </a:r>
            <a:br>
              <a:rPr lang="en-US" sz="2000" b="1" dirty="0"/>
            </a:br>
            <a:endParaRPr lang="en-US" sz="2000" dirty="0"/>
          </a:p>
          <a:p>
            <a:pPr fontAlgn="base"/>
            <a:r>
              <a:rPr lang="en-US" sz="2000" dirty="0"/>
              <a:t>Slowly, slowly, he cruises</a:t>
            </a:r>
            <a:br>
              <a:rPr lang="en-US" sz="2000" dirty="0"/>
            </a:br>
            <a:r>
              <a:rPr lang="en-US" sz="2000" dirty="0"/>
              <a:t>And slowly, slowly, he chooses</a:t>
            </a:r>
            <a:br>
              <a:rPr lang="en-US" sz="2000" dirty="0"/>
            </a:br>
            <a:r>
              <a:rPr lang="en-US" sz="2000" dirty="0"/>
              <a:t>Which kind of fish he prefers to take this morning;</a:t>
            </a:r>
            <a:br>
              <a:rPr lang="en-US" sz="2000" dirty="0"/>
            </a:br>
            <a:r>
              <a:rPr lang="en-US" sz="2000" dirty="0"/>
              <a:t>Then without warning</a:t>
            </a:r>
            <a:br>
              <a:rPr lang="en-US" sz="2000" dirty="0"/>
            </a:br>
            <a:r>
              <a:rPr lang="en-US" sz="2000" dirty="0"/>
              <a:t>The Barracuda opens his jaws, teeth flashing,</a:t>
            </a:r>
            <a:br>
              <a:rPr lang="en-US" sz="2000" dirty="0"/>
            </a:br>
            <a:r>
              <a:rPr lang="en-US" sz="2000" dirty="0"/>
              <a:t>And with a horrible, horrible grinding and gnashing,</a:t>
            </a:r>
            <a:br>
              <a:rPr lang="en-US" sz="2000" dirty="0"/>
            </a:br>
            <a:r>
              <a:rPr lang="en-US" sz="2000" dirty="0"/>
              <a:t>Devours a hundred poor creatures and feels no remorse.</a:t>
            </a:r>
            <a:br>
              <a:rPr lang="en-US" sz="2000" dirty="0"/>
            </a:br>
            <a:r>
              <a:rPr lang="en-US" sz="2000" dirty="0"/>
              <a:t>It’s no wonder, of course,</a:t>
            </a:r>
            <a:br>
              <a:rPr lang="en-US" sz="2000" dirty="0"/>
            </a:br>
            <a:r>
              <a:rPr lang="en-US" sz="2000" dirty="0"/>
              <a:t>That he really ought, perhaps, to change his ways.</a:t>
            </a:r>
            <a:br>
              <a:rPr lang="en-US" sz="2000" dirty="0"/>
            </a:br>
            <a:r>
              <a:rPr lang="en-US" sz="2000" dirty="0"/>
              <a:t>“But,” (as he says</a:t>
            </a:r>
            <a:br>
              <a:rPr lang="en-US" sz="2000" dirty="0"/>
            </a:br>
            <a:r>
              <a:rPr lang="en-US" sz="2000" dirty="0"/>
              <a:t>With an evil grin)</a:t>
            </a:r>
            <a:br>
              <a:rPr lang="en-US" sz="2000" dirty="0"/>
            </a:br>
            <a:r>
              <a:rPr lang="en-US" sz="2000" dirty="0"/>
              <a:t>“It’s actually not my fault, you see:</a:t>
            </a:r>
            <a:br>
              <a:rPr lang="en-US" sz="2000" dirty="0"/>
            </a:br>
            <a:r>
              <a:rPr lang="en-US" sz="2000" dirty="0"/>
              <a:t>I’ve nothing to do with the tragedy;</a:t>
            </a:r>
            <a:br>
              <a:rPr lang="en-US" sz="2000" dirty="0"/>
            </a:br>
            <a:r>
              <a:rPr lang="en-US" sz="2000" dirty="0"/>
              <a:t>I open my mouth for a yawn and —ah me!—</a:t>
            </a:r>
            <a:br>
              <a:rPr lang="en-US" sz="2000" dirty="0"/>
            </a:br>
            <a:r>
              <a:rPr lang="en-US" sz="2000" dirty="0"/>
              <a:t>They all</a:t>
            </a:r>
            <a:br>
              <a:rPr lang="en-US" sz="2000" dirty="0"/>
            </a:br>
            <a:r>
              <a:rPr lang="en-US" sz="2000" dirty="0"/>
              <a:t>swim</a:t>
            </a:r>
            <a:br>
              <a:rPr lang="en-US" sz="2000" dirty="0"/>
            </a:br>
            <a:r>
              <a:rPr lang="en-US" sz="2000" dirty="0"/>
              <a:t>in.”</a:t>
            </a:r>
          </a:p>
        </p:txBody>
      </p:sp>
      <p:sp>
        <p:nvSpPr>
          <p:cNvPr id="3" name="Rectangular Callout 2"/>
          <p:cNvSpPr/>
          <p:nvPr/>
        </p:nvSpPr>
        <p:spPr>
          <a:xfrm>
            <a:off x="5638800" y="914400"/>
            <a:ext cx="3244186" cy="1676400"/>
          </a:xfrm>
          <a:prstGeom prst="wedgeRectCallout">
            <a:avLst>
              <a:gd name="adj1" fmla="val -53439"/>
              <a:gd name="adj2" fmla="val 8712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ctr">
              <a:buAutoNum type="arabicPeriod" startAt="3"/>
            </a:pPr>
            <a:r>
              <a:rPr lang="en-US" dirty="0" smtClean="0"/>
              <a:t>Why did the author make this choice?</a:t>
            </a:r>
          </a:p>
          <a:p>
            <a:pPr marL="342900" indent="-342900" algn="ctr"/>
            <a:r>
              <a:rPr lang="en-US" dirty="0" smtClean="0"/>
              <a:t>How would </a:t>
            </a:r>
            <a:r>
              <a:rPr lang="en-US" dirty="0"/>
              <a:t> </a:t>
            </a:r>
            <a:r>
              <a:rPr lang="en-US" dirty="0" smtClean="0"/>
              <a:t>it have been different if  the entire poem was told from the barracuda’s point of view?</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26150" y="4876800"/>
            <a:ext cx="2489417" cy="18488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2780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4062" t="23958" r="39844" b="37500"/>
          <a:stretch>
            <a:fillRect/>
          </a:stretch>
        </p:blipFill>
        <p:spPr bwMode="auto">
          <a:xfrm>
            <a:off x="685800" y="914400"/>
            <a:ext cx="7655011"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152400"/>
            <a:ext cx="48768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Your Turn!!!</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48" y="15766"/>
            <a:ext cx="5653278" cy="6842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5410200" y="1600200"/>
            <a:ext cx="3619474" cy="3954517"/>
          </a:xfrm>
          <a:prstGeom prst="cloudCallout">
            <a:avLst>
              <a:gd name="adj1" fmla="val -42205"/>
              <a:gd name="adj2" fmla="val -602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Give the fish a Point of View…what would they say if given the chance?</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 xmlns:p14="http://schemas.microsoft.com/office/powerpoint/2010/main" val="637484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00800" y="4800600"/>
            <a:ext cx="2487613"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117517"/>
            <a:ext cx="7467600" cy="3693319"/>
          </a:xfrm>
          <a:prstGeom prst="rect">
            <a:avLst/>
          </a:prstGeom>
        </p:spPr>
        <p:txBody>
          <a:bodyPr wrap="square">
            <a:spAutoFit/>
          </a:bodyPr>
          <a:lstStyle/>
          <a:p>
            <a:r>
              <a:rPr lang="en-US" sz="3600" dirty="0"/>
              <a:t>I can determine the point of view of the narrator and characters in a poem.</a:t>
            </a:r>
          </a:p>
          <a:p>
            <a:r>
              <a:rPr lang="en-US" dirty="0"/>
              <a:t> </a:t>
            </a:r>
          </a:p>
          <a:p>
            <a:r>
              <a:rPr lang="en-US" sz="2400" dirty="0"/>
              <a:t>1-I am very lost.</a:t>
            </a:r>
          </a:p>
          <a:p>
            <a:r>
              <a:rPr lang="en-US" sz="2400" dirty="0"/>
              <a:t>2-I have heard of point of view, but I don’t know </a:t>
            </a:r>
            <a:endParaRPr lang="en-US" sz="2400" dirty="0" smtClean="0"/>
          </a:p>
          <a:p>
            <a:r>
              <a:rPr lang="en-US" sz="2400" dirty="0"/>
              <a:t> </a:t>
            </a:r>
            <a:r>
              <a:rPr lang="en-US" sz="2400" dirty="0" smtClean="0"/>
              <a:t>   what </a:t>
            </a:r>
            <a:r>
              <a:rPr lang="en-US" sz="2400" dirty="0"/>
              <a:t>it means.</a:t>
            </a:r>
          </a:p>
          <a:p>
            <a:r>
              <a:rPr lang="en-US" sz="2400" dirty="0"/>
              <a:t>3-I can identify points of view in a story or poem.</a:t>
            </a:r>
          </a:p>
          <a:p>
            <a:r>
              <a:rPr lang="en-US" sz="2400" dirty="0"/>
              <a:t>4-I can identify the point of view, and I can teach it </a:t>
            </a:r>
            <a:r>
              <a:rPr lang="en-US" sz="2400" dirty="0" smtClean="0"/>
              <a:t>to</a:t>
            </a:r>
          </a:p>
          <a:p>
            <a:r>
              <a:rPr lang="en-US" sz="2400" dirty="0"/>
              <a:t> </a:t>
            </a:r>
            <a:r>
              <a:rPr lang="en-US" sz="2400" dirty="0" smtClean="0"/>
              <a:t>  a friend</a:t>
            </a:r>
            <a:r>
              <a:rPr lang="en-US" sz="2400" dirty="0"/>
              <a:t>.</a:t>
            </a:r>
          </a:p>
        </p:txBody>
      </p:sp>
    </p:spTree>
    <p:extLst>
      <p:ext uri="{BB962C8B-B14F-4D97-AF65-F5344CB8AC3E}">
        <p14:creationId xmlns="" xmlns:p14="http://schemas.microsoft.com/office/powerpoint/2010/main" val="3214974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200" y="1066800"/>
            <a:ext cx="6629400" cy="49152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91900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00800" y="4800600"/>
            <a:ext cx="2487613"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1117517"/>
            <a:ext cx="7467600" cy="3693319"/>
          </a:xfrm>
          <a:prstGeom prst="rect">
            <a:avLst/>
          </a:prstGeom>
        </p:spPr>
        <p:txBody>
          <a:bodyPr wrap="square">
            <a:spAutoFit/>
          </a:bodyPr>
          <a:lstStyle/>
          <a:p>
            <a:r>
              <a:rPr lang="en-US" sz="3600" dirty="0"/>
              <a:t>I can determine the point of view of the narrator and characters in a poem.</a:t>
            </a:r>
          </a:p>
          <a:p>
            <a:r>
              <a:rPr lang="en-US" dirty="0"/>
              <a:t> </a:t>
            </a:r>
          </a:p>
          <a:p>
            <a:r>
              <a:rPr lang="en-US" sz="2400" dirty="0"/>
              <a:t>1-I am very lost.</a:t>
            </a:r>
          </a:p>
          <a:p>
            <a:r>
              <a:rPr lang="en-US" sz="2400" dirty="0"/>
              <a:t>2-I have heard of point of view, but I don’t know </a:t>
            </a:r>
            <a:endParaRPr lang="en-US" sz="2400" dirty="0" smtClean="0"/>
          </a:p>
          <a:p>
            <a:r>
              <a:rPr lang="en-US" sz="2400" dirty="0"/>
              <a:t> </a:t>
            </a:r>
            <a:r>
              <a:rPr lang="en-US" sz="2400" dirty="0" smtClean="0"/>
              <a:t>   what </a:t>
            </a:r>
            <a:r>
              <a:rPr lang="en-US" sz="2400" dirty="0"/>
              <a:t>it means.</a:t>
            </a:r>
          </a:p>
          <a:p>
            <a:r>
              <a:rPr lang="en-US" sz="2400" dirty="0"/>
              <a:t>3-I can identify points of view in a story or poem.</a:t>
            </a:r>
          </a:p>
          <a:p>
            <a:r>
              <a:rPr lang="en-US" sz="2400" dirty="0"/>
              <a:t>4-I can identify the point of view, and I can teach it </a:t>
            </a:r>
            <a:r>
              <a:rPr lang="en-US" sz="2400" dirty="0" smtClean="0"/>
              <a:t>to</a:t>
            </a:r>
          </a:p>
          <a:p>
            <a:r>
              <a:rPr lang="en-US" sz="2400" dirty="0"/>
              <a:t> </a:t>
            </a:r>
            <a:r>
              <a:rPr lang="en-US" sz="2400" dirty="0" smtClean="0"/>
              <a:t>  a friend</a:t>
            </a:r>
            <a:r>
              <a:rPr lang="en-US" sz="2400" dirty="0"/>
              <a:t>.</a:t>
            </a:r>
          </a:p>
        </p:txBody>
      </p:sp>
    </p:spTree>
    <p:extLst>
      <p:ext uri="{BB962C8B-B14F-4D97-AF65-F5344CB8AC3E}">
        <p14:creationId xmlns="" xmlns:p14="http://schemas.microsoft.com/office/powerpoint/2010/main" val="642230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304800"/>
            <a:ext cx="8119872" cy="4572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81000" y="5181600"/>
            <a:ext cx="8229600" cy="1143000"/>
          </a:xfrm>
        </p:spPr>
        <p:txBody>
          <a:bodyPr>
            <a:normAutofit fontScale="90000"/>
          </a:bodyPr>
          <a:lstStyle/>
          <a:p>
            <a:r>
              <a:rPr lang="en-US" dirty="0" smtClean="0"/>
              <a:t>What happened to the eggs?</a:t>
            </a:r>
            <a:br>
              <a:rPr lang="en-US" dirty="0" smtClean="0"/>
            </a:br>
            <a:r>
              <a:rPr lang="en-US" dirty="0" smtClean="0"/>
              <a:t>What’s the name of the “villain” from this video?</a:t>
            </a:r>
            <a:endParaRPr lang="en-US" dirty="0"/>
          </a:p>
        </p:txBody>
      </p:sp>
    </p:spTree>
    <p:extLst>
      <p:ext uri="{BB962C8B-B14F-4D97-AF65-F5344CB8AC3E}">
        <p14:creationId xmlns="" xmlns:p14="http://schemas.microsoft.com/office/powerpoint/2010/main" val="3787292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5410200" cy="1143000"/>
          </a:xfrm>
        </p:spPr>
        <p:txBody>
          <a:bodyPr>
            <a:noAutofit/>
          </a:bodyPr>
          <a:lstStyle/>
          <a:p>
            <a:r>
              <a:rPr lang="en-US" sz="7200" b="1" dirty="0" smtClean="0">
                <a:solidFill>
                  <a:schemeClr val="accent5"/>
                </a:solidFill>
              </a:rPr>
              <a:t>Point of View </a:t>
            </a:r>
            <a:br>
              <a:rPr lang="en-US" sz="7200" b="1" dirty="0" smtClean="0">
                <a:solidFill>
                  <a:schemeClr val="accent5"/>
                </a:solidFill>
              </a:rPr>
            </a:br>
            <a:r>
              <a:rPr lang="en-US" sz="7200" b="1" dirty="0" smtClean="0">
                <a:solidFill>
                  <a:schemeClr val="accent5"/>
                </a:solidFill>
              </a:rPr>
              <a:t>in literature</a:t>
            </a:r>
            <a:endParaRPr lang="en-US" sz="7200" b="1" dirty="0">
              <a:solidFill>
                <a:schemeClr val="accent5"/>
              </a:solidFill>
            </a:endParaRPr>
          </a:p>
        </p:txBody>
      </p:sp>
      <p:sp>
        <p:nvSpPr>
          <p:cNvPr id="3" name="TextBox 2"/>
          <p:cNvSpPr txBox="1"/>
          <p:nvPr/>
        </p:nvSpPr>
        <p:spPr>
          <a:xfrm>
            <a:off x="1447800" y="2819400"/>
            <a:ext cx="6629400" cy="1323439"/>
          </a:xfrm>
          <a:prstGeom prst="rect">
            <a:avLst/>
          </a:prstGeom>
          <a:noFill/>
        </p:spPr>
        <p:txBody>
          <a:bodyPr wrap="square" rtlCol="0">
            <a:spAutoFit/>
          </a:bodyPr>
          <a:lstStyle/>
          <a:p>
            <a:r>
              <a:rPr lang="en-US" sz="4000" dirty="0" smtClean="0"/>
              <a:t>Point of View:  the perspective from which the story is told.</a:t>
            </a:r>
            <a:endParaRPr lang="en-US" sz="4000" dirty="0"/>
          </a:p>
        </p:txBody>
      </p:sp>
      <p:sp>
        <p:nvSpPr>
          <p:cNvPr id="4" name="Rectangle 3"/>
          <p:cNvSpPr/>
          <p:nvPr/>
        </p:nvSpPr>
        <p:spPr>
          <a:xfrm>
            <a:off x="5334000" y="2971800"/>
            <a:ext cx="2590800" cy="53340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ular Callout 4"/>
          <p:cNvSpPr/>
          <p:nvPr/>
        </p:nvSpPr>
        <p:spPr>
          <a:xfrm>
            <a:off x="6324600" y="1295400"/>
            <a:ext cx="2438400" cy="1143000"/>
          </a:xfrm>
          <a:prstGeom prst="wedgeRectCallout">
            <a:avLst>
              <a:gd name="adj1" fmla="val -38743"/>
              <a:gd name="adj2" fmla="val 92351"/>
            </a:avLst>
          </a:prstGeom>
          <a:ln w="571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How someone sees something…their side of the story</a:t>
            </a:r>
            <a:endParaRPr lang="en-US" dirty="0"/>
          </a:p>
        </p:txBody>
      </p:sp>
      <p:sp>
        <p:nvSpPr>
          <p:cNvPr id="6" name="Rectangle 5"/>
          <p:cNvSpPr/>
          <p:nvPr/>
        </p:nvSpPr>
        <p:spPr>
          <a:xfrm>
            <a:off x="4724400" y="3581400"/>
            <a:ext cx="2590800" cy="533400"/>
          </a:xfrm>
          <a:prstGeom prst="rect">
            <a:avLst/>
          </a:prstGeom>
          <a:noFill/>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ular Callout 6"/>
          <p:cNvSpPr/>
          <p:nvPr/>
        </p:nvSpPr>
        <p:spPr>
          <a:xfrm>
            <a:off x="3200400" y="4648200"/>
            <a:ext cx="2438400" cy="1143000"/>
          </a:xfrm>
          <a:prstGeom prst="wedgeRectCallout">
            <a:avLst>
              <a:gd name="adj1" fmla="val 50249"/>
              <a:gd name="adj2" fmla="val -87947"/>
            </a:avLst>
          </a:prstGeom>
          <a:ln w="5715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The narrator is the person telling the story</a:t>
            </a:r>
            <a:endParaRPr lang="en-US" dirty="0"/>
          </a:p>
        </p:txBody>
      </p:sp>
      <p:sp>
        <p:nvSpPr>
          <p:cNvPr id="9" name="Rectangular Callout 8"/>
          <p:cNvSpPr/>
          <p:nvPr/>
        </p:nvSpPr>
        <p:spPr>
          <a:xfrm>
            <a:off x="381000" y="5382610"/>
            <a:ext cx="2514600" cy="1107528"/>
          </a:xfrm>
          <a:prstGeom prst="wedgeRectCallout">
            <a:avLst>
              <a:gd name="adj1" fmla="val 60534"/>
              <a:gd name="adj2" fmla="val -41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Character inside the story (first person)</a:t>
            </a:r>
          </a:p>
          <a:p>
            <a:pPr algn="ctr"/>
            <a:r>
              <a:rPr lang="en-US" dirty="0" smtClean="0"/>
              <a:t>Narrator outside of the story (third person)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1981200"/>
            <a:ext cx="7391400" cy="41525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Explosion 2 1"/>
          <p:cNvSpPr/>
          <p:nvPr/>
        </p:nvSpPr>
        <p:spPr>
          <a:xfrm>
            <a:off x="169862" y="3276600"/>
            <a:ext cx="6383337" cy="3410113"/>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Marlin or Coral…we see the Barracuda through a character’s eyes</a:t>
            </a:r>
            <a:endParaRPr lang="en-US" sz="2400" dirty="0"/>
          </a:p>
        </p:txBody>
      </p:sp>
      <p:pic>
        <p:nvPicPr>
          <p:cNvPr id="410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300" y="304800"/>
            <a:ext cx="8229600" cy="1401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267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8012" t="17565" r="38004" b="38470"/>
          <a:stretch/>
        </p:blipFill>
        <p:spPr bwMode="auto">
          <a:xfrm>
            <a:off x="762000" y="1524000"/>
            <a:ext cx="7457516"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Whose </a:t>
            </a:r>
            <a:r>
              <a:rPr lang="en-US" sz="5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Point of View </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this?</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Explosion 2 2"/>
          <p:cNvSpPr/>
          <p:nvPr/>
        </p:nvSpPr>
        <p:spPr>
          <a:xfrm>
            <a:off x="4706007" y="3886200"/>
            <a:ext cx="4419600" cy="2919248"/>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A narrator… someone outside the story</a:t>
            </a:r>
            <a:endParaRPr lang="en-US" sz="2400" dirty="0"/>
          </a:p>
        </p:txBody>
      </p:sp>
    </p:spTree>
    <p:extLst>
      <p:ext uri="{BB962C8B-B14F-4D97-AF65-F5344CB8AC3E}">
        <p14:creationId xmlns="" xmlns:p14="http://schemas.microsoft.com/office/powerpoint/2010/main" val="27905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19400" y="304800"/>
            <a:ext cx="5738677" cy="3221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7331" y="2819400"/>
            <a:ext cx="6096144"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42805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6512" t="-58" b="10575"/>
          <a:stretch/>
        </p:blipFill>
        <p:spPr bwMode="auto">
          <a:xfrm>
            <a:off x="609600" y="1350578"/>
            <a:ext cx="7924273" cy="4782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6936" y="53340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Whose Point of View…</a:t>
            </a:r>
            <a:b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narrator or a character?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1684432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7933" t="18750" r="38083" b="38794"/>
          <a:stretch/>
        </p:blipFill>
        <p:spPr bwMode="auto">
          <a:xfrm>
            <a:off x="4311682" y="3962400"/>
            <a:ext cx="4459200" cy="24200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8599" y="3174124"/>
            <a:ext cx="4876800" cy="2726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937" y="533400"/>
            <a:ext cx="3930125"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882054" y="1600200"/>
            <a:ext cx="3854669"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Whose Point of View…</a:t>
            </a:r>
            <a:b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narrator or </a:t>
            </a:r>
            <a:b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character?</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0590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521</Words>
  <Application>Microsoft Office PowerPoint</Application>
  <PresentationFormat>On-screen Show (4:3)</PresentationFormat>
  <Paragraphs>60</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Point of View  “Barracuda”  By John Gardner</vt:lpstr>
      <vt:lpstr>Slide 2</vt:lpstr>
      <vt:lpstr>What happened to the eggs? What’s the name of the “villain” from this video?</vt:lpstr>
      <vt:lpstr>Point of View  in literature</vt:lpstr>
      <vt:lpstr>Slide 5</vt:lpstr>
      <vt:lpstr>Whose Point of View is this?</vt:lpstr>
      <vt:lpstr>Slide 7</vt:lpstr>
      <vt:lpstr>Whose Point of View… a narrator or a character?</vt:lpstr>
      <vt:lpstr>Whose Point of View… a narrator or  a character?</vt:lpstr>
      <vt:lpstr>Slide 10</vt:lpstr>
      <vt:lpstr>Slide 11</vt:lpstr>
      <vt:lpstr>Slide 12</vt:lpstr>
      <vt:lpstr>Slide 13</vt:lpstr>
      <vt:lpstr>Slide 14</vt:lpstr>
      <vt:lpstr>Your Turn!!!</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ST User</cp:lastModifiedBy>
  <cp:revision>26</cp:revision>
  <dcterms:created xsi:type="dcterms:W3CDTF">2013-09-29T22:28:26Z</dcterms:created>
  <dcterms:modified xsi:type="dcterms:W3CDTF">2014-09-08T14:44:50Z</dcterms:modified>
</cp:coreProperties>
</file>