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60" r:id="rId4"/>
    <p:sldId id="284" r:id="rId5"/>
    <p:sldId id="288" r:id="rId6"/>
    <p:sldId id="289" r:id="rId7"/>
    <p:sldId id="274" r:id="rId8"/>
    <p:sldId id="295" r:id="rId9"/>
    <p:sldId id="282" r:id="rId10"/>
    <p:sldId id="296" r:id="rId11"/>
    <p:sldId id="293" r:id="rId12"/>
    <p:sldId id="297" r:id="rId13"/>
    <p:sldId id="294" r:id="rId14"/>
    <p:sldId id="287" r:id="rId15"/>
    <p:sldId id="281" r:id="rId16"/>
  </p:sldIdLst>
  <p:sldSz cx="9144000" cy="6858000" type="screen4x3"/>
  <p:notesSz cx="6858000" cy="9144000"/>
  <p:custShowLst>
    <p:custShow name="Custom Show 1" id="0">
      <p:sldLst>
        <p:sld r:id="rId2"/>
        <p:sld r:id="rId3"/>
        <p:sld r:id="rId4"/>
        <p:sld r:id="rId5"/>
        <p:sld r:id="rId6"/>
        <p:sld r:id="rId7"/>
        <p:sld r:id="rId8"/>
        <p:sld r:id="rId9"/>
        <p:sld r:id="rId10"/>
        <p:sld r:id="rId11"/>
        <p:sld r:id="rId12"/>
        <p:sld r:id="rId13"/>
        <p:sld r:id="rId14"/>
        <p:sld r:id="rId15"/>
        <p:sld r:id="rId16"/>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4" d="100"/>
          <a:sy n="64" d="100"/>
        </p:scale>
        <p:origin x="-1038"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69612-4FCA-45AD-A943-FD44B629C428}" type="datetimeFigureOut">
              <a:rPr lang="en-US" smtClean="0"/>
              <a:pPr/>
              <a:t>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1F6778-E91C-4DB2-8B4B-AB1990972B0A}" type="slidenum">
              <a:rPr lang="en-US" smtClean="0"/>
              <a:pPr/>
              <a:t>‹#›</a:t>
            </a:fld>
            <a:endParaRPr lang="en-US"/>
          </a:p>
        </p:txBody>
      </p:sp>
    </p:spTree>
    <p:extLst>
      <p:ext uri="{BB962C8B-B14F-4D97-AF65-F5344CB8AC3E}">
        <p14:creationId xmlns="" xmlns:p14="http://schemas.microsoft.com/office/powerpoint/2010/main" val="2607202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Tina</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Story kit tutorial</a:t>
            </a:r>
          </a:p>
          <a:p>
            <a:r>
              <a:rPr lang="en-US" dirty="0" smtClean="0"/>
              <a:t>https://</a:t>
            </a:r>
            <a:r>
              <a:rPr lang="en-US" dirty="0" err="1" smtClean="0"/>
              <a:t>www.youtube.com</a:t>
            </a:r>
            <a:r>
              <a:rPr lang="en-US" dirty="0" smtClean="0"/>
              <a:t>/</a:t>
            </a:r>
            <a:r>
              <a:rPr lang="en-US" dirty="0" err="1" smtClean="0"/>
              <a:t>watch?v</a:t>
            </a:r>
            <a:r>
              <a:rPr lang="en-US" dirty="0" smtClean="0"/>
              <a:t>=RSWQkUS4kXk</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54E93-5FD0-4A49-AC43-52BCA791A75E}"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554E93-5FD0-4A49-AC43-52BCA791A75E}" type="datetimeFigureOut">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554E93-5FD0-4A49-AC43-52BCA791A75E}" type="datetimeFigureOut">
              <a:rPr lang="en-US" smtClean="0"/>
              <a:pPr/>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554E93-5FD0-4A49-AC43-52BCA791A75E}" type="datetimeFigureOut">
              <a:rPr lang="en-US" smtClean="0"/>
              <a:pPr/>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54E93-5FD0-4A49-AC43-52BCA791A75E}" type="datetimeFigureOut">
              <a:rPr lang="en-US" smtClean="0"/>
              <a:pPr/>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54E93-5FD0-4A49-AC43-52BCA791A75E}" type="datetimeFigureOut">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54E93-5FD0-4A49-AC43-52BCA791A75E}" type="datetimeFigureOut">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54E93-5FD0-4A49-AC43-52BCA791A75E}" type="datetimeFigureOut">
              <a:rPr lang="en-US" smtClean="0"/>
              <a:pPr/>
              <a:t>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2BB63-1BA6-4662-BBEF-DB6047D109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audio" Target="../media/audio6.wav"/><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3.jpeg"/><Relationship Id="rId7"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audio" Target="../media/audio7.wav"/><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hyperlink" Target="http://www.lnstar.com/mall/literature/rls/LandofStorybooks.htm" TargetMode="External"/><Relationship Id="rId3" Type="http://schemas.openxmlformats.org/officeDocument/2006/relationships/image" Target="../media/image10.jpeg"/><Relationship Id="rId7" Type="http://schemas.openxmlformats.org/officeDocument/2006/relationships/hyperlink" Target="http://www.lnstar.com/mall/literature/rls/ForeignLands.htm" TargetMode="External"/><Relationship Id="rId12"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audio" Target="../media/audio8.wav"/><Relationship Id="rId6" Type="http://schemas.openxmlformats.org/officeDocument/2006/relationships/hyperlink" Target="http://www.lnstar.com/mall/literature/rls/LandofCounterpane.htm" TargetMode="External"/><Relationship Id="rId11" Type="http://schemas.openxmlformats.org/officeDocument/2006/relationships/hyperlink" Target="http://www.lnstar.com/mall/literature/rls/MyBedisaBoat.htm" TargetMode="External"/><Relationship Id="rId5" Type="http://schemas.openxmlformats.org/officeDocument/2006/relationships/image" Target="../media/image30.jpeg"/><Relationship Id="rId10" Type="http://schemas.openxmlformats.org/officeDocument/2006/relationships/hyperlink" Target="http://www.lnstar.com/mall/literature/rls/WhereGotheBoats.htm" TargetMode="External"/><Relationship Id="rId4" Type="http://schemas.openxmlformats.org/officeDocument/2006/relationships/image" Target="../media/image24.jpeg"/><Relationship Id="rId9" Type="http://schemas.openxmlformats.org/officeDocument/2006/relationships/hyperlink" Target="http://www.lnstar.com/mall/literature/rls/At-the-Sea-side.ht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audio" Target="../media/audio9.wav"/><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hyperlink" Target="http://mageesheplerenglish311.weebly.com/activity-1.html" TargetMode="External"/><Relationship Id="rId2" Type="http://schemas.openxmlformats.org/officeDocument/2006/relationships/slideLayout" Target="../slideLayouts/slideLayout7.xml"/><Relationship Id="rId1" Type="http://schemas.openxmlformats.org/officeDocument/2006/relationships/audio" Target="../media/audio10.wav"/><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media/audio2.wav"/><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18" Type="http://schemas.openxmlformats.org/officeDocument/2006/relationships/image" Target="../media/image24.jpeg"/><Relationship Id="rId3" Type="http://schemas.openxmlformats.org/officeDocument/2006/relationships/image" Target="../media/image9.emf"/><Relationship Id="rId21" Type="http://schemas.openxmlformats.org/officeDocument/2006/relationships/image" Target="../media/image27.emf"/><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notesSlide" Target="../notesSlides/notesSlide2.xml"/><Relationship Id="rId16" Type="http://schemas.openxmlformats.org/officeDocument/2006/relationships/image" Target="../media/image22.jpeg"/><Relationship Id="rId20"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emf"/><Relationship Id="rId10" Type="http://schemas.openxmlformats.org/officeDocument/2006/relationships/image" Target="../media/image16.jpeg"/><Relationship Id="rId19" Type="http://schemas.openxmlformats.org/officeDocument/2006/relationships/image" Target="../media/image25.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hyperlink" Target="http://www.lnstar.com/mall/literature/rls/WhereGotheBoats.htm" TargetMode="External"/><Relationship Id="rId18" Type="http://schemas.openxmlformats.org/officeDocument/2006/relationships/hyperlink" Target="https://www.youtube.com/watch?v=MfM7Y9Pcdzw" TargetMode="External"/><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hyperlink" Target="http://www.lnstar.com/mall/literature/rls/At-the-Sea-side.htm" TargetMode="External"/><Relationship Id="rId17" Type="http://schemas.openxmlformats.org/officeDocument/2006/relationships/image" Target="../media/image36.png"/><Relationship Id="rId2" Type="http://schemas.openxmlformats.org/officeDocument/2006/relationships/hyperlink" Target="http://www.pitt.edu/~dash/hameln.html" TargetMode="External"/><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hyperlink" Target="http://www.lnstar.com/mall/literature/rls/LandofStorybooks.htm" TargetMode="External"/><Relationship Id="rId5" Type="http://schemas.openxmlformats.org/officeDocument/2006/relationships/image" Target="../media/image30.jpeg"/><Relationship Id="rId15" Type="http://schemas.openxmlformats.org/officeDocument/2006/relationships/image" Target="../media/image34.png"/><Relationship Id="rId10" Type="http://schemas.openxmlformats.org/officeDocument/2006/relationships/hyperlink" Target="http://www.lnstar.com/mall/literature/rls/ForeignLands.htm" TargetMode="External"/><Relationship Id="rId4" Type="http://schemas.openxmlformats.org/officeDocument/2006/relationships/image" Target="../media/image29.jpeg"/><Relationship Id="rId9" Type="http://schemas.openxmlformats.org/officeDocument/2006/relationships/hyperlink" Target="http://www.lnstar.com/mall/literature/rls/LandofCounterpane.htm" TargetMode="External"/><Relationship Id="rId14" Type="http://schemas.openxmlformats.org/officeDocument/2006/relationships/hyperlink" Target="http://www.lnstar.com/mall/literature/rls/MyBedisaBoat.htm"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media/audio3.wav"/><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3.emf"/></Relationships>
</file>

<file path=ppt/slides/_rels/slide8.xml.rels><?xml version="1.0" encoding="UTF-8" standalone="yes"?>
<Relationships xmlns="http://schemas.openxmlformats.org/package/2006/relationships"><Relationship Id="rId8" Type="http://schemas.openxmlformats.org/officeDocument/2006/relationships/hyperlink" Target="http://www.learn360.com/ShowVideo.aspx?lid=13714948&amp;SearchText=reading+rainbow+bread+is+for+eating&amp;ID=356213" TargetMode="External"/><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audio" Target="../media/audio4.wav"/><Relationship Id="rId6" Type="http://schemas.openxmlformats.org/officeDocument/2006/relationships/image" Target="../media/image30.jpeg"/><Relationship Id="rId5" Type="http://schemas.openxmlformats.org/officeDocument/2006/relationships/image" Target="../media/image32.jpeg"/><Relationship Id="rId4" Type="http://schemas.openxmlformats.org/officeDocument/2006/relationships/image" Target="../media/image29.jpe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audio" Target="../media/audio5.wav"/><Relationship Id="rId6" Type="http://schemas.openxmlformats.org/officeDocument/2006/relationships/image" Target="../media/image22.jpeg"/><Relationship Id="rId5" Type="http://schemas.openxmlformats.org/officeDocument/2006/relationships/image" Target="../media/image9.emf"/><Relationship Id="rId4" Type="http://schemas.openxmlformats.org/officeDocument/2006/relationships/image" Target="../media/image12.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685800"/>
            <a:ext cx="5029200" cy="1200329"/>
          </a:xfrm>
          <a:prstGeom prst="rect">
            <a:avLst/>
          </a:prstGeom>
          <a:noFill/>
        </p:spPr>
        <p:txBody>
          <a:bodyPr wrap="square" rtlCol="0">
            <a:spAutoFit/>
          </a:bodyPr>
          <a:lstStyle/>
          <a:p>
            <a:pPr algn="r"/>
            <a:r>
              <a:rPr lang="en-US" sz="3600" b="1" dirty="0" smtClean="0"/>
              <a:t>Hand-Me-Down Tales from Around the World</a:t>
            </a:r>
            <a:endParaRPr lang="en-US" sz="3600" b="1" dirty="0"/>
          </a:p>
        </p:txBody>
      </p:sp>
      <p:sp>
        <p:nvSpPr>
          <p:cNvPr id="6" name="TextBox 5"/>
          <p:cNvSpPr txBox="1"/>
          <p:nvPr/>
        </p:nvSpPr>
        <p:spPr>
          <a:xfrm>
            <a:off x="2895600" y="1828800"/>
            <a:ext cx="2743200" cy="400110"/>
          </a:xfrm>
          <a:prstGeom prst="rect">
            <a:avLst/>
          </a:prstGeom>
          <a:noFill/>
        </p:spPr>
        <p:txBody>
          <a:bodyPr wrap="square" rtlCol="0">
            <a:spAutoFit/>
          </a:bodyPr>
          <a:lstStyle/>
          <a:p>
            <a:pPr algn="r"/>
            <a:r>
              <a:rPr lang="en-US" sz="2000" dirty="0" smtClean="0"/>
              <a:t>Second Grade Unit 5</a:t>
            </a:r>
            <a:endParaRPr lang="en-US" sz="2000" dirty="0"/>
          </a:p>
        </p:txBody>
      </p:sp>
      <p:sp>
        <p:nvSpPr>
          <p:cNvPr id="10" name="TextBox 9"/>
          <p:cNvSpPr txBox="1"/>
          <p:nvPr/>
        </p:nvSpPr>
        <p:spPr>
          <a:xfrm>
            <a:off x="6477000" y="3352800"/>
            <a:ext cx="2057400" cy="2308324"/>
          </a:xfrm>
          <a:prstGeom prst="rect">
            <a:avLst/>
          </a:prstGeom>
          <a:noFill/>
        </p:spPr>
        <p:txBody>
          <a:bodyPr wrap="square" rtlCol="0">
            <a:spAutoFit/>
          </a:bodyPr>
          <a:lstStyle/>
          <a:p>
            <a:r>
              <a:rPr lang="en-US" b="1" dirty="0" smtClean="0"/>
              <a:t>Planning Team</a:t>
            </a:r>
          </a:p>
          <a:p>
            <a:r>
              <a:rPr lang="en-US" dirty="0" smtClean="0"/>
              <a:t>Susan Hill</a:t>
            </a:r>
          </a:p>
          <a:p>
            <a:r>
              <a:rPr lang="en-US" dirty="0" smtClean="0"/>
              <a:t>Susan Huntington</a:t>
            </a:r>
          </a:p>
          <a:p>
            <a:r>
              <a:rPr lang="en-US" dirty="0" err="1" smtClean="0"/>
              <a:t>Sukey</a:t>
            </a:r>
            <a:r>
              <a:rPr lang="en-US" dirty="0" smtClean="0"/>
              <a:t> </a:t>
            </a:r>
            <a:r>
              <a:rPr lang="en-US" dirty="0" err="1" smtClean="0"/>
              <a:t>Dake</a:t>
            </a:r>
            <a:endParaRPr lang="en-US" dirty="0" smtClean="0"/>
          </a:p>
          <a:p>
            <a:r>
              <a:rPr lang="en-US" dirty="0" smtClean="0"/>
              <a:t>Jennifer Bradshaw</a:t>
            </a:r>
          </a:p>
          <a:p>
            <a:r>
              <a:rPr lang="en-US" dirty="0" smtClean="0"/>
              <a:t>Megan Dougherty</a:t>
            </a:r>
          </a:p>
          <a:p>
            <a:endParaRPr lang="en-US" dirty="0" smtClean="0"/>
          </a:p>
          <a:p>
            <a:endParaRPr lang="en-US" b="1" dirty="0" smtClean="0"/>
          </a:p>
        </p:txBody>
      </p:sp>
      <p:pic>
        <p:nvPicPr>
          <p:cNvPr id="14" name="Picture 13" descr="2nd_5.jpg"/>
          <p:cNvPicPr>
            <a:picLocks noChangeAspect="1"/>
          </p:cNvPicPr>
          <p:nvPr/>
        </p:nvPicPr>
        <p:blipFill>
          <a:blip r:embed="rId3" cstate="print"/>
          <a:stretch>
            <a:fillRect/>
          </a:stretch>
        </p:blipFill>
        <p:spPr>
          <a:xfrm>
            <a:off x="6019800" y="685800"/>
            <a:ext cx="1828800" cy="1658679"/>
          </a:xfrm>
          <a:prstGeom prst="rect">
            <a:avLst/>
          </a:prstGeom>
        </p:spPr>
      </p:pic>
      <p:pic>
        <p:nvPicPr>
          <p:cNvPr id="9" name="Picture 8" descr="DSC00863.JPG"/>
          <p:cNvPicPr>
            <a:picLocks noChangeAspect="1"/>
          </p:cNvPicPr>
          <p:nvPr/>
        </p:nvPicPr>
        <p:blipFill>
          <a:blip r:embed="rId4" cstate="print"/>
          <a:srcRect l="11667" t="26667" r="16667" b="21111"/>
          <a:stretch>
            <a:fillRect/>
          </a:stretch>
        </p:blipFill>
        <p:spPr>
          <a:xfrm>
            <a:off x="381000" y="2743200"/>
            <a:ext cx="5891719" cy="3219893"/>
          </a:xfrm>
          <a:prstGeom prst="rect">
            <a:avLst/>
          </a:prstGeom>
          <a:ln>
            <a:noFill/>
          </a:ln>
          <a:effectLst>
            <a:outerShdw blurRad="292100" dist="139700" dir="2700000" algn="tl" rotWithShape="0">
              <a:srgbClr val="333333">
                <a:alpha val="65000"/>
              </a:srgbClr>
            </a:outerShdw>
          </a:effectLst>
        </p:spPr>
      </p:pic>
      <p:pic>
        <p:nvPicPr>
          <p:cNvPr id="13" name="~PP308.WAV">
            <a:hlinkClick r:id="" action="ppaction://media"/>
          </p:cNvPr>
          <p:cNvPicPr>
            <a:picLocks noRot="1" noChangeAspect="1"/>
          </p:cNvPicPr>
          <p:nvPr>
            <a:wavAudioFile r:embed="rId1" name="~PP308.WAV"/>
          </p:nvPr>
        </p:nvPicPr>
        <p:blipFill>
          <a:blip r:embed="rId5" cstate="print"/>
          <a:stretch>
            <a:fillRect/>
          </a:stretch>
        </p:blipFill>
        <p:spPr>
          <a:xfrm>
            <a:off x="8716963" y="6430963"/>
            <a:ext cx="304800" cy="304800"/>
          </a:xfrm>
          <a:prstGeom prst="rect">
            <a:avLst/>
          </a:prstGeom>
        </p:spPr>
      </p:pic>
    </p:spTree>
  </p:cSld>
  <p:clrMapOvr>
    <a:masterClrMapping/>
  </p:clrMapOvr>
  <p:transition advTm="123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609600"/>
          <a:ext cx="7848601" cy="5715000"/>
        </p:xfrm>
        <a:graphic>
          <a:graphicData uri="http://schemas.openxmlformats.org/drawingml/2006/table">
            <a:tbl>
              <a:tblPr firstRow="1" bandRow="1">
                <a:tableStyleId>{5C22544A-7EE6-4342-B048-85BDC9FD1C3A}</a:tableStyleId>
              </a:tblPr>
              <a:tblGrid>
                <a:gridCol w="1079183"/>
                <a:gridCol w="4153218"/>
                <a:gridCol w="2616200"/>
              </a:tblGrid>
              <a:tr h="5715000">
                <a:tc>
                  <a:txBody>
                    <a:bodyPr/>
                    <a:lstStyle/>
                    <a:p>
                      <a:pPr algn="ctr"/>
                      <a:r>
                        <a:rPr lang="en-US" sz="3200" dirty="0" smtClean="0">
                          <a:solidFill>
                            <a:schemeClr val="tx1"/>
                          </a:solidFill>
                        </a:rPr>
                        <a:t>4</a:t>
                      </a:r>
                    </a:p>
                    <a:p>
                      <a:pPr algn="ctr"/>
                      <a:r>
                        <a:rPr lang="en-US" sz="2000" dirty="0" smtClean="0">
                          <a:solidFill>
                            <a:schemeClr val="tx1"/>
                          </a:solidFill>
                        </a:rPr>
                        <a:t>Folk</a:t>
                      </a:r>
                    </a:p>
                    <a:p>
                      <a:pPr algn="ctr"/>
                      <a:r>
                        <a:rPr lang="en-US" sz="2000" dirty="0" smtClean="0">
                          <a:solidFill>
                            <a:schemeClr val="tx1"/>
                          </a:solidFill>
                        </a:rPr>
                        <a:t>Tales</a:t>
                      </a:r>
                      <a:endParaRPr lang="en-US" sz="2000" dirty="0">
                        <a:solidFill>
                          <a:schemeClr val="tx1"/>
                        </a:solidFill>
                      </a:endParaRPr>
                    </a:p>
                  </a:txBody>
                  <a:tcPr>
                    <a:solidFill>
                      <a:schemeClr val="accent5">
                        <a:lumMod val="40000"/>
                        <a:lumOff val="60000"/>
                      </a:schemeClr>
                    </a:solidFill>
                  </a:tcPr>
                </a:tc>
                <a:tc>
                  <a:txBody>
                    <a:bodyPr/>
                    <a:lstStyle/>
                    <a:p>
                      <a:r>
                        <a:rPr lang="en-US" sz="1400" b="1" dirty="0" smtClean="0">
                          <a:solidFill>
                            <a:schemeClr val="tx1"/>
                          </a:solidFill>
                        </a:rPr>
                        <a:t>Focus Standards</a:t>
                      </a:r>
                    </a:p>
                    <a:p>
                      <a:r>
                        <a:rPr lang="en-US" sz="1400" dirty="0" smtClean="0">
                          <a:solidFill>
                            <a:schemeClr val="tx1"/>
                          </a:solidFill>
                        </a:rPr>
                        <a:t>RL.2.6</a:t>
                      </a:r>
                      <a:r>
                        <a:rPr lang="en-US" sz="1400" kern="1200" baseline="0" dirty="0" smtClean="0">
                          <a:solidFill>
                            <a:schemeClr val="tx1"/>
                          </a:solidFill>
                          <a:latin typeface="+mn-lt"/>
                          <a:ea typeface="+mn-ea"/>
                          <a:cs typeface="+mn-cs"/>
                        </a:rPr>
                        <a:t> Acknowledge differences in the </a:t>
                      </a:r>
                      <a:r>
                        <a:rPr lang="en-US" sz="1400" i="1" u="sng" kern="1200" baseline="0" dirty="0" smtClean="0">
                          <a:solidFill>
                            <a:schemeClr val="tx1"/>
                          </a:solidFill>
                          <a:latin typeface="+mn-lt"/>
                          <a:ea typeface="+mn-ea"/>
                          <a:cs typeface="+mn-cs"/>
                        </a:rPr>
                        <a:t>points of view of characters, </a:t>
                      </a:r>
                      <a:r>
                        <a:rPr lang="en-US" sz="1400" kern="1200" baseline="0" dirty="0" smtClean="0">
                          <a:solidFill>
                            <a:schemeClr val="tx1"/>
                          </a:solidFill>
                          <a:latin typeface="+mn-lt"/>
                          <a:ea typeface="+mn-ea"/>
                          <a:cs typeface="+mn-cs"/>
                        </a:rPr>
                        <a:t>including by speaking in a different voice for each character when reading dialogue aloud. </a:t>
                      </a:r>
                    </a:p>
                    <a:p>
                      <a:endParaRPr lang="en-US" sz="1400" dirty="0" smtClean="0">
                        <a:solidFill>
                          <a:schemeClr val="tx1"/>
                        </a:solidFill>
                      </a:endParaRPr>
                    </a:p>
                    <a:p>
                      <a:r>
                        <a:rPr lang="en-US" sz="1400" dirty="0" smtClean="0">
                          <a:solidFill>
                            <a:schemeClr val="tx1"/>
                          </a:solidFill>
                        </a:rPr>
                        <a:t>RL.2.9</a:t>
                      </a:r>
                      <a:r>
                        <a:rPr lang="en-US" sz="2000" kern="1200" baseline="0" dirty="0" smtClean="0">
                          <a:solidFill>
                            <a:schemeClr val="tx1"/>
                          </a:solidFill>
                          <a:latin typeface="+mn-lt"/>
                          <a:ea typeface="+mn-ea"/>
                          <a:cs typeface="+mn-cs"/>
                        </a:rPr>
                        <a:t> </a:t>
                      </a:r>
                      <a:r>
                        <a:rPr lang="en-US" sz="1400" kern="1200" baseline="0" dirty="0" smtClean="0">
                          <a:solidFill>
                            <a:schemeClr val="tx1"/>
                          </a:solidFill>
                          <a:latin typeface="+mn-lt"/>
                          <a:ea typeface="+mn-ea"/>
                          <a:cs typeface="+mn-cs"/>
                        </a:rPr>
                        <a:t>Compare and contrast two or more versions of the same story (e.g., Cinderella stories) by different authors or from different cultures. </a:t>
                      </a:r>
                      <a:endParaRPr lang="en-US" sz="1400" dirty="0" smtClean="0">
                        <a:solidFill>
                          <a:schemeClr val="tx1"/>
                        </a:solidFill>
                      </a:endParaRPr>
                    </a:p>
                    <a:p>
                      <a:endParaRPr lang="en-US" sz="1200" b="1" dirty="0" smtClean="0">
                        <a:solidFill>
                          <a:schemeClr val="tx1"/>
                        </a:solidFill>
                      </a:endParaRPr>
                    </a:p>
                    <a:p>
                      <a:endParaRPr lang="en-US" sz="1200" b="1" dirty="0" smtClean="0">
                        <a:solidFill>
                          <a:schemeClr val="tx1"/>
                        </a:solidFill>
                      </a:endParaRPr>
                    </a:p>
                    <a:p>
                      <a:endParaRPr lang="en-US" sz="1200" b="1" dirty="0" smtClean="0">
                        <a:solidFill>
                          <a:schemeClr val="tx1"/>
                        </a:solidFill>
                      </a:endParaRPr>
                    </a:p>
                    <a:p>
                      <a:r>
                        <a:rPr lang="en-US" sz="1200" b="1" dirty="0" smtClean="0">
                          <a:solidFill>
                            <a:schemeClr val="tx1"/>
                          </a:solidFill>
                        </a:rPr>
                        <a:t>Supporting</a:t>
                      </a:r>
                      <a:r>
                        <a:rPr lang="en-US" sz="1200" b="1" baseline="0" dirty="0" smtClean="0">
                          <a:solidFill>
                            <a:schemeClr val="tx1"/>
                          </a:solidFill>
                        </a:rPr>
                        <a:t> Standards</a:t>
                      </a:r>
                    </a:p>
                    <a:p>
                      <a:r>
                        <a:rPr lang="en-US" sz="1200" baseline="0" dirty="0" smtClean="0">
                          <a:solidFill>
                            <a:schemeClr val="tx1"/>
                          </a:solidFill>
                        </a:rPr>
                        <a:t>RL.2.1</a:t>
                      </a:r>
                      <a:r>
                        <a:rPr lang="en-US" sz="18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Ask and answer such questions as who, what, where, when, why, and how to demonstrate understanding of key details in a text. 	</a:t>
                      </a:r>
                      <a:endParaRPr lang="en-US" sz="1200" baseline="0" dirty="0" smtClean="0">
                        <a:solidFill>
                          <a:schemeClr val="tx1"/>
                        </a:solidFill>
                      </a:endParaRPr>
                    </a:p>
                    <a:p>
                      <a:r>
                        <a:rPr lang="en-US" sz="1200" baseline="0" dirty="0" smtClean="0">
                          <a:solidFill>
                            <a:schemeClr val="tx1"/>
                          </a:solidFill>
                        </a:rPr>
                        <a:t>Rl.2.2</a:t>
                      </a:r>
                      <a:r>
                        <a:rPr lang="en-US" sz="18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Recount stories, including fables and folktales from diverse cultures, and determine their central message, lesson, or moral. 	</a:t>
                      </a:r>
                      <a:endParaRPr lang="en-US" sz="1200" baseline="0" dirty="0" smtClean="0">
                        <a:solidFill>
                          <a:schemeClr val="tx1"/>
                        </a:solidFill>
                      </a:endParaRPr>
                    </a:p>
                    <a:p>
                      <a:r>
                        <a:rPr lang="en-US" sz="1200" baseline="0" dirty="0" smtClean="0">
                          <a:solidFill>
                            <a:schemeClr val="tx1"/>
                          </a:solidFill>
                        </a:rPr>
                        <a:t>RL.2.3</a:t>
                      </a:r>
                      <a:r>
                        <a:rPr lang="en-US" sz="1200" kern="1200" baseline="0" dirty="0" smtClean="0">
                          <a:solidFill>
                            <a:schemeClr val="tx1"/>
                          </a:solidFill>
                          <a:latin typeface="+mn-lt"/>
                          <a:ea typeface="+mn-ea"/>
                          <a:cs typeface="+mn-cs"/>
                        </a:rPr>
                        <a:t> Describe how characters in a story respond to major events and challenges. 	</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baseline="0" dirty="0" smtClean="0">
                        <a:solidFill>
                          <a:schemeClr val="tx1"/>
                        </a:solidFill>
                      </a:endParaRP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solidFill>
                      <a:schemeClr val="accent5">
                        <a:lumMod val="40000"/>
                        <a:lumOff val="60000"/>
                      </a:schemeClr>
                    </a:solidFill>
                  </a:tcPr>
                </a:tc>
              </a:tr>
            </a:tbl>
          </a:graphicData>
        </a:graphic>
      </p:graphicFrame>
      <p:pic>
        <p:nvPicPr>
          <p:cNvPr id="4" name="Picture 3" descr="cover_image"/>
          <p:cNvPicPr/>
          <p:nvPr/>
        </p:nvPicPr>
        <p:blipFill>
          <a:blip r:embed="rId3" cstate="print"/>
          <a:srcRect/>
          <a:stretch>
            <a:fillRect/>
          </a:stretch>
        </p:blipFill>
        <p:spPr bwMode="auto">
          <a:xfrm>
            <a:off x="6019800" y="4876800"/>
            <a:ext cx="762000" cy="914400"/>
          </a:xfrm>
          <a:prstGeom prst="rect">
            <a:avLst/>
          </a:prstGeom>
          <a:noFill/>
          <a:ln w="9525">
            <a:solidFill>
              <a:schemeClr val="tx1"/>
            </a:solidFill>
            <a:miter lim="800000"/>
            <a:headEnd/>
            <a:tailEnd/>
          </a:ln>
        </p:spPr>
      </p:pic>
      <p:pic>
        <p:nvPicPr>
          <p:cNvPr id="5" name="Picture 4" descr="cover_image"/>
          <p:cNvPicPr/>
          <p:nvPr/>
        </p:nvPicPr>
        <p:blipFill>
          <a:blip r:embed="rId4" cstate="print"/>
          <a:srcRect/>
          <a:stretch>
            <a:fillRect/>
          </a:stretch>
        </p:blipFill>
        <p:spPr bwMode="auto">
          <a:xfrm>
            <a:off x="6553200" y="1143000"/>
            <a:ext cx="1219200" cy="1066800"/>
          </a:xfrm>
          <a:prstGeom prst="rect">
            <a:avLst/>
          </a:prstGeom>
          <a:noFill/>
          <a:ln w="9525">
            <a:solidFill>
              <a:schemeClr val="tx1"/>
            </a:solidFill>
            <a:miter lim="800000"/>
            <a:headEnd/>
            <a:tailEnd/>
          </a:ln>
        </p:spPr>
      </p:pic>
      <p:pic>
        <p:nvPicPr>
          <p:cNvPr id="8" name="Picture 2" descr="http://d.gr-assets.com/books/1360058312l/816735.jpg"/>
          <p:cNvPicPr>
            <a:picLocks noChangeAspect="1" noChangeArrowheads="1"/>
          </p:cNvPicPr>
          <p:nvPr/>
        </p:nvPicPr>
        <p:blipFill>
          <a:blip r:embed="rId5" cstate="print"/>
          <a:srcRect/>
          <a:stretch>
            <a:fillRect/>
          </a:stretch>
        </p:blipFill>
        <p:spPr bwMode="auto">
          <a:xfrm>
            <a:off x="6400800" y="2667000"/>
            <a:ext cx="1143000" cy="916557"/>
          </a:xfrm>
          <a:prstGeom prst="rect">
            <a:avLst/>
          </a:prstGeom>
          <a:noFill/>
        </p:spPr>
      </p:pic>
      <p:sp>
        <p:nvSpPr>
          <p:cNvPr id="9" name="TextBox 8"/>
          <p:cNvSpPr txBox="1"/>
          <p:nvPr/>
        </p:nvSpPr>
        <p:spPr>
          <a:xfrm>
            <a:off x="5943600" y="3352800"/>
            <a:ext cx="2316660" cy="846386"/>
          </a:xfrm>
          <a:prstGeom prst="rect">
            <a:avLst/>
          </a:prstGeom>
          <a:solidFill>
            <a:schemeClr val="bg1"/>
          </a:solidFill>
          <a:ln>
            <a:solidFill>
              <a:schemeClr val="tx1"/>
            </a:solidFill>
          </a:ln>
        </p:spPr>
        <p:txBody>
          <a:bodyPr wrap="none" rtlCol="0">
            <a:spAutoFit/>
          </a:bodyPr>
          <a:lstStyle/>
          <a:p>
            <a:pPr algn="ctr"/>
            <a:r>
              <a:rPr lang="en-US" sz="1600" u="sng" dirty="0" smtClean="0"/>
              <a:t>Additional resource</a:t>
            </a:r>
          </a:p>
          <a:p>
            <a:pPr algn="ctr"/>
            <a:r>
              <a:rPr lang="en-US" sz="1100" dirty="0" smtClean="0"/>
              <a:t>(This text is not in your unit text set. </a:t>
            </a:r>
          </a:p>
          <a:p>
            <a:pPr algn="ctr"/>
            <a:r>
              <a:rPr lang="en-US" sz="1100" dirty="0" smtClean="0"/>
              <a:t>You will have to find this elsewhere if</a:t>
            </a:r>
          </a:p>
          <a:p>
            <a:pPr algn="ctr"/>
            <a:r>
              <a:rPr lang="en-US" sz="1100" dirty="0" smtClean="0"/>
              <a:t> you choose to use it.)</a:t>
            </a:r>
            <a:endParaRPr lang="en-US" sz="1100" dirty="0"/>
          </a:p>
        </p:txBody>
      </p:sp>
      <p:pic>
        <p:nvPicPr>
          <p:cNvPr id="10" name="Picture 2" descr="http://ecx.images-amazon.com/images/I/51h3c2n%2BKJL.jpg"/>
          <p:cNvPicPr>
            <a:picLocks noChangeAspect="1" noChangeArrowheads="1"/>
          </p:cNvPicPr>
          <p:nvPr/>
        </p:nvPicPr>
        <p:blipFill>
          <a:blip r:embed="rId6" cstate="print"/>
          <a:srcRect/>
          <a:stretch>
            <a:fillRect/>
          </a:stretch>
        </p:blipFill>
        <p:spPr bwMode="auto">
          <a:xfrm>
            <a:off x="6934200" y="5181600"/>
            <a:ext cx="838200" cy="828142"/>
          </a:xfrm>
          <a:prstGeom prst="rect">
            <a:avLst/>
          </a:prstGeom>
          <a:noFill/>
        </p:spPr>
      </p:pic>
      <p:pic>
        <p:nvPicPr>
          <p:cNvPr id="11" name="~PP1562.WAV">
            <a:hlinkClick r:id="" action="ppaction://media"/>
          </p:cNvPr>
          <p:cNvPicPr>
            <a:picLocks noRot="1" noChangeAspect="1"/>
          </p:cNvPicPr>
          <p:nvPr>
            <a:wavAudioFile r:embed="rId1" name="~PP1562.WAV"/>
          </p:nvPr>
        </p:nvPicPr>
        <p:blipFill>
          <a:blip r:embed="rId7" cstate="print"/>
          <a:stretch>
            <a:fillRect/>
          </a:stretch>
        </p:blipFill>
        <p:spPr>
          <a:xfrm>
            <a:off x="8716963" y="6430963"/>
            <a:ext cx="304800" cy="304800"/>
          </a:xfrm>
          <a:prstGeom prst="rect">
            <a:avLst/>
          </a:prstGeom>
        </p:spPr>
      </p:pic>
    </p:spTree>
  </p:cSld>
  <p:clrMapOvr>
    <a:masterClrMapping/>
  </p:clrMapOvr>
  <p:transition advTm="3449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685800"/>
          <a:ext cx="7619999" cy="5215625"/>
        </p:xfrm>
        <a:graphic>
          <a:graphicData uri="http://schemas.openxmlformats.org/drawingml/2006/table">
            <a:tbl>
              <a:tblPr firstRow="1" bandRow="1">
                <a:tableStyleId>{5C22544A-7EE6-4342-B048-85BDC9FD1C3A}</a:tableStyleId>
              </a:tblPr>
              <a:tblGrid>
                <a:gridCol w="1047749"/>
                <a:gridCol w="4032250"/>
                <a:gridCol w="2540000"/>
              </a:tblGrid>
              <a:tr h="5215625">
                <a:tc>
                  <a:txBody>
                    <a:bodyPr/>
                    <a:lstStyle/>
                    <a:p>
                      <a:pPr algn="ctr"/>
                      <a:r>
                        <a:rPr lang="en-US" sz="3200" dirty="0" smtClean="0">
                          <a:solidFill>
                            <a:schemeClr val="tx1"/>
                          </a:solidFill>
                        </a:rPr>
                        <a:t>5</a:t>
                      </a:r>
                    </a:p>
                    <a:p>
                      <a:pPr algn="ctr"/>
                      <a:r>
                        <a:rPr lang="en-US" sz="1200" dirty="0" smtClean="0">
                          <a:solidFill>
                            <a:schemeClr val="tx1"/>
                          </a:solidFill>
                        </a:rPr>
                        <a:t>Compare</a:t>
                      </a:r>
                      <a:r>
                        <a:rPr lang="en-US" sz="1200" baseline="0" dirty="0" smtClean="0">
                          <a:solidFill>
                            <a:schemeClr val="tx1"/>
                          </a:solidFill>
                        </a:rPr>
                        <a:t> and Contrast</a:t>
                      </a:r>
                      <a:endParaRPr lang="en-US" sz="1200" dirty="0">
                        <a:solidFill>
                          <a:schemeClr val="tx1"/>
                        </a:solidFill>
                      </a:endParaRPr>
                    </a:p>
                  </a:txBody>
                  <a:tcPr>
                    <a:solidFill>
                      <a:schemeClr val="accent5">
                        <a:lumMod val="40000"/>
                        <a:lumOff val="60000"/>
                      </a:schemeClr>
                    </a:solidFill>
                  </a:tcPr>
                </a:tc>
                <a:tc>
                  <a:txBody>
                    <a:bodyPr/>
                    <a:lstStyle/>
                    <a:p>
                      <a:r>
                        <a:rPr lang="en-US" sz="1200" dirty="0" smtClean="0">
                          <a:solidFill>
                            <a:schemeClr val="tx1"/>
                          </a:solidFill>
                        </a:rPr>
                        <a:t>     </a:t>
                      </a:r>
                      <a:endParaRPr lang="en-US" sz="1200" dirty="0">
                        <a:solidFill>
                          <a:schemeClr val="tx1"/>
                        </a:solidFill>
                      </a:endParaRPr>
                    </a:p>
                    <a:p>
                      <a:endParaRPr lang="en-US" sz="1200" dirty="0" smtClean="0">
                        <a:solidFill>
                          <a:schemeClr val="tx1"/>
                        </a:solidFill>
                      </a:endParaRPr>
                    </a:p>
                    <a:p>
                      <a:endParaRPr lang="en-US" sz="1200" dirty="0" smtClean="0">
                        <a:solidFill>
                          <a:schemeClr val="tx1"/>
                        </a:solidFill>
                      </a:endParaRPr>
                    </a:p>
                    <a:p>
                      <a:endParaRPr lang="en-US" sz="1200" dirty="0" smtClean="0">
                        <a:solidFill>
                          <a:schemeClr val="tx1"/>
                        </a:solidFill>
                      </a:endParaRPr>
                    </a:p>
                    <a:p>
                      <a:r>
                        <a:rPr lang="en-US" sz="1200" dirty="0" smtClean="0">
                          <a:solidFill>
                            <a:schemeClr val="tx1"/>
                          </a:solidFill>
                        </a:rPr>
                        <a:t>RL.2.2</a:t>
                      </a:r>
                      <a:r>
                        <a:rPr lang="en-US" sz="1200" b="1" kern="1200" baseline="0" dirty="0" smtClean="0">
                          <a:solidFill>
                            <a:schemeClr val="tx1"/>
                          </a:solidFill>
                          <a:latin typeface="+mn-lt"/>
                          <a:ea typeface="+mn-ea"/>
                          <a:cs typeface="+mn-cs"/>
                        </a:rPr>
                        <a:t> Recount stories, including fables and folktales from diverse cultures, and determine their central message, lesson, or moral. </a:t>
                      </a:r>
                      <a:r>
                        <a:rPr lang="en-US" sz="1800" b="1" kern="1200" baseline="0" dirty="0" smtClean="0">
                          <a:solidFill>
                            <a:schemeClr val="tx1"/>
                          </a:solidFill>
                          <a:latin typeface="+mn-lt"/>
                          <a:ea typeface="+mn-ea"/>
                          <a:cs typeface="+mn-cs"/>
                        </a:rPr>
                        <a:t>	</a:t>
                      </a:r>
                    </a:p>
                    <a:p>
                      <a:r>
                        <a:rPr lang="en-US" sz="1200" dirty="0" smtClean="0">
                          <a:solidFill>
                            <a:schemeClr val="tx1"/>
                          </a:solidFill>
                        </a:rPr>
                        <a:t>RL.2.9</a:t>
                      </a:r>
                      <a:r>
                        <a:rPr lang="en-US" sz="1800" b="1"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Compare and contrast two or more versions of the same story (e.g., Cinderella stories) by different authors or from different cultures. 	</a:t>
                      </a:r>
                    </a:p>
                    <a:p>
                      <a:endParaRPr lang="en-US" sz="1200" dirty="0" smtClean="0">
                        <a:solidFill>
                          <a:schemeClr val="tx1"/>
                        </a:solidFill>
                      </a:endParaRPr>
                    </a:p>
                    <a:p>
                      <a:r>
                        <a:rPr lang="en-US" sz="1200" dirty="0" smtClean="0">
                          <a:solidFill>
                            <a:schemeClr val="tx1"/>
                          </a:solidFill>
                        </a:rPr>
                        <a:t>SL.2.2 </a:t>
                      </a:r>
                      <a:r>
                        <a:rPr lang="en-US" sz="1200" b="1" kern="1200" baseline="0" dirty="0" smtClean="0">
                          <a:solidFill>
                            <a:schemeClr val="tx1"/>
                          </a:solidFill>
                          <a:latin typeface="+mn-lt"/>
                          <a:ea typeface="+mn-ea"/>
                          <a:cs typeface="+mn-cs"/>
                        </a:rPr>
                        <a:t>Recount or describe key ideas or details from a text read aloud or information presented orally or through other media. 	</a:t>
                      </a:r>
                    </a:p>
                    <a:p>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SL.2.4  </a:t>
                      </a:r>
                      <a:r>
                        <a:rPr lang="en-US" sz="1200" b="1" kern="1200" baseline="0" dirty="0" smtClean="0">
                          <a:solidFill>
                            <a:schemeClr val="tx1"/>
                          </a:solidFill>
                          <a:latin typeface="+mn-lt"/>
                          <a:ea typeface="+mn-ea"/>
                          <a:cs typeface="+mn-cs"/>
                        </a:rPr>
                        <a:t>Tell a story or recount an experience with appropriate facts and relevant, descriptive details, speaking audibly in coherent sentences. </a:t>
                      </a:r>
                      <a:r>
                        <a:rPr lang="en-US" sz="1800" b="1" kern="1200" baseline="0" dirty="0" smtClean="0">
                          <a:solidFill>
                            <a:schemeClr val="tx1"/>
                          </a:solidFill>
                          <a:latin typeface="+mn-lt"/>
                          <a:ea typeface="+mn-ea"/>
                          <a:cs typeface="+mn-cs"/>
                        </a:rPr>
                        <a:t>	</a:t>
                      </a:r>
                    </a:p>
                    <a:p>
                      <a:r>
                        <a:rPr lang="en-US" sz="1200" u="sng" dirty="0" smtClean="0">
                          <a:solidFill>
                            <a:schemeClr val="tx1"/>
                          </a:solidFill>
                        </a:rPr>
                        <a:t>Supporting Standard</a:t>
                      </a:r>
                    </a:p>
                    <a:p>
                      <a:r>
                        <a:rPr lang="en-US" sz="1200" dirty="0" smtClean="0">
                          <a:solidFill>
                            <a:schemeClr val="tx1"/>
                          </a:solidFill>
                        </a:rPr>
                        <a:t>RL.2.1  </a:t>
                      </a:r>
                      <a:r>
                        <a:rPr lang="en-US" sz="1800" b="1"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Ask and answer such questions as who, what, where, when, why, and how to demonstrate understanding of key details in a text.</a:t>
                      </a:r>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txBody>
                  <a:tcPr>
                    <a:solidFill>
                      <a:schemeClr val="accent5">
                        <a:lumMod val="40000"/>
                        <a:lumOff val="60000"/>
                      </a:schemeClr>
                    </a:solidFill>
                  </a:tcPr>
                </a:tc>
                <a:tc>
                  <a:txBody>
                    <a:bodyPr/>
                    <a:lstStyle/>
                    <a:p>
                      <a:endParaRPr lang="en-US" sz="1200" dirty="0"/>
                    </a:p>
                  </a:txBody>
                  <a:tcPr>
                    <a:solidFill>
                      <a:schemeClr val="accent5">
                        <a:lumMod val="40000"/>
                        <a:lumOff val="60000"/>
                      </a:schemeClr>
                    </a:solidFill>
                  </a:tcPr>
                </a:tc>
              </a:tr>
            </a:tbl>
          </a:graphicData>
        </a:graphic>
      </p:graphicFrame>
      <p:grpSp>
        <p:nvGrpSpPr>
          <p:cNvPr id="21" name="Group 20"/>
          <p:cNvGrpSpPr/>
          <p:nvPr/>
        </p:nvGrpSpPr>
        <p:grpSpPr>
          <a:xfrm>
            <a:off x="6019800" y="2819400"/>
            <a:ext cx="2057400" cy="2895600"/>
            <a:chOff x="5562600" y="1828800"/>
            <a:chExt cx="2057400" cy="2895600"/>
          </a:xfrm>
        </p:grpSpPr>
        <p:pic>
          <p:nvPicPr>
            <p:cNvPr id="3" name="Picture 2" descr="cover_image"/>
            <p:cNvPicPr/>
            <p:nvPr/>
          </p:nvPicPr>
          <p:blipFill>
            <a:blip r:embed="rId3" cstate="print"/>
            <a:srcRect/>
            <a:stretch>
              <a:fillRect/>
            </a:stretch>
          </p:blipFill>
          <p:spPr bwMode="auto">
            <a:xfrm>
              <a:off x="6324600" y="1828800"/>
              <a:ext cx="1143000" cy="914400"/>
            </a:xfrm>
            <a:prstGeom prst="rect">
              <a:avLst/>
            </a:prstGeom>
            <a:noFill/>
            <a:ln w="9525">
              <a:solidFill>
                <a:schemeClr val="tx1"/>
              </a:solidFill>
              <a:miter lim="800000"/>
              <a:headEnd/>
              <a:tailEnd/>
            </a:ln>
          </p:spPr>
        </p:pic>
        <p:pic>
          <p:nvPicPr>
            <p:cNvPr id="5" name="Picture 4" descr="cover_image"/>
            <p:cNvPicPr/>
            <p:nvPr/>
          </p:nvPicPr>
          <p:blipFill>
            <a:blip r:embed="rId4" cstate="print"/>
            <a:srcRect/>
            <a:stretch>
              <a:fillRect/>
            </a:stretch>
          </p:blipFill>
          <p:spPr bwMode="auto">
            <a:xfrm>
              <a:off x="5562600" y="2286000"/>
              <a:ext cx="1133475" cy="1019175"/>
            </a:xfrm>
            <a:prstGeom prst="rect">
              <a:avLst/>
            </a:prstGeom>
            <a:noFill/>
            <a:ln w="9525">
              <a:solidFill>
                <a:schemeClr val="tx1"/>
              </a:solidFill>
              <a:miter lim="800000"/>
              <a:headEnd/>
              <a:tailEnd/>
            </a:ln>
          </p:spPr>
        </p:pic>
        <p:pic>
          <p:nvPicPr>
            <p:cNvPr id="6" name="Picture 5" descr="cover_image"/>
            <p:cNvPicPr/>
            <p:nvPr/>
          </p:nvPicPr>
          <p:blipFill>
            <a:blip r:embed="rId5" cstate="print"/>
            <a:srcRect/>
            <a:stretch>
              <a:fillRect/>
            </a:stretch>
          </p:blipFill>
          <p:spPr bwMode="auto">
            <a:xfrm>
              <a:off x="6553200" y="2667000"/>
              <a:ext cx="1066800" cy="1066800"/>
            </a:xfrm>
            <a:prstGeom prst="rect">
              <a:avLst/>
            </a:prstGeom>
            <a:noFill/>
            <a:ln w="9525">
              <a:solidFill>
                <a:schemeClr val="tx1"/>
              </a:solidFill>
              <a:miter lim="800000"/>
              <a:headEnd/>
              <a:tailEnd/>
            </a:ln>
          </p:spPr>
        </p:pic>
        <p:pic>
          <p:nvPicPr>
            <p:cNvPr id="7" name="Picture 6" descr="cover_image"/>
            <p:cNvPicPr/>
            <p:nvPr/>
          </p:nvPicPr>
          <p:blipFill>
            <a:blip r:embed="rId6" cstate="print"/>
            <a:srcRect/>
            <a:stretch>
              <a:fillRect/>
            </a:stretch>
          </p:blipFill>
          <p:spPr bwMode="auto">
            <a:xfrm>
              <a:off x="5638800" y="3124200"/>
              <a:ext cx="990600" cy="1219200"/>
            </a:xfrm>
            <a:prstGeom prst="rect">
              <a:avLst/>
            </a:prstGeom>
            <a:noFill/>
            <a:ln w="9525">
              <a:solidFill>
                <a:schemeClr val="tx1"/>
              </a:solidFill>
              <a:miter lim="800000"/>
              <a:headEnd/>
              <a:tailEnd/>
            </a:ln>
          </p:spPr>
        </p:pic>
        <p:pic>
          <p:nvPicPr>
            <p:cNvPr id="8" name="Picture 7" descr="cover_image"/>
            <p:cNvPicPr/>
            <p:nvPr/>
          </p:nvPicPr>
          <p:blipFill>
            <a:blip r:embed="rId7" cstate="print"/>
            <a:srcRect/>
            <a:stretch>
              <a:fillRect/>
            </a:stretch>
          </p:blipFill>
          <p:spPr bwMode="auto">
            <a:xfrm>
              <a:off x="6477000" y="3733800"/>
              <a:ext cx="990600" cy="990600"/>
            </a:xfrm>
            <a:prstGeom prst="rect">
              <a:avLst/>
            </a:prstGeom>
            <a:noFill/>
            <a:ln w="9525">
              <a:solidFill>
                <a:schemeClr val="tx1"/>
              </a:solidFill>
              <a:miter lim="800000"/>
              <a:headEnd/>
              <a:tailEnd/>
            </a:ln>
          </p:spPr>
        </p:pic>
      </p:grpSp>
      <p:sp>
        <p:nvSpPr>
          <p:cNvPr id="9" name="TextBox 8"/>
          <p:cNvSpPr txBox="1"/>
          <p:nvPr/>
        </p:nvSpPr>
        <p:spPr>
          <a:xfrm>
            <a:off x="5257800" y="838200"/>
            <a:ext cx="2743200" cy="577081"/>
          </a:xfrm>
          <a:prstGeom prst="rect">
            <a:avLst/>
          </a:prstGeom>
          <a:solidFill>
            <a:schemeClr val="bg1"/>
          </a:solidFill>
        </p:spPr>
        <p:txBody>
          <a:bodyPr wrap="square" rtlCol="0">
            <a:spAutoFit/>
          </a:bodyPr>
          <a:lstStyle/>
          <a:p>
            <a:pPr algn="ctr"/>
            <a:r>
              <a:rPr lang="en-US" sz="1050" b="1" dirty="0" smtClean="0"/>
              <a:t>Choose the original </a:t>
            </a:r>
            <a:r>
              <a:rPr lang="en-US" sz="1050" b="1" u="sng" dirty="0" smtClean="0"/>
              <a:t>Stone Soup</a:t>
            </a:r>
            <a:r>
              <a:rPr lang="en-US" sz="1050" b="1" dirty="0" smtClean="0"/>
              <a:t> by Marcia Brown</a:t>
            </a:r>
            <a:r>
              <a:rPr lang="en-US" sz="1050" b="1" u="sng" dirty="0" smtClean="0"/>
              <a:t> </a:t>
            </a:r>
            <a:r>
              <a:rPr lang="en-US" sz="1050" b="1" dirty="0" smtClean="0"/>
              <a:t>and three others to compare and contrast.</a:t>
            </a:r>
            <a:endParaRPr lang="en-US" sz="1050" b="1" dirty="0"/>
          </a:p>
        </p:txBody>
      </p:sp>
      <p:sp>
        <p:nvSpPr>
          <p:cNvPr id="19" name="TextBox 18"/>
          <p:cNvSpPr txBox="1"/>
          <p:nvPr/>
        </p:nvSpPr>
        <p:spPr>
          <a:xfrm>
            <a:off x="2362200" y="228600"/>
            <a:ext cx="1235851" cy="369332"/>
          </a:xfrm>
          <a:prstGeom prst="rect">
            <a:avLst/>
          </a:prstGeom>
          <a:noFill/>
        </p:spPr>
        <p:txBody>
          <a:bodyPr wrap="none" rtlCol="0">
            <a:spAutoFit/>
          </a:bodyPr>
          <a:lstStyle/>
          <a:p>
            <a:r>
              <a:rPr lang="en-US" sz="1200" b="1" u="sng" dirty="0" smtClean="0">
                <a:solidFill>
                  <a:schemeClr val="lt1"/>
                </a:solidFill>
              </a:rPr>
              <a:t>Focu</a:t>
            </a:r>
            <a:r>
              <a:rPr lang="en-US" sz="1200" b="1" u="sng" dirty="0" smtClean="0">
                <a:solidFill>
                  <a:schemeClr val="bg1"/>
                </a:solidFill>
              </a:rPr>
              <a:t>s</a:t>
            </a:r>
            <a:r>
              <a:rPr lang="en-US" u="sng" dirty="0" smtClean="0">
                <a:solidFill>
                  <a:schemeClr val="bg1"/>
                </a:solidFill>
              </a:rPr>
              <a:t> </a:t>
            </a:r>
            <a:r>
              <a:rPr lang="en-US" sz="1200" b="1" u="sng" dirty="0" smtClean="0">
                <a:solidFill>
                  <a:schemeClr val="lt1"/>
                </a:solidFill>
              </a:rPr>
              <a:t>Standards</a:t>
            </a:r>
          </a:p>
        </p:txBody>
      </p:sp>
      <p:pic>
        <p:nvPicPr>
          <p:cNvPr id="23" name="~PP892.WAV">
            <a:hlinkClick r:id="" action="ppaction://media"/>
          </p:cNvPr>
          <p:cNvPicPr>
            <a:picLocks noRot="1" noChangeAspect="1"/>
          </p:cNvPicPr>
          <p:nvPr>
            <a:wavAudioFile r:embed="rId1" name="~PP892.WAV"/>
          </p:nvPr>
        </p:nvPicPr>
        <p:blipFill>
          <a:blip r:embed="rId8" cstate="print"/>
          <a:stretch>
            <a:fillRect/>
          </a:stretch>
        </p:blipFill>
        <p:spPr>
          <a:xfrm>
            <a:off x="8716963" y="6430963"/>
            <a:ext cx="304800" cy="304800"/>
          </a:xfrm>
          <a:prstGeom prst="rect">
            <a:avLst/>
          </a:prstGeom>
        </p:spPr>
      </p:pic>
      <p:pic>
        <p:nvPicPr>
          <p:cNvPr id="4" name="Picture 3" descr="cover_image"/>
          <p:cNvPicPr/>
          <p:nvPr/>
        </p:nvPicPr>
        <p:blipFill>
          <a:blip r:embed="rId9" cstate="print"/>
          <a:srcRect/>
          <a:stretch>
            <a:fillRect/>
          </a:stretch>
        </p:blipFill>
        <p:spPr bwMode="auto">
          <a:xfrm rot="1164757">
            <a:off x="6924180" y="1330067"/>
            <a:ext cx="838200" cy="1000125"/>
          </a:xfrm>
          <a:prstGeom prst="rect">
            <a:avLst/>
          </a:prstGeom>
          <a:noFill/>
          <a:ln w="9525">
            <a:solidFill>
              <a:schemeClr val="tx1"/>
            </a:solidFill>
            <a:miter lim="800000"/>
            <a:headEnd/>
            <a:tailEnd/>
          </a:ln>
        </p:spPr>
      </p:pic>
    </p:spTree>
  </p:cSld>
  <p:clrMapOvr>
    <a:masterClrMapping/>
  </p:clrMapOvr>
  <p:transition advTm="284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609600"/>
          <a:ext cx="7848600" cy="5394960"/>
        </p:xfrm>
        <a:graphic>
          <a:graphicData uri="http://schemas.openxmlformats.org/drawingml/2006/table">
            <a:tbl>
              <a:tblPr firstRow="1" bandRow="1">
                <a:tableStyleId>{5C22544A-7EE6-4342-B048-85BDC9FD1C3A}</a:tableStyleId>
              </a:tblPr>
              <a:tblGrid>
                <a:gridCol w="1079183"/>
                <a:gridCol w="4153217"/>
                <a:gridCol w="2616200"/>
              </a:tblGrid>
              <a:tr h="3020489">
                <a:tc>
                  <a:txBody>
                    <a:bodyPr/>
                    <a:lstStyle/>
                    <a:p>
                      <a:pPr algn="ctr"/>
                      <a:r>
                        <a:rPr lang="en-US" sz="3200" dirty="0" smtClean="0">
                          <a:solidFill>
                            <a:schemeClr val="tx1"/>
                          </a:solidFill>
                        </a:rPr>
                        <a:t>6</a:t>
                      </a:r>
                    </a:p>
                    <a:p>
                      <a:pPr algn="ctr"/>
                      <a:r>
                        <a:rPr lang="en-US" sz="1800" dirty="0" smtClean="0">
                          <a:solidFill>
                            <a:schemeClr val="tx1"/>
                          </a:solidFill>
                        </a:rPr>
                        <a:t>Sum</a:t>
                      </a:r>
                      <a:r>
                        <a:rPr lang="en-US" sz="1800" baseline="0" dirty="0" smtClean="0">
                          <a:solidFill>
                            <a:schemeClr val="tx1"/>
                          </a:solidFill>
                        </a:rPr>
                        <a:t> it Up</a:t>
                      </a:r>
                      <a:endParaRPr lang="en-US" sz="1800" dirty="0">
                        <a:solidFill>
                          <a:schemeClr val="tx1"/>
                        </a:solidFill>
                      </a:endParaRPr>
                    </a:p>
                  </a:txBody>
                  <a:tcPr>
                    <a:solidFill>
                      <a:schemeClr val="accent5">
                        <a:lumMod val="40000"/>
                        <a:lumOff val="60000"/>
                      </a:schemeClr>
                    </a:solidFill>
                  </a:tcPr>
                </a:tc>
                <a:tc>
                  <a:txBody>
                    <a:bodyPr/>
                    <a:lstStyle/>
                    <a:p>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RL.2.6 Acknowledge differences in the </a:t>
                      </a:r>
                      <a:r>
                        <a:rPr lang="en-US" sz="1200" i="1" u="sng" kern="1200" baseline="0" dirty="0" smtClean="0">
                          <a:solidFill>
                            <a:schemeClr val="tx1"/>
                          </a:solidFill>
                          <a:latin typeface="+mn-lt"/>
                          <a:ea typeface="+mn-ea"/>
                          <a:cs typeface="+mn-cs"/>
                        </a:rPr>
                        <a:t>points of view of characters</a:t>
                      </a:r>
                      <a:r>
                        <a:rPr lang="en-US" sz="1200" kern="1200" baseline="0" dirty="0" smtClean="0">
                          <a:solidFill>
                            <a:schemeClr val="tx1"/>
                          </a:solidFill>
                          <a:latin typeface="+mn-lt"/>
                          <a:ea typeface="+mn-ea"/>
                          <a:cs typeface="+mn-cs"/>
                        </a:rPr>
                        <a:t>, including by speaking in a different voice for each character when reading dialogue aloud. </a:t>
                      </a:r>
                    </a:p>
                    <a:p>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W.2.3 </a:t>
                      </a:r>
                      <a:r>
                        <a:rPr lang="en-US" sz="1200" kern="1200" baseline="0" dirty="0" smtClean="0">
                          <a:solidFill>
                            <a:schemeClr val="tx1"/>
                          </a:solidFill>
                          <a:latin typeface="+mn-lt"/>
                          <a:ea typeface="+mn-ea"/>
                          <a:cs typeface="+mn-cs"/>
                        </a:rPr>
                        <a:t>Write narratives in which they recount a well-elaborated event or short sequence of events, include details to describe actions, thoughts, and feelings, use temporal words to signal event order, and provide a sense of closure.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L.2.1.f  </a:t>
                      </a:r>
                      <a:r>
                        <a:rPr lang="en-US" sz="1200" kern="1200" baseline="0" dirty="0" smtClean="0">
                          <a:solidFill>
                            <a:schemeClr val="tx1"/>
                          </a:solidFill>
                          <a:latin typeface="+mn-lt"/>
                          <a:ea typeface="+mn-ea"/>
                          <a:cs typeface="+mn-cs"/>
                        </a:rPr>
                        <a:t>Demonstrate command of the conventions of standard English grammar and usage when writing or speaking. </a:t>
                      </a:r>
                      <a:r>
                        <a:rPr lang="en-US" sz="1200" i="1" kern="1200" baseline="0" dirty="0" smtClean="0">
                          <a:solidFill>
                            <a:schemeClr val="tx1"/>
                          </a:solidFill>
                          <a:latin typeface="+mn-lt"/>
                          <a:ea typeface="+mn-ea"/>
                          <a:cs typeface="+mn-cs"/>
                        </a:rPr>
                        <a:t>Produce, expand, and rearrange complete simple and compound sentences (e.g., The boy watched the movie; The little boy watched the movie; The action movie was watched by the little boy). 	</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SL.2.2 Recount or describe key ideas or details from a text read aloud or information presented orally or through other media. 	</a:t>
                      </a:r>
                    </a:p>
                    <a:p>
                      <a:endParaRPr lang="en-US" sz="1200" dirty="0" smtClean="0">
                        <a:solidFill>
                          <a:schemeClr val="tx1"/>
                        </a:solidFill>
                      </a:endParaRPr>
                    </a:p>
                    <a:p>
                      <a:endParaRPr lang="en-US" sz="1200" dirty="0" smtClean="0">
                        <a:solidFill>
                          <a:schemeClr val="tx1"/>
                        </a:solidFill>
                      </a:endParaRPr>
                    </a:p>
                    <a:p>
                      <a:endParaRPr lang="en-US" sz="1200" dirty="0" smtClean="0">
                        <a:solidFill>
                          <a:schemeClr val="tx1"/>
                        </a:solidFill>
                      </a:endParaRPr>
                    </a:p>
                    <a:p>
                      <a:r>
                        <a:rPr lang="en-US" sz="1200" dirty="0" smtClean="0">
                          <a:solidFill>
                            <a:schemeClr val="tx1"/>
                          </a:solidFill>
                        </a:rPr>
                        <a:t>RL.2.9</a:t>
                      </a:r>
                      <a:r>
                        <a:rPr lang="en-US" sz="1200" kern="1200" baseline="0" dirty="0" smtClean="0">
                          <a:solidFill>
                            <a:schemeClr val="tx1"/>
                          </a:solidFill>
                          <a:latin typeface="+mn-lt"/>
                          <a:ea typeface="+mn-ea"/>
                          <a:cs typeface="+mn-cs"/>
                        </a:rPr>
                        <a:t> Compare and contrast two or more versions of the same story by different authors or from different cultures. </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dirty="0" smtClean="0">
                        <a:solidFill>
                          <a:schemeClr val="tx1"/>
                        </a:solidFill>
                      </a:endParaRPr>
                    </a:p>
                    <a:p>
                      <a:endParaRPr lang="en-US" sz="1200" dirty="0">
                        <a:solidFill>
                          <a:schemeClr val="tx1"/>
                        </a:solidFill>
                      </a:endParaRPr>
                    </a:p>
                  </a:txBody>
                  <a:tcPr>
                    <a:solidFill>
                      <a:schemeClr val="accent5">
                        <a:lumMod val="40000"/>
                        <a:lumOff val="60000"/>
                      </a:schemeClr>
                    </a:solidFill>
                  </a:tcPr>
                </a:tc>
                <a:tc>
                  <a:txBody>
                    <a:bodyPr/>
                    <a:lstStyle/>
                    <a:p>
                      <a:endParaRPr lang="en-US" sz="1200" dirty="0"/>
                    </a:p>
                  </a:txBody>
                  <a:tcPr>
                    <a:solidFill>
                      <a:schemeClr val="accent5">
                        <a:lumMod val="40000"/>
                        <a:lumOff val="60000"/>
                      </a:schemeClr>
                    </a:solidFill>
                  </a:tcPr>
                </a:tc>
              </a:tr>
            </a:tbl>
          </a:graphicData>
        </a:graphic>
      </p:graphicFrame>
      <p:pic>
        <p:nvPicPr>
          <p:cNvPr id="4" name="Picture 3" descr="cover_image"/>
          <p:cNvPicPr/>
          <p:nvPr/>
        </p:nvPicPr>
        <p:blipFill>
          <a:blip r:embed="rId3" cstate="print"/>
          <a:srcRect/>
          <a:stretch>
            <a:fillRect/>
          </a:stretch>
        </p:blipFill>
        <p:spPr bwMode="auto">
          <a:xfrm>
            <a:off x="6324600" y="1143000"/>
            <a:ext cx="1066800" cy="1066800"/>
          </a:xfrm>
          <a:prstGeom prst="rect">
            <a:avLst/>
          </a:prstGeom>
          <a:noFill/>
          <a:ln w="9525">
            <a:solidFill>
              <a:schemeClr val="tx1"/>
            </a:solidFill>
            <a:miter lim="800000"/>
            <a:headEnd/>
            <a:tailEnd/>
          </a:ln>
        </p:spPr>
      </p:pic>
      <p:grpSp>
        <p:nvGrpSpPr>
          <p:cNvPr id="10" name="Group 9"/>
          <p:cNvGrpSpPr/>
          <p:nvPr/>
        </p:nvGrpSpPr>
        <p:grpSpPr>
          <a:xfrm>
            <a:off x="5791200" y="4800600"/>
            <a:ext cx="2309607" cy="1447800"/>
            <a:chOff x="5410200" y="2209800"/>
            <a:chExt cx="2309607" cy="1447800"/>
          </a:xfrm>
        </p:grpSpPr>
        <p:pic>
          <p:nvPicPr>
            <p:cNvPr id="5" name="il_fi" descr="http://www.npl.lib.va.us/cove/books/covers/grifalcv.jpg"/>
            <p:cNvPicPr/>
            <p:nvPr/>
          </p:nvPicPr>
          <p:blipFill>
            <a:blip r:embed="rId4" cstate="print"/>
            <a:srcRect/>
            <a:stretch>
              <a:fillRect/>
            </a:stretch>
          </p:blipFill>
          <p:spPr bwMode="auto">
            <a:xfrm>
              <a:off x="5638800" y="2590800"/>
              <a:ext cx="1219200" cy="914400"/>
            </a:xfrm>
            <a:prstGeom prst="rect">
              <a:avLst/>
            </a:prstGeom>
            <a:noFill/>
            <a:ln w="9525">
              <a:solidFill>
                <a:schemeClr val="tx1"/>
              </a:solidFill>
              <a:miter lim="800000"/>
              <a:headEnd/>
              <a:tailEnd/>
            </a:ln>
          </p:spPr>
        </p:pic>
        <p:pic>
          <p:nvPicPr>
            <p:cNvPr id="6" name="Picture 5" descr="cover_image"/>
            <p:cNvPicPr/>
            <p:nvPr/>
          </p:nvPicPr>
          <p:blipFill>
            <a:blip r:embed="rId5" cstate="print"/>
            <a:srcRect/>
            <a:stretch>
              <a:fillRect/>
            </a:stretch>
          </p:blipFill>
          <p:spPr bwMode="auto">
            <a:xfrm>
              <a:off x="6705600" y="2819400"/>
              <a:ext cx="762000" cy="838200"/>
            </a:xfrm>
            <a:prstGeom prst="rect">
              <a:avLst/>
            </a:prstGeom>
            <a:noFill/>
            <a:ln w="9525">
              <a:solidFill>
                <a:schemeClr val="tx1"/>
              </a:solidFill>
              <a:miter lim="800000"/>
              <a:headEnd/>
              <a:tailEnd/>
            </a:ln>
          </p:spPr>
        </p:pic>
        <p:sp>
          <p:nvSpPr>
            <p:cNvPr id="7" name="TextBox 6"/>
            <p:cNvSpPr txBox="1"/>
            <p:nvPr/>
          </p:nvSpPr>
          <p:spPr>
            <a:xfrm>
              <a:off x="5410200" y="2209800"/>
              <a:ext cx="2309607" cy="369332"/>
            </a:xfrm>
            <a:prstGeom prst="rect">
              <a:avLst/>
            </a:prstGeom>
            <a:noFill/>
          </p:spPr>
          <p:txBody>
            <a:bodyPr wrap="none" rtlCol="0">
              <a:spAutoFit/>
            </a:bodyPr>
            <a:lstStyle/>
            <a:p>
              <a:r>
                <a:rPr lang="en-US" b="1" dirty="0" smtClean="0"/>
                <a:t>Science/STEM Activity</a:t>
              </a:r>
              <a:endParaRPr lang="en-US" b="1" dirty="0"/>
            </a:p>
          </p:txBody>
        </p:sp>
      </p:grpSp>
      <p:sp>
        <p:nvSpPr>
          <p:cNvPr id="8" name="TextBox 7"/>
          <p:cNvSpPr txBox="1"/>
          <p:nvPr/>
        </p:nvSpPr>
        <p:spPr>
          <a:xfrm>
            <a:off x="5562600" y="533400"/>
            <a:ext cx="2682657" cy="523220"/>
          </a:xfrm>
          <a:prstGeom prst="rect">
            <a:avLst/>
          </a:prstGeom>
          <a:noFill/>
        </p:spPr>
        <p:txBody>
          <a:bodyPr wrap="none" rtlCol="0">
            <a:spAutoFit/>
          </a:bodyPr>
          <a:lstStyle/>
          <a:p>
            <a:pPr algn="ctr"/>
            <a:r>
              <a:rPr lang="en-US" sz="1400" b="1" dirty="0" smtClean="0"/>
              <a:t>Writing: </a:t>
            </a:r>
          </a:p>
          <a:p>
            <a:pPr algn="ctr"/>
            <a:r>
              <a:rPr lang="en-US" sz="1400" b="1" dirty="0" smtClean="0"/>
              <a:t>Narrative Summative Assessment</a:t>
            </a:r>
            <a:endParaRPr lang="en-US" b="1" dirty="0"/>
          </a:p>
        </p:txBody>
      </p:sp>
      <p:sp>
        <p:nvSpPr>
          <p:cNvPr id="11" name="Rectangle 10"/>
          <p:cNvSpPr/>
          <p:nvPr/>
        </p:nvSpPr>
        <p:spPr>
          <a:xfrm>
            <a:off x="5715000" y="2769275"/>
            <a:ext cx="2057400" cy="2031325"/>
          </a:xfrm>
          <a:prstGeom prst="rect">
            <a:avLst/>
          </a:prstGeom>
        </p:spPr>
        <p:txBody>
          <a:bodyPr wrap="square">
            <a:spAutoFit/>
          </a:bodyPr>
          <a:lstStyle/>
          <a:p>
            <a:r>
              <a:rPr lang="en-US" sz="1050" dirty="0" smtClean="0">
                <a:hlinkClick r:id="rId6"/>
              </a:rPr>
              <a:t>“The Land of Counterpane” </a:t>
            </a:r>
            <a:r>
              <a:rPr lang="en-US" sz="1050" dirty="0" smtClean="0"/>
              <a:t>Robert Louis Stevenson</a:t>
            </a:r>
          </a:p>
          <a:p>
            <a:r>
              <a:rPr lang="en-US" sz="1050" dirty="0" smtClean="0">
                <a:hlinkClick r:id="rId7"/>
              </a:rPr>
              <a:t>“Foreign Lands” </a:t>
            </a:r>
            <a:r>
              <a:rPr lang="en-US" sz="1050" dirty="0" smtClean="0"/>
              <a:t>Robert Louis Stevenson</a:t>
            </a:r>
          </a:p>
          <a:p>
            <a:r>
              <a:rPr lang="en-US" sz="1050" dirty="0" smtClean="0">
                <a:hlinkClick r:id="rId8"/>
              </a:rPr>
              <a:t>“The Land of Story Books” </a:t>
            </a:r>
            <a:r>
              <a:rPr lang="en-US" sz="1050" dirty="0" smtClean="0"/>
              <a:t>Robert Louis Stevenson</a:t>
            </a:r>
          </a:p>
          <a:p>
            <a:r>
              <a:rPr lang="en-US" sz="1050" dirty="0" smtClean="0">
                <a:hlinkClick r:id="rId9"/>
              </a:rPr>
              <a:t>“At the Seaside” </a:t>
            </a:r>
            <a:r>
              <a:rPr lang="en-US" sz="1050" dirty="0" smtClean="0"/>
              <a:t>Robert Louis Stevenson</a:t>
            </a:r>
          </a:p>
          <a:p>
            <a:r>
              <a:rPr lang="en-US" sz="1050" dirty="0" smtClean="0">
                <a:hlinkClick r:id="rId10"/>
              </a:rPr>
              <a:t>“Where Go the Boats?” </a:t>
            </a:r>
            <a:r>
              <a:rPr lang="en-US" sz="1050" dirty="0" smtClean="0"/>
              <a:t>Robert Louis Stevenson</a:t>
            </a:r>
          </a:p>
          <a:p>
            <a:r>
              <a:rPr lang="en-US" sz="1050" dirty="0" smtClean="0">
                <a:hlinkClick r:id="rId11"/>
              </a:rPr>
              <a:t>“My Bed is a Boat” </a:t>
            </a:r>
            <a:r>
              <a:rPr lang="en-US" sz="1050" dirty="0" smtClean="0"/>
              <a:t>Robert Louis Stevenson</a:t>
            </a:r>
            <a:endParaRPr lang="en-US" sz="1050" dirty="0"/>
          </a:p>
        </p:txBody>
      </p:sp>
      <p:sp>
        <p:nvSpPr>
          <p:cNvPr id="12" name="TextBox 11"/>
          <p:cNvSpPr txBox="1"/>
          <p:nvPr/>
        </p:nvSpPr>
        <p:spPr>
          <a:xfrm>
            <a:off x="6096000" y="2450068"/>
            <a:ext cx="810030" cy="369332"/>
          </a:xfrm>
          <a:prstGeom prst="rect">
            <a:avLst/>
          </a:prstGeom>
          <a:noFill/>
        </p:spPr>
        <p:txBody>
          <a:bodyPr wrap="none" rtlCol="0">
            <a:spAutoFit/>
          </a:bodyPr>
          <a:lstStyle/>
          <a:p>
            <a:r>
              <a:rPr lang="en-US" dirty="0" smtClean="0"/>
              <a:t>Poems</a:t>
            </a:r>
            <a:endParaRPr lang="en-US" dirty="0"/>
          </a:p>
        </p:txBody>
      </p:sp>
      <p:pic>
        <p:nvPicPr>
          <p:cNvPr id="14" name="~PP309.WAV">
            <a:hlinkClick r:id="" action="ppaction://media"/>
          </p:cNvPr>
          <p:cNvPicPr>
            <a:picLocks noRot="1" noChangeAspect="1"/>
          </p:cNvPicPr>
          <p:nvPr>
            <a:wavAudioFile r:embed="rId1" name="~PP309.WAV"/>
          </p:nvPr>
        </p:nvPicPr>
        <p:blipFill>
          <a:blip r:embed="rId12" cstate="print"/>
          <a:stretch>
            <a:fillRect/>
          </a:stretch>
        </p:blipFill>
        <p:spPr>
          <a:xfrm>
            <a:off x="8716963" y="6430963"/>
            <a:ext cx="304800" cy="304800"/>
          </a:xfrm>
          <a:prstGeom prst="rect">
            <a:avLst/>
          </a:prstGeom>
        </p:spPr>
      </p:pic>
    </p:spTree>
  </p:cSld>
  <p:clrMapOvr>
    <a:masterClrMapping/>
  </p:clrMapOvr>
  <p:transition advTm="3285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533400" y="609600"/>
            <a:ext cx="4543425" cy="5086350"/>
          </a:xfrm>
          <a:prstGeom prst="rect">
            <a:avLst/>
          </a:prstGeom>
          <a:noFill/>
          <a:ln w="9525">
            <a:solidFill>
              <a:schemeClr val="tx1"/>
            </a:solidFill>
            <a:miter lim="800000"/>
            <a:headEnd/>
            <a:tailEnd/>
          </a:ln>
        </p:spPr>
      </p:pic>
      <p:pic>
        <p:nvPicPr>
          <p:cNvPr id="3078" name="Picture 6"/>
          <p:cNvPicPr>
            <a:picLocks noChangeAspect="1" noChangeArrowheads="1"/>
          </p:cNvPicPr>
          <p:nvPr/>
        </p:nvPicPr>
        <p:blipFill>
          <a:blip r:embed="rId4" cstate="print"/>
          <a:srcRect/>
          <a:stretch>
            <a:fillRect/>
          </a:stretch>
        </p:blipFill>
        <p:spPr bwMode="auto">
          <a:xfrm rot="664085">
            <a:off x="4140833" y="516525"/>
            <a:ext cx="4321795" cy="5453063"/>
          </a:xfrm>
          <a:prstGeom prst="rect">
            <a:avLst/>
          </a:prstGeom>
          <a:noFill/>
          <a:ln w="9525">
            <a:solidFill>
              <a:schemeClr val="tx1"/>
            </a:solidFill>
            <a:miter lim="800000"/>
            <a:headEnd/>
            <a:tailEnd/>
          </a:ln>
        </p:spPr>
      </p:pic>
      <p:pic>
        <p:nvPicPr>
          <p:cNvPr id="3079" name="Picture 7"/>
          <p:cNvPicPr>
            <a:picLocks noChangeAspect="1" noChangeArrowheads="1"/>
          </p:cNvPicPr>
          <p:nvPr/>
        </p:nvPicPr>
        <p:blipFill>
          <a:blip r:embed="rId5" cstate="print"/>
          <a:srcRect/>
          <a:stretch>
            <a:fillRect/>
          </a:stretch>
        </p:blipFill>
        <p:spPr bwMode="auto">
          <a:xfrm>
            <a:off x="1752600" y="3276600"/>
            <a:ext cx="3307736" cy="3314700"/>
          </a:xfrm>
          <a:prstGeom prst="rect">
            <a:avLst/>
          </a:prstGeom>
          <a:noFill/>
          <a:ln w="9525">
            <a:solidFill>
              <a:schemeClr val="tx1"/>
            </a:solidFill>
            <a:miter lim="800000"/>
            <a:headEnd/>
            <a:tailEnd/>
          </a:ln>
        </p:spPr>
      </p:pic>
      <p:pic>
        <p:nvPicPr>
          <p:cNvPr id="5" name="~PP956.WAV">
            <a:hlinkClick r:id="" action="ppaction://media"/>
          </p:cNvPr>
          <p:cNvPicPr>
            <a:picLocks noRot="1" noChangeAspect="1"/>
          </p:cNvPicPr>
          <p:nvPr>
            <a:wavAudioFile r:embed="rId1" name="~PP956.WAV"/>
          </p:nvPr>
        </p:nvPicPr>
        <p:blipFill>
          <a:blip r:embed="rId6" cstate="print"/>
          <a:stretch>
            <a:fillRect/>
          </a:stretch>
        </p:blipFill>
        <p:spPr>
          <a:xfrm>
            <a:off x="8716963" y="6430963"/>
            <a:ext cx="304800" cy="304800"/>
          </a:xfrm>
          <a:prstGeom prst="rect">
            <a:avLst/>
          </a:prstGeom>
        </p:spPr>
      </p:pic>
    </p:spTree>
  </p:cSld>
  <p:clrMapOvr>
    <a:masterClrMapping/>
  </p:clrMapOvr>
  <p:transition advTm="979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685800"/>
            <a:ext cx="7315200" cy="4585871"/>
          </a:xfrm>
          <a:prstGeom prst="rect">
            <a:avLst/>
          </a:prstGeom>
          <a:noFill/>
        </p:spPr>
        <p:txBody>
          <a:bodyPr wrap="square" rtlCol="0">
            <a:spAutoFit/>
          </a:bodyPr>
          <a:lstStyle/>
          <a:p>
            <a:endParaRPr lang="en-US" dirty="0" smtClean="0"/>
          </a:p>
          <a:p>
            <a:r>
              <a:rPr lang="en-US" b="1" dirty="0" smtClean="0"/>
              <a:t>All Language Standards are still on-going throughout the unit.  The main focus standard is:</a:t>
            </a:r>
          </a:p>
          <a:p>
            <a:r>
              <a:rPr lang="en-US" dirty="0" smtClean="0"/>
              <a:t>L.2.6 </a:t>
            </a:r>
            <a:r>
              <a:rPr lang="en-US" sz="1200" dirty="0" smtClean="0"/>
              <a:t>Use words and phrases acquired through conversations, reading and being read to, and responding to texts, including using adjectives and adverbs to describe (e.g., When other kids are happy that makes me happy).</a:t>
            </a:r>
            <a:endParaRPr lang="en-US" dirty="0" smtClean="0"/>
          </a:p>
          <a:p>
            <a:r>
              <a:rPr lang="en-US" dirty="0" smtClean="0"/>
              <a:t>Adverb Activity </a:t>
            </a:r>
            <a:r>
              <a:rPr lang="en-US" dirty="0" smtClean="0">
                <a:hlinkClick r:id="rId3"/>
              </a:rPr>
              <a:t>link</a:t>
            </a:r>
            <a:r>
              <a:rPr lang="en-US" dirty="0" smtClean="0"/>
              <a:t> using </a:t>
            </a:r>
            <a:r>
              <a:rPr lang="en-US" i="1" dirty="0" smtClean="0"/>
              <a:t>Martina the Beautiful Cockroach</a:t>
            </a:r>
          </a:p>
          <a:p>
            <a:endParaRPr lang="en-US" i="1" dirty="0" smtClean="0"/>
          </a:p>
          <a:p>
            <a:r>
              <a:rPr lang="en-US" dirty="0" smtClean="0"/>
              <a:t>L.2.1.f </a:t>
            </a:r>
            <a:r>
              <a:rPr lang="en-US" sz="1200" dirty="0" smtClean="0"/>
              <a:t>Produce, expand, and rearrange complete simple and compound sentences (e.g. The boy watched the movie; The little boy watched the movie.; The action movie was watched by the little boy.)  </a:t>
            </a:r>
          </a:p>
          <a:p>
            <a:r>
              <a:rPr lang="en-US" dirty="0" smtClean="0"/>
              <a:t>Use </a:t>
            </a:r>
            <a:r>
              <a:rPr lang="en-US" i="1" dirty="0" smtClean="0"/>
              <a:t>Enormous Turnip </a:t>
            </a:r>
            <a:r>
              <a:rPr lang="en-US" dirty="0" smtClean="0"/>
              <a:t>or</a:t>
            </a:r>
            <a:r>
              <a:rPr lang="en-US" i="1" dirty="0" smtClean="0"/>
              <a:t> Caps for Sale</a:t>
            </a:r>
          </a:p>
          <a:p>
            <a:endParaRPr lang="en-US" u="sng" dirty="0" smtClean="0"/>
          </a:p>
          <a:p>
            <a:r>
              <a:rPr lang="en-US" dirty="0" smtClean="0"/>
              <a:t>RL.2.4 </a:t>
            </a:r>
            <a:r>
              <a:rPr lang="en-US" sz="1200" dirty="0" smtClean="0"/>
              <a:t>Describe how words and phrases (e.g., regular beats, alliteration, rhymes, repeated lines) supply rhythm and meaning in a story, poem, or song. </a:t>
            </a:r>
            <a:endParaRPr lang="en-US" dirty="0" smtClean="0"/>
          </a:p>
          <a:p>
            <a:r>
              <a:rPr lang="en-US" dirty="0" smtClean="0"/>
              <a:t>Instead of using the poems only in week 6, you could choose one poem weekly to focus on describing how words and phrases supply rhythm and meaning in a story, poem, or song.  </a:t>
            </a:r>
          </a:p>
          <a:p>
            <a:endParaRPr lang="en-US" dirty="0" smtClean="0"/>
          </a:p>
        </p:txBody>
      </p:sp>
      <p:sp>
        <p:nvSpPr>
          <p:cNvPr id="4" name="Rectangle 3"/>
          <p:cNvSpPr/>
          <p:nvPr/>
        </p:nvSpPr>
        <p:spPr>
          <a:xfrm>
            <a:off x="762000" y="457200"/>
            <a:ext cx="1773819" cy="369332"/>
          </a:xfrm>
          <a:prstGeom prst="rect">
            <a:avLst/>
          </a:prstGeom>
        </p:spPr>
        <p:txBody>
          <a:bodyPr wrap="none">
            <a:spAutoFit/>
          </a:bodyPr>
          <a:lstStyle/>
          <a:p>
            <a:pPr lvl="0"/>
            <a:r>
              <a:rPr lang="en-US" u="sng" dirty="0" smtClean="0">
                <a:solidFill>
                  <a:prstClr val="black"/>
                </a:solidFill>
              </a:rPr>
              <a:t>Optional Lessons</a:t>
            </a:r>
          </a:p>
        </p:txBody>
      </p:sp>
      <p:pic>
        <p:nvPicPr>
          <p:cNvPr id="5" name="~PP2912.WAV">
            <a:hlinkClick r:id="" action="ppaction://media"/>
          </p:cNvPr>
          <p:cNvPicPr>
            <a:picLocks noRot="1" noChangeAspect="1"/>
          </p:cNvPicPr>
          <p:nvPr>
            <a:wavAudioFile r:embed="rId1" name="~PP2912.WAV"/>
          </p:nvPr>
        </p:nvPicPr>
        <p:blipFill>
          <a:blip r:embed="rId4" cstate="print"/>
          <a:stretch>
            <a:fillRect/>
          </a:stretch>
        </p:blipFill>
        <p:spPr>
          <a:xfrm>
            <a:off x="8716963" y="6430963"/>
            <a:ext cx="304800" cy="304800"/>
          </a:xfrm>
          <a:prstGeom prst="rect">
            <a:avLst/>
          </a:prstGeom>
        </p:spPr>
      </p:pic>
    </p:spTree>
  </p:cSld>
  <p:clrMapOvr>
    <a:masterClrMapping/>
  </p:clrMapOvr>
  <p:transition advTm="1662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robot-kingdom.com/wp-content/uploads/2013/09/Share_Logo.jpg"/>
          <p:cNvPicPr>
            <a:picLocks noChangeAspect="1" noChangeArrowheads="1"/>
          </p:cNvPicPr>
          <p:nvPr/>
        </p:nvPicPr>
        <p:blipFill>
          <a:blip r:embed="rId2" cstate="print"/>
          <a:srcRect t="25373"/>
          <a:stretch>
            <a:fillRect/>
          </a:stretch>
        </p:blipFill>
        <p:spPr bwMode="auto">
          <a:xfrm>
            <a:off x="990600" y="533400"/>
            <a:ext cx="6807200" cy="3810000"/>
          </a:xfrm>
          <a:prstGeom prst="rect">
            <a:avLst/>
          </a:prstGeom>
          <a:noFill/>
        </p:spPr>
      </p:pic>
      <p:sp>
        <p:nvSpPr>
          <p:cNvPr id="4" name="TextBox 3"/>
          <p:cNvSpPr txBox="1"/>
          <p:nvPr/>
        </p:nvSpPr>
        <p:spPr>
          <a:xfrm>
            <a:off x="838200" y="3581400"/>
            <a:ext cx="7239000" cy="1015663"/>
          </a:xfrm>
          <a:prstGeom prst="rect">
            <a:avLst/>
          </a:prstGeom>
          <a:noFill/>
        </p:spPr>
        <p:txBody>
          <a:bodyPr wrap="square" rtlCol="0">
            <a:spAutoFit/>
          </a:bodyPr>
          <a:lstStyle/>
          <a:p>
            <a:pPr algn="ctr"/>
            <a:r>
              <a:rPr lang="en-US" sz="6000" b="1" dirty="0" smtClean="0">
                <a:solidFill>
                  <a:srgbClr val="0070C0"/>
                </a:solidFill>
                <a:effectLst>
                  <a:outerShdw blurRad="38100" dist="38100" dir="2700000" algn="tl">
                    <a:srgbClr val="000000">
                      <a:alpha val="43137"/>
                    </a:srgbClr>
                  </a:outerShdw>
                </a:effectLst>
                <a:latin typeface="Arial Black" pitchFamily="34" charset="0"/>
              </a:rPr>
              <a:t>RESOURCES</a:t>
            </a:r>
            <a:endParaRPr lang="en-US" sz="6000" b="1" dirty="0">
              <a:solidFill>
                <a:srgbClr val="0070C0"/>
              </a:solidFill>
              <a:effectLst>
                <a:outerShdw blurRad="38100" dist="38100" dir="2700000" algn="tl">
                  <a:srgbClr val="000000">
                    <a:alpha val="43137"/>
                  </a:srgbClr>
                </a:outerShdw>
              </a:effectLst>
              <a:latin typeface="Arial Black" pitchFamily="34" charset="0"/>
            </a:endParaRPr>
          </a:p>
        </p:txBody>
      </p:sp>
      <p:sp>
        <p:nvSpPr>
          <p:cNvPr id="6" name="TextBox 5"/>
          <p:cNvSpPr txBox="1"/>
          <p:nvPr/>
        </p:nvSpPr>
        <p:spPr>
          <a:xfrm>
            <a:off x="1905000" y="5486400"/>
            <a:ext cx="4038600" cy="861774"/>
          </a:xfrm>
          <a:prstGeom prst="rect">
            <a:avLst/>
          </a:prstGeom>
          <a:noFill/>
        </p:spPr>
        <p:txBody>
          <a:bodyPr wrap="square" rtlCol="0">
            <a:spAutoFit/>
          </a:bodyPr>
          <a:lstStyle/>
          <a:p>
            <a:r>
              <a:rPr lang="en-US" b="1" dirty="0" smtClean="0"/>
              <a:t>Susan Hensley</a:t>
            </a:r>
          </a:p>
          <a:p>
            <a:r>
              <a:rPr lang="en-US" sz="1400" dirty="0" smtClean="0"/>
              <a:t>Elementary Curriculum Specialist</a:t>
            </a:r>
          </a:p>
          <a:p>
            <a:r>
              <a:rPr lang="en-US" b="1" dirty="0" smtClean="0"/>
              <a:t>shensley@rps.k12.ar.us</a:t>
            </a:r>
            <a:endParaRPr lang="en-US" b="1" dirty="0"/>
          </a:p>
        </p:txBody>
      </p:sp>
      <p:pic>
        <p:nvPicPr>
          <p:cNvPr id="8" name="Picture 7" descr="RPS.JPG"/>
          <p:cNvPicPr>
            <a:picLocks noChangeAspect="1"/>
          </p:cNvPicPr>
          <p:nvPr/>
        </p:nvPicPr>
        <p:blipFill>
          <a:blip r:embed="rId3" cstate="print"/>
          <a:stretch>
            <a:fillRect/>
          </a:stretch>
        </p:blipFill>
        <p:spPr>
          <a:xfrm>
            <a:off x="4419600" y="5715000"/>
            <a:ext cx="809297" cy="609600"/>
          </a:xfrm>
          <a:prstGeom prst="rect">
            <a:avLst/>
          </a:prstGeom>
        </p:spPr>
      </p:pic>
      <p:pic>
        <p:nvPicPr>
          <p:cNvPr id="9" name="Picture 8" descr="2014-09-18 08-56-10.436.jpg"/>
          <p:cNvPicPr>
            <a:picLocks noChangeAspect="1"/>
          </p:cNvPicPr>
          <p:nvPr/>
        </p:nvPicPr>
        <p:blipFill>
          <a:blip r:embed="rId4" cstate="print"/>
          <a:srcRect l="17500" t="11667" r="12500"/>
          <a:stretch>
            <a:fillRect/>
          </a:stretch>
        </p:blipFill>
        <p:spPr>
          <a:xfrm>
            <a:off x="685800" y="5334000"/>
            <a:ext cx="1127185" cy="1066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279"/>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t="11232"/>
          <a:stretch>
            <a:fillRect/>
          </a:stretch>
        </p:blipFill>
        <p:spPr bwMode="auto">
          <a:xfrm>
            <a:off x="457200" y="838200"/>
            <a:ext cx="8237537" cy="5419725"/>
          </a:xfrm>
          <a:prstGeom prst="rect">
            <a:avLst/>
          </a:prstGeom>
          <a:noFill/>
          <a:ln w="9525">
            <a:noFill/>
            <a:miter lim="800000"/>
            <a:headEnd/>
            <a:tailEnd/>
          </a:ln>
        </p:spPr>
      </p:pic>
    </p:spTree>
  </p:cSld>
  <p:clrMapOvr>
    <a:masterClrMapping/>
  </p:clrMapOvr>
  <p:transition advTm="2512"/>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124200" y="2514600"/>
            <a:ext cx="5791200" cy="1211263"/>
            <a:chOff x="609" y="1451"/>
            <a:chExt cx="13940" cy="2736"/>
          </a:xfrm>
        </p:grpSpPr>
        <p:sp>
          <p:nvSpPr>
            <p:cNvPr id="16390" name="AutoShape 6"/>
            <p:cNvSpPr>
              <a:spLocks noChangeArrowheads="1"/>
            </p:cNvSpPr>
            <p:nvPr/>
          </p:nvSpPr>
          <p:spPr bwMode="auto">
            <a:xfrm>
              <a:off x="609" y="1451"/>
              <a:ext cx="13940" cy="2736"/>
            </a:xfrm>
            <a:prstGeom prst="leftRightArrow">
              <a:avLst>
                <a:gd name="adj1" fmla="val 50000"/>
                <a:gd name="adj2" fmla="val 101901"/>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6391" name="Text Box 7"/>
            <p:cNvSpPr txBox="1">
              <a:spLocks noChangeArrowheads="1"/>
            </p:cNvSpPr>
            <p:nvPr/>
          </p:nvSpPr>
          <p:spPr bwMode="auto">
            <a:xfrm>
              <a:off x="3244" y="2322"/>
              <a:ext cx="8441" cy="1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 Essential Question</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 name="TextBox 7"/>
          <p:cNvSpPr txBox="1"/>
          <p:nvPr/>
        </p:nvSpPr>
        <p:spPr>
          <a:xfrm>
            <a:off x="4038600" y="4114801"/>
            <a:ext cx="42672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lang="en-US" b="1" i="1" dirty="0" smtClean="0"/>
          </a:p>
          <a:p>
            <a:pPr marL="342900" indent="-342900" algn="ctr"/>
            <a:r>
              <a:rPr lang="en-US" b="1" dirty="0" smtClean="0"/>
              <a:t>How do texts and images reveal </a:t>
            </a:r>
            <a:r>
              <a:rPr lang="en-US" b="1" smtClean="0"/>
              <a:t>culture?</a:t>
            </a:r>
            <a:endParaRPr lang="en-US" b="1" dirty="0" smtClean="0"/>
          </a:p>
          <a:p>
            <a:pPr marL="342900" indent="-342900" algn="ctr"/>
            <a:r>
              <a:rPr lang="en-US" b="1" dirty="0" smtClean="0"/>
              <a:t>  </a:t>
            </a:r>
          </a:p>
        </p:txBody>
      </p:sp>
      <p:pic>
        <p:nvPicPr>
          <p:cNvPr id="9" name="Picture 8"/>
          <p:cNvPicPr>
            <a:picLocks noChangeAspect="1" noChangeArrowheads="1"/>
          </p:cNvPicPr>
          <p:nvPr/>
        </p:nvPicPr>
        <p:blipFill>
          <a:blip r:embed="rId4" cstate="print"/>
          <a:srcRect/>
          <a:stretch>
            <a:fillRect/>
          </a:stretch>
        </p:blipFill>
        <p:spPr bwMode="auto">
          <a:xfrm>
            <a:off x="7467600" y="228600"/>
            <a:ext cx="1452171" cy="1076325"/>
          </a:xfrm>
          <a:prstGeom prst="rect">
            <a:avLst/>
          </a:prstGeom>
          <a:noFill/>
          <a:ln w="9525">
            <a:noFill/>
            <a:miter lim="800000"/>
            <a:headEnd/>
            <a:tailEnd/>
          </a:ln>
        </p:spPr>
      </p:pic>
      <p:pic>
        <p:nvPicPr>
          <p:cNvPr id="3" name="Picture 4" descr="http://ecx.images-amazon.com/images/I/51ecCV9E2ZL._SX258_BO1,204,203,200_.jpg"/>
          <p:cNvPicPr>
            <a:picLocks noChangeAspect="1" noChangeArrowheads="1"/>
          </p:cNvPicPr>
          <p:nvPr/>
        </p:nvPicPr>
        <p:blipFill>
          <a:blip r:embed="rId5" cstate="print"/>
          <a:srcRect/>
          <a:stretch>
            <a:fillRect/>
          </a:stretch>
        </p:blipFill>
        <p:spPr bwMode="auto">
          <a:xfrm>
            <a:off x="685800" y="3048000"/>
            <a:ext cx="2476500" cy="3190876"/>
          </a:xfrm>
          <a:prstGeom prst="rect">
            <a:avLst/>
          </a:prstGeom>
          <a:noFill/>
          <a:ln>
            <a:solidFill>
              <a:schemeClr val="tx1"/>
            </a:solidFill>
          </a:ln>
        </p:spPr>
      </p:pic>
      <p:sp>
        <p:nvSpPr>
          <p:cNvPr id="11" name="TextBox 10"/>
          <p:cNvSpPr txBox="1"/>
          <p:nvPr/>
        </p:nvSpPr>
        <p:spPr>
          <a:xfrm>
            <a:off x="3124200" y="609601"/>
            <a:ext cx="5105400" cy="1200329"/>
          </a:xfrm>
          <a:prstGeom prst="rect">
            <a:avLst/>
          </a:prstGeom>
          <a:noFill/>
        </p:spPr>
        <p:txBody>
          <a:bodyPr wrap="square" rtlCol="0">
            <a:spAutoFit/>
          </a:bodyPr>
          <a:lstStyle/>
          <a:p>
            <a:r>
              <a:rPr lang="en-US" sz="3600" b="1" dirty="0" smtClean="0"/>
              <a:t>Hand-Me-Down Tales From Around the World</a:t>
            </a:r>
            <a:endParaRPr lang="en-US" sz="3600" b="1" dirty="0"/>
          </a:p>
        </p:txBody>
      </p:sp>
      <p:pic>
        <p:nvPicPr>
          <p:cNvPr id="16" name="Picture 15" descr="2nd_5.jpg"/>
          <p:cNvPicPr>
            <a:picLocks noChangeAspect="1"/>
          </p:cNvPicPr>
          <p:nvPr/>
        </p:nvPicPr>
        <p:blipFill>
          <a:blip r:embed="rId6" cstate="print"/>
          <a:stretch>
            <a:fillRect/>
          </a:stretch>
        </p:blipFill>
        <p:spPr>
          <a:xfrm>
            <a:off x="685800" y="533400"/>
            <a:ext cx="2286000" cy="2073349"/>
          </a:xfrm>
          <a:prstGeom prst="rect">
            <a:avLst/>
          </a:prstGeom>
        </p:spPr>
      </p:pic>
      <p:pic>
        <p:nvPicPr>
          <p:cNvPr id="13" name="~PP837.WAV">
            <a:hlinkClick r:id="" action="ppaction://media"/>
          </p:cNvPr>
          <p:cNvPicPr>
            <a:picLocks noRot="1" noChangeAspect="1"/>
          </p:cNvPicPr>
          <p:nvPr>
            <a:wavAudioFile r:embed="rId1" name="~PP837.WAV"/>
          </p:nvPr>
        </p:nvPicPr>
        <p:blipFill>
          <a:blip r:embed="rId7" cstate="print"/>
          <a:stretch>
            <a:fillRect/>
          </a:stretch>
        </p:blipFill>
        <p:spPr>
          <a:xfrm>
            <a:off x="8716963" y="6430963"/>
            <a:ext cx="304800" cy="304800"/>
          </a:xfrm>
          <a:prstGeom prst="rect">
            <a:avLst/>
          </a:prstGeom>
        </p:spPr>
      </p:pic>
    </p:spTree>
  </p:cSld>
  <p:clrMapOvr>
    <a:masterClrMapping/>
  </p:clrMapOvr>
  <p:transition advTm="2224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4123" t="3209" r="3116" b="13369"/>
          <a:stretch>
            <a:fillRect/>
          </a:stretch>
        </p:blipFill>
        <p:spPr bwMode="auto">
          <a:xfrm>
            <a:off x="4876800" y="1295400"/>
            <a:ext cx="4191000" cy="5257800"/>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3" cstate="print"/>
          <a:srcRect l="3242" t="2985" r="2725" b="16418"/>
          <a:stretch>
            <a:fillRect/>
          </a:stretch>
        </p:blipFill>
        <p:spPr bwMode="auto">
          <a:xfrm>
            <a:off x="0" y="228600"/>
            <a:ext cx="4800600" cy="5257800"/>
          </a:xfrm>
          <a:prstGeom prst="rect">
            <a:avLst/>
          </a:prstGeom>
          <a:noFill/>
          <a:ln w="9525">
            <a:solidFill>
              <a:schemeClr val="tx1"/>
            </a:solidFill>
            <a:miter lim="800000"/>
            <a:headEnd/>
            <a:tailEnd/>
          </a:ln>
        </p:spPr>
      </p:pic>
    </p:spTree>
  </p:cSld>
  <p:clrMapOvr>
    <a:masterClrMapping/>
  </p:clrMapOvr>
  <p:transition advTm="2699"/>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AutoShape 19" descr="data:image/jpeg;base64,/9j/4AAQSkZJRgABAQAAAQABAAD/2wCEAAkGBhQSERUUEhMUFBUUFRsVFxgXGBoYFxgYGhkcGBwXFxcYHCYeGhokHBgVHy8gIycqLC0sFx8xNTAqNSYrLCkBCQoKDgwOGg8PGiokHyUwLCw0Kiw0LDQsNC8sLyopLCkvLCktLCwsLCwsLywsLCwqLC8vLCwsLCwpLCwsLCwsLP/AABEIAJUAkwMBIgACEQEDEQH/xAAbAAABBQEBAAAAAAAAAAAAAAAFAAECAwQGB//EADsQAAIBAgQDBgQEBQMFAQAAAAECEQADBBIhMQVBUQYTImFxgZGhsfAywdHhFCNCUmJ0s/EWJENykhX/xAAbAQACAwEBAQAAAAAAAAAAAAADBAECBQAGB//EADARAAICAQIEBAMJAQEAAAAAAAECABEDEiEEMUFRE2GR8IGx0QUUIjJScaHh8cEz/9oADAMBAAIRAxEAPwDzdF0FaAKqtzFauH4U3WZRuqs+ugyqJPvHKsVp9Mx6V5ykmoupkEeYPp+u1akwxIJjSD8o0HU6j41ZY4azByIGSC06QCY9dyKqDDOu28yUq23eEXFnSQE7yRqMsgaHY7iqLeDds0IxygsdNgNCT5CunahKaeKQFTBAqJcC+cjl++Q9+ldVwLhItBnYq5dPDEMgEyddiZHoPfTlS9a+E4hkurlJAZgpA2IYgajnEz7UvxCM6EA1KZBfKdhhlVZCqqwTOVYmOseopnGsAD1I+P351UpElcwJB8QBB1++tWoo6RpPmfL786xyN7kcuUX8Py+gqSIAICge2um31pI519fv30GtSt2id5H71UnvOJ7wRx7hd3EOgthQAGzNMZQSIA+J9KCY/h3cPkMGADptqOVdpdQR7/P8joKz37YaMyK0aarJ677xNNYeKZAF6SMZ0m5xVKjfHMFaQSsq5I8A1EdfKghrSxuMi6hGg1i5ttXhAk6+/wClKsa7Uq4oIcHblMAvGPwMfgPzrRw7iTW2J7rMWVkgmIziCQQdwNp0oz2h7OHDDOpLW5iSDmSf7o3B60JtRyM0bHnV11pymMmPxdtfyhzC9p2QELaRQVVcstACkkQZmSSSTPOqLfG2DXGjW6qqSCVIAiYyxEgQRtBOlDaVdrMdGBB0hrD9qWQytq3oAFEuQoE6AFttfWQDVD9o3IgiV7trZGZtQTIJAMZhMelBMRac/hbLHlM09u7Jg6NzH5jyq9mucX8PHrorXn3/AJ+fwkqVSIpiKrDkRqsT86rq3DIGcAsEBOrHYDrUHlJBA3MI8DwJZw/4VXc9eWUfGuhV4+mxqeHS3lAskFFEaEEzHMg6HUnXr51MpoOfx+/byrEy5vEazKar3jW+UwT/AOp8uVXC7B846eZ5+1V3DrGu/wBPOq1ckfcddvj9igVcirmi5Bjbfoen31pBB5bR5en0+dQDwff7+m9VZ/L5cp0+dQBIqcfirjM7FvxSZ+O3pVLHSuk7Q8MDL3ybgfzB5cmHyn49a5t63MOQZFBEOral2jC5FKox5fKlR6E7U07DjXai0qtZKi45UqyjRROkMw29BqPKub7OcPS7dt27rshdlQMqBjLMFEgsunvyoUbeVmH9jFZGo0O469aMdmHBxmG/1Fr53FqnD8OmEaV6zNQ0rP1o+/hDq9k7L4tsHavubwZral7QW2zJMglbjEAxoYrl7wysQdwYI9NDXc3L7PjuIDDqtu/b7+4lxcxchW8a+NiFJQtDKAQdNjFZMRZXD4PBnvDYa6bly4Vth2ZgVyqxJ/CEKnIdPHJ30bOIHl79ZXHxjCgTZIG3nRJO3ScnZAJGacvOBJjnAJEnet3afgiWboRWZla1bugsArfzEDxoTBExvXQ8e7uzhRdwiNaF/F3Ccwh0VVVrdqP6Vh2aNiI8qHdu2P8AFICMsYbDiIjKe5XwxyobJpuGx8R47KCKBDbeYqcx4h/kPn+9OlxSdDty5j1FXRVT2Qdx9+vSqAgxtkZfy7/v9f8AY5FLLUcrL/kPn+lW2boO3LkRBHrUHaStE0djOl4Bwru17xiCbgAXL4gFnnG5n4R56FWPlHsaD9m7R7pzrBcfJRPxnfyolcxSKjOWUhdDlIJk8oBMHfQ1iZrOQ9YIbHeWZNyRt5VmxmNWygMTOijaTH3JqjAcbFxspXKWaFk78tTyNB+N43vLp/tTwrG0A6n3Mmr4sDF9LCXUEmjDfDsWbtvOwH4sugJGkH23H1rWDy206H0jpXJWMdcRcquyic0DrtPrAoxwji2c5LpAJ0VogHybl71fNw5W2HKWKkbzHx9yLpSfCACBsNRO1CmFbOJY03bhY+ggbAEx6msDGtDCpVADL8lFxppUqajQVzODpRDs93/fqMKct06L4kUkyICm4QM0xEa9KGpb0ov2UX/vsL/qbX+4tHFXMvJegnymvH8RxtjFd5cusuJUQWDozruCr5CYO8q2tUW+P4gZv5rHO/eMG8QL/wB0NIDedT7VP/32K/1F3/cNF8N2Uyph+8s37hvyWKHKtlM5tiSVILgqWMkACAd5EEMSQIRTiRFLgWR5fv8AxANvi94Bv5hhznYHxAsNm156nXzrQxxGMYAk3TbQCWIGVZCqCxIA1IAk7kdaMYfs5ZVxa/mYi4MU1i6EBVbdvMAt1bkFJbfxEjWI51owdmzYw/EFKXHNnEW7ZYXO7JAu3ApHgOXVJOpnTaKjQ3WWPE46vGN9uncgeU5LH4J7NxrdxSjocrA8iPlVaU9++zsWdizMZYnUk8ySedSw4BIBMCflQWmhjva5pwVn+ogGNAOprHibAY6GCDow3/T2o0LOoEGBroJHr1oVfEE8410Ee2tAxvbEwrKpFNF/+y4trYMKBOq6C5JnU8vT68qQfL76VG6gYQRIquzmBytqBqG68oPn50cKoG0VW8baenf6/X1356SZHp9/ClSmozVY1yiQ/SpVXNI1NSoahJZvvrUWofjLxzGJ8Og9dya1rekDrGvTaiFCBcUXiVdmXt7+cnFKmpVEJczBqI8C4kli/bvOhfu2V1UPkllYMJOVpEjy9aEq0Vt4N2jfCXVuWgrEfiRgGRlnVWB5Hy1G9MBd5j5MoCG/SHv+rcKMWcW2Edibpu5TfHdhy2bYWpInWJ9ZpXuPWr9pFxNpna3mCPbcKSjMX7tpVhozMQw1EnQ0X4sz2caMdZJuWMRbDYdSgYNcuyq4UrEHI+Y5RrCDqK5vFWsTbu3rj3rdy7YYG73f4rXiCajKFKq5CHJIBPTWiMhA2imDicev8Y2rudj2/bf6wsnapO4sp/DjPh7rXUyuRZJZgw7y3BLFYgHNtvO1WYrtVYZMSowzj+JcXGPfCQyszj/xa6u0+QG0STPGsR/N4rbMBVsW3y5RAfNYXMNNDBI061yz9mLoYoWQXFt969vxZ0SAxLALEhSGKglgOUggBbUPfwmjh8BxqIo7HmetN8zFxw2O6wwtW8lwWpveItmYt4TvoSNY5ZgOVCU3roE7FXGxHcC7ZLm13ywbkMhXP4T3epy6xHON9KGXuGZLS3e9tsGYrlGfP4YkkFAI1UzPPyMDZTzqO4ciClBv162YrfFWRQFABA336/kflWN2k6mt13BDulYTMa/P9KH0umnciNtYimkaRpUSVkyaixpppq6pJa4qVKlUykhiLeZGWdxH51WxgAdKiMSTsAPnTXWNEAI2MTfIrWy9q/7K/wCPPJQR6xSrMy+dKj6F7TM+85v1fL6TXFV2sLmOpiPjWgLO1GOzOBtXMVat3Q7LddbcowUguwXNqrTEnShaugjxxA/iYWBDtnHWMNhuHxftXmwWKuYh0CXpZWYEC2WtAZoB3IExWLH4su2J7vGYZbOJzAd3YC3GV3zBboFoMgGhYyTK6ZqxdocPbt4i5btK4W0725dgxYq5XNIVYmBpr61gtYJiCyoxUbkAkD1I2q5ztyIiy/ZeGw4Jo9DXXedhxTHYd73EHXE2oxFm2luUvasrWmgg2tB/LYanmOukv+obSY+/j1dWFy05S14s/ePbC924iIUkktMEDTUxXHWcK7yVRmjeAT9KM9n+AC5buX7q3TattbWLYMnOxBYHKdFVWJAG8DSaqMjMYZuDw4lNk9vWhXxoQhgO1KWbOEvKx/irB7ll1hrCv3oObzzNbjpPQUG7SX7RvsuHM2UJW2YIkFi0667sax8SS2LriwzNaDHIWEMVnQkdayvtQ2YnaNY8CodYv/d/439ZutcSKoRz5TyHlWXJUFBpTQgoHKO33iNKnNNVpWKlSpV06Ks5MMfER85rRVd63I035eflVlMDlUkWOkoQVNxWfD3NYJkxP6+laDRGFGJY2DJMDxP/ABT1JmE0qNM0gXzhC0NKOdjrDPjsNkUtF+2xgEwA6kkxsANzQMbVbaxTIfAzLykEj6e1Kjnc3WF4yo7TqMd2Zv4jid22tq548TcGYo2UKbhlyY/CAZoniriWVwD2VxD20BaLR8LXlvNnDaHxkBAZ/py1w78UvH/y3P8A7b9aezxO5bBCXHUNuFYqD6gHWiBgDcVOJmADEUOnwI9/3O/wlp82CJQ20fGvcspaTW2pvKG76/tAggKBMDXkKy4uzft4biULdQfxdspAcAKXvzljYRln2nlXKcMW5dBth7gt/iZVLFc3I5BoTMampcRfEW3K3LtxieediGnczOvT61H3hb09fYlBwbXzFf3q9+sHVFt638P4cbhkyEB8TfkPOiXEOFZsptgCAFInpz1gc4jelGzqraTNSr2nPFqlRa92fK2885v8RqY6zz5TQ1MOee07VZcisLBnAE8pVmplb5/Krr6VUbUzRAQZDKw5R6VXYfCM5IGkaknl+9VXFgkHkYqLF1JkTQ3iDnNEwDrz+96IEUKxF8sTPIkDy5UfEN7mZ9oOBj09zKhcghhy+Y5iiN26Msg6Hb96GketPkphlBqZGHO2MMAOfu4mua/tT05t+lNVtoEh4Z5UzGpGoM1Iz1TbCMTTU7Gmq0EZdYxDrIRmGbcAkT0kDf0866bBcMCW/HDOxli3ijy1005mhfZy+i3lL9PCeQbkfrXS3mA1PQdfz+9KzOLyENpA/uGQUZmtWsgA99iPpt+VPbceuo69Z36+Zq4kGNvifjrSRes8tBJj1Ht8/glq7w17RoM/Tr8PhQ3H4vP4BEAyx6kfpMevpRNsMcukAxuSdDG/xoEo00250bCATfaSgBmC42vy51bhsIW30Xr19Kk+FjWDFU4i+9kqVkLvB1H1p+9Wy84R2CizDIUCYETqekms5w65y0a/n5e1ZrPaBIJcMGj+nWfvzrXwvEd+C48PIiZgz9OdLlHQEkSq5sbEAHzmbE8OkSv4uYG1cniky3GBkEMdK75kI9vOud7T4H8N0af0t5jkfy/4prhM/wCLSesQ+1MGvFrXpv8ACAlrRbTSarRCFzHQEgL5z+VTd9K0TvymNjGkW0rLUqiMUn+XwpVNHtB60/WPWE6c0wpTSs37jU+Wr8Bgmu3AiRLTuYA5mT0rqcD2QtrreYv/AIr4RPmd4/WgZuITD+Y79pEq4Xw2w1lXTVyIYkyVbnAjTyrZaP8AcNdOvxmPuKIWMHbtrCKqA66Tr6nn6+1Z767mRr0Pn++1Yxy62PP4wqHpKFaNZOp0gnQe8+f2KSOSB+/19qkqcgROm5PTl98qk0e4+k/811wlzHxKxnggjTSNQD6eenOhtwEHKdDr1o4wnkPiTWHGYpbdt2uobgUzl13J015DbXf5UfE52UC5bxAi2eQgTiLlV8LQZHqfiKFYriDsAHYmDIqvEYsuxY89h0HQTWV3k6Vt4sNAXMfieL17rfvyjA61qwHFHsuGQ+o5EdDWQmaYLTBUMKMzRkZTazrLvadXTwoQ/nGUec7n4UMxGJNxQrnMAZg7T9msCmBVltqUXAiflE2F4hnGl95VxQ+FRP8AV9BVTwyaGt7WQ4ysNPoeo86wpwt51gDrO/t+tMIy1RPKJ8ThynIWVdQbb9q985kTFQN6VSVhFKmNu0yAXr83zhkH79acCfnT0qQM9Wu8Vq4VIZSQQZBHI16HwW+bmHV2jMRJjT+oj46UqVZn2kB4YPnKmacu/vv8/Y1iunTSdus7GlSrKTnCCQFmZEka/XWnJ0k66dT1jf76UqVF5mSCSY2X6j51UW1adQYBHUHSD1pUqsslTfOcV2owaWroFtcoZMxEyJzEaDkNKBtSpV6bhSTiUmeb4r/0YR7Zq5BtSpUZpXDvUZmqeHelSqDyhUJ8QTXbbWtJNKlSrc5uYCdJmM8LT/Ic9D+1PSpVPiN3lfueD9An/9k="/>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5" name="AutoShape 21" descr="data:image/jpeg;base64,/9j/4AAQSkZJRgABAQAAAQABAAD/2wCEAAkGBhQSERUUEhMUFBUUFRsVFxgXGBoYFxgYGhkcGBwXFxcYHCYeGhokHBgVHy8gIycqLC0sFx8xNTAqNSYrLCkBCQoKDgwOGg8PGiokHyUwLCw0Kiw0LDQsNC8sLyopLCkvLCktLCwsLCwsLywsLCwqLC8vLCwsLCwpLCwsLCwsLP/AABEIAJUAkwMBIgACEQEDEQH/xAAbAAABBQEBAAAAAAAAAAAAAAAFAAECAwQGB//EADsQAAIBAgQDBgQEBQMFAQAAAAECEQADBBIhMQVBUQYTImFxgZGhsfAywdHhFCNCUmJ0s/EWJENykhX/xAAbAQACAwEBAQAAAAAAAAAAAAADBAECBQAGB//EADARAAICAQIEBAMJAQEAAAAAAAECABEDEiEEMUFRE2GR8IGx0QUUIjJScaHh8cEz/9oADAMBAAIRAxEAPwDzdF0FaAKqtzFauH4U3WZRuqs+ugyqJPvHKsVp9Mx6V5ykmoupkEeYPp+u1akwxIJjSD8o0HU6j41ZY4azByIGSC06QCY9dyKqDDOu28yUq23eEXFnSQE7yRqMsgaHY7iqLeDds0IxygsdNgNCT5CunahKaeKQFTBAqJcC+cjl++Q9+ldVwLhItBnYq5dPDEMgEyddiZHoPfTlS9a+E4hkurlJAZgpA2IYgajnEz7UvxCM6EA1KZBfKdhhlVZCqqwTOVYmOseopnGsAD1I+P351UpElcwJB8QBB1++tWoo6RpPmfL786xyN7kcuUX8Py+gqSIAICge2um31pI519fv30GtSt2id5H71UnvOJ7wRx7hd3EOgthQAGzNMZQSIA+J9KCY/h3cPkMGADptqOVdpdQR7/P8joKz37YaMyK0aarJ677xNNYeKZAF6SMZ0m5xVKjfHMFaQSsq5I8A1EdfKghrSxuMi6hGg1i5ttXhAk6+/wClKsa7Uq4oIcHblMAvGPwMfgPzrRw7iTW2J7rMWVkgmIziCQQdwNp0oz2h7OHDDOpLW5iSDmSf7o3B60JtRyM0bHnV11pymMmPxdtfyhzC9p2QELaRQVVcstACkkQZmSSSTPOqLfG2DXGjW6qqSCVIAiYyxEgQRtBOlDaVdrMdGBB0hrD9qWQytq3oAFEuQoE6AFttfWQDVD9o3IgiV7trZGZtQTIJAMZhMelBMRac/hbLHlM09u7Jg6NzH5jyq9mucX8PHrorXn3/AJ+fwkqVSIpiKrDkRqsT86rq3DIGcAsEBOrHYDrUHlJBA3MI8DwJZw/4VXc9eWUfGuhV4+mxqeHS3lAskFFEaEEzHMg6HUnXr51MpoOfx+/byrEy5vEazKar3jW+UwT/AOp8uVXC7B846eZ5+1V3DrGu/wBPOq1ckfcddvj9igVcirmi5Bjbfoen31pBB5bR5en0+dQDwff7+m9VZ/L5cp0+dQBIqcfirjM7FvxSZ+O3pVLHSuk7Q8MDL3ybgfzB5cmHyn49a5t63MOQZFBEOral2jC5FKox5fKlR6E7U07DjXai0qtZKi45UqyjRROkMw29BqPKub7OcPS7dt27rshdlQMqBjLMFEgsunvyoUbeVmH9jFZGo0O469aMdmHBxmG/1Fr53FqnD8OmEaV6zNQ0rP1o+/hDq9k7L4tsHavubwZral7QW2zJMglbjEAxoYrl7wysQdwYI9NDXc3L7PjuIDDqtu/b7+4lxcxchW8a+NiFJQtDKAQdNjFZMRZXD4PBnvDYa6bly4Vth2ZgVyqxJ/CEKnIdPHJ30bOIHl79ZXHxjCgTZIG3nRJO3ScnZAJGacvOBJjnAJEnet3afgiWboRWZla1bugsArfzEDxoTBExvXQ8e7uzhRdwiNaF/F3Ccwh0VVVrdqP6Vh2aNiI8qHdu2P8AFICMsYbDiIjKe5XwxyobJpuGx8R47KCKBDbeYqcx4h/kPn+9OlxSdDty5j1FXRVT2Qdx9+vSqAgxtkZfy7/v9f8AY5FLLUcrL/kPn+lW2boO3LkRBHrUHaStE0djOl4Bwru17xiCbgAXL4gFnnG5n4R56FWPlHsaD9m7R7pzrBcfJRPxnfyolcxSKjOWUhdDlIJk8oBMHfQ1iZrOQ9YIbHeWZNyRt5VmxmNWygMTOijaTH3JqjAcbFxspXKWaFk78tTyNB+N43vLp/tTwrG0A6n3Mmr4sDF9LCXUEmjDfDsWbtvOwH4sugJGkH23H1rWDy206H0jpXJWMdcRcquyic0DrtPrAoxwji2c5LpAJ0VogHybl71fNw5W2HKWKkbzHx9yLpSfCACBsNRO1CmFbOJY03bhY+ggbAEx6msDGtDCpVADL8lFxppUqajQVzODpRDs93/fqMKct06L4kUkyICm4QM0xEa9KGpb0ov2UX/vsL/qbX+4tHFXMvJegnymvH8RxtjFd5cusuJUQWDozruCr5CYO8q2tUW+P4gZv5rHO/eMG8QL/wB0NIDedT7VP/32K/1F3/cNF8N2Uyph+8s37hvyWKHKtlM5tiSVILgqWMkACAd5EEMSQIRTiRFLgWR5fv8AxANvi94Bv5hhznYHxAsNm156nXzrQxxGMYAk3TbQCWIGVZCqCxIA1IAk7kdaMYfs5ZVxa/mYi4MU1i6EBVbdvMAt1bkFJbfxEjWI51owdmzYw/EFKXHNnEW7ZYXO7JAu3ApHgOXVJOpnTaKjQ3WWPE46vGN9uncgeU5LH4J7NxrdxSjocrA8iPlVaU9++zsWdizMZYnUk8ySedSw4BIBMCflQWmhjva5pwVn+ogGNAOprHibAY6GCDow3/T2o0LOoEGBroJHr1oVfEE8410Ee2tAxvbEwrKpFNF/+y4trYMKBOq6C5JnU8vT68qQfL76VG6gYQRIquzmBytqBqG68oPn50cKoG0VW8baenf6/X1356SZHp9/ClSmozVY1yiQ/SpVXNI1NSoahJZvvrUWofjLxzGJ8Og9dya1rekDrGvTaiFCBcUXiVdmXt7+cnFKmpVEJczBqI8C4kli/bvOhfu2V1UPkllYMJOVpEjy9aEq0Vt4N2jfCXVuWgrEfiRgGRlnVWB5Hy1G9MBd5j5MoCG/SHv+rcKMWcW2Edibpu5TfHdhy2bYWpInWJ9ZpXuPWr9pFxNpna3mCPbcKSjMX7tpVhozMQw1EnQ0X4sz2caMdZJuWMRbDYdSgYNcuyq4UrEHI+Y5RrCDqK5vFWsTbu3rj3rdy7YYG73f4rXiCajKFKq5CHJIBPTWiMhA2imDicev8Y2rudj2/bf6wsnapO4sp/DjPh7rXUyuRZJZgw7y3BLFYgHNtvO1WYrtVYZMSowzj+JcXGPfCQyszj/xa6u0+QG0STPGsR/N4rbMBVsW3y5RAfNYXMNNDBI061yz9mLoYoWQXFt969vxZ0SAxLALEhSGKglgOUggBbUPfwmjh8BxqIo7HmetN8zFxw2O6wwtW8lwWpveItmYt4TvoSNY5ZgOVCU3roE7FXGxHcC7ZLm13ywbkMhXP4T3epy6xHON9KGXuGZLS3e9tsGYrlGfP4YkkFAI1UzPPyMDZTzqO4ciClBv162YrfFWRQFABA336/kflWN2k6mt13BDulYTMa/P9KH0umnciNtYimkaRpUSVkyaixpppq6pJa4qVKlUykhiLeZGWdxH51WxgAdKiMSTsAPnTXWNEAI2MTfIrWy9q/7K/wCPPJQR6xSrMy+dKj6F7TM+85v1fL6TXFV2sLmOpiPjWgLO1GOzOBtXMVat3Q7LddbcowUguwXNqrTEnShaugjxxA/iYWBDtnHWMNhuHxftXmwWKuYh0CXpZWYEC2WtAZoB3IExWLH4su2J7vGYZbOJzAd3YC3GV3zBboFoMgGhYyTK6ZqxdocPbt4i5btK4W0725dgxYq5XNIVYmBpr61gtYJiCyoxUbkAkD1I2q5ztyIiy/ZeGw4Jo9DXXedhxTHYd73EHXE2oxFm2luUvasrWmgg2tB/LYanmOukv+obSY+/j1dWFy05S14s/ePbC924iIUkktMEDTUxXHWcK7yVRmjeAT9KM9n+AC5buX7q3TattbWLYMnOxBYHKdFVWJAG8DSaqMjMYZuDw4lNk9vWhXxoQhgO1KWbOEvKx/irB7ll1hrCv3oObzzNbjpPQUG7SX7RvsuHM2UJW2YIkFi0667sax8SS2LriwzNaDHIWEMVnQkdayvtQ2YnaNY8CodYv/d/439ZutcSKoRz5TyHlWXJUFBpTQgoHKO33iNKnNNVpWKlSpV06Ks5MMfER85rRVd63I035eflVlMDlUkWOkoQVNxWfD3NYJkxP6+laDRGFGJY2DJMDxP/ABT1JmE0qNM0gXzhC0NKOdjrDPjsNkUtF+2xgEwA6kkxsANzQMbVbaxTIfAzLykEj6e1Kjnc3WF4yo7TqMd2Zv4jid22tq548TcGYo2UKbhlyY/CAZoniriWVwD2VxD20BaLR8LXlvNnDaHxkBAZ/py1w78UvH/y3P8A7b9aezxO5bBCXHUNuFYqD6gHWiBgDcVOJmADEUOnwI9/3O/wlp82CJQ20fGvcspaTW2pvKG76/tAggKBMDXkKy4uzft4biULdQfxdspAcAKXvzljYRln2nlXKcMW5dBth7gt/iZVLFc3I5BoTMampcRfEW3K3LtxieediGnczOvT61H3hb09fYlBwbXzFf3q9+sHVFt638P4cbhkyEB8TfkPOiXEOFZsptgCAFInpz1gc4jelGzqraTNSr2nPFqlRa92fK2885v8RqY6zz5TQ1MOee07VZcisLBnAE8pVmplb5/Krr6VUbUzRAQZDKw5R6VXYfCM5IGkaknl+9VXFgkHkYqLF1JkTQ3iDnNEwDrz+96IEUKxF8sTPIkDy5UfEN7mZ9oOBj09zKhcghhy+Y5iiN26Msg6Hb96GketPkphlBqZGHO2MMAOfu4mua/tT05t+lNVtoEh4Z5UzGpGoM1Iz1TbCMTTU7Gmq0EZdYxDrIRmGbcAkT0kDf0866bBcMCW/HDOxli3ijy1005mhfZy+i3lL9PCeQbkfrXS3mA1PQdfz+9KzOLyENpA/uGQUZmtWsgA99iPpt+VPbceuo69Z36+Zq4kGNvifjrSRes8tBJj1Ht8/glq7w17RoM/Tr8PhQ3H4vP4BEAyx6kfpMevpRNsMcukAxuSdDG/xoEo00250bCATfaSgBmC42vy51bhsIW30Xr19Kk+FjWDFU4i+9kqVkLvB1H1p+9Wy84R2CizDIUCYETqekms5w65y0a/n5e1ZrPaBIJcMGj+nWfvzrXwvEd+C48PIiZgz9OdLlHQEkSq5sbEAHzmbE8OkSv4uYG1cniky3GBkEMdK75kI9vOud7T4H8N0af0t5jkfy/4prhM/wCLSesQ+1MGvFrXpv8ACAlrRbTSarRCFzHQEgL5z+VTd9K0TvymNjGkW0rLUqiMUn+XwpVNHtB60/WPWE6c0wpTSs37jU+Wr8Bgmu3AiRLTuYA5mT0rqcD2QtrreYv/AIr4RPmd4/WgZuITD+Y79pEq4Xw2w1lXTVyIYkyVbnAjTyrZaP8AcNdOvxmPuKIWMHbtrCKqA66Tr6nn6+1Z767mRr0Pn++1Yxy62PP4wqHpKFaNZOp0gnQe8+f2KSOSB+/19qkqcgROm5PTl98qk0e4+k/811wlzHxKxnggjTSNQD6eenOhtwEHKdDr1o4wnkPiTWHGYpbdt2uobgUzl13J015DbXf5UfE52UC5bxAi2eQgTiLlV8LQZHqfiKFYriDsAHYmDIqvEYsuxY89h0HQTWV3k6Vt4sNAXMfieL17rfvyjA61qwHFHsuGQ+o5EdDWQmaYLTBUMKMzRkZTazrLvadXTwoQ/nGUec7n4UMxGJNxQrnMAZg7T9msCmBVltqUXAiflE2F4hnGl95VxQ+FRP8AV9BVTwyaGt7WQ4ysNPoeo86wpwt51gDrO/t+tMIy1RPKJ8ThynIWVdQbb9q985kTFQN6VSVhFKmNu0yAXr83zhkH79acCfnT0qQM9Wu8Vq4VIZSQQZBHI16HwW+bmHV2jMRJjT+oj46UqVZn2kB4YPnKmacu/vv8/Y1iunTSdus7GlSrKTnCCQFmZEka/XWnJ0k66dT1jf76UqVF5mSCSY2X6j51UW1adQYBHUHSD1pUqsslTfOcV2owaWroFtcoZMxEyJzEaDkNKBtSpV6bhSTiUmeb4r/0YR7Zq5BtSpUZpXDvUZmqeHelSqDyhUJ8QTXbbWtJNKlSrc5uYCdJmM8LT/Ic9D+1PSpVPiN3lfueD9An/9k="/>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7" name="AutoShape 23" descr="data:image/jpeg;base64,/9j/4AAQSkZJRgABAQAAAQABAAD/2wCEAAkGBxQTEhUUExQWFRUXGB4aGBgYFxwYHBwcIBocHB0cHhoaHSggHBwlHRwXIjEiJSorLi4uHR8zODMsNygtLisBCgoKDg0OGhAQGywkICQvLCwsLCwsLCwsLCwsLCwsLCwsNCwsLCwsLCwsLCwsLCwsLCwsLCwsLCwsLCwsLCwsLP/AABEIANUA7AMBIgACEQEDEQH/xAAcAAABBQEBAQAAAAAAAAAAAAAFAAEDBAYCBwj/xABAEAABAwIEAwYEBAUEAAYDAAABAgMRACEEBRIxQVFhBhMicYGRMqGx8EJSwdEHFCNy4TNisvEVFiRDguI0U8L/xAAZAQADAQEBAAAAAAAAAAAAAAAAAQIDBAX/xAAsEQACAgICAgEDBAEFAQAAAAAAAQIRAyESMQRBURMiYTKBobEjFJHR8PEF/9oADAMBAAIRAxEAPwDQ4drUpKBuoge5ir2Y4nunFNoQgJSdPiQlRVHElQJv0oe1qChpnVIiLmRtArSpx2FxIHfJ7tz8wtPqP1rFGrBikNLwzriUBLgKQRuBJF0g3E0FIrR5jk6mUFbSw40SCRAOxkTwImpsctsYdl1TaNRmEhICSeZA3AjbmabQrMpppAVo8Vh0vYdtxKEoWXO7OkaQZ2sPSos1UMO4Gm0IISBqKkhRUSJ47DawilQWASK4rYN4VpDrUtpLT4mFCSlUCwPK496qYRsDFlpbTZGogjTEAAwRe1oJooLMwRR7s+y04h5KmklSG1KCpMz5TFrVI62lOMUgtN6AYIiwR8WrffTx6Va7POJcXiCEpbSWiIE2E7mTc0JbE2ZMppiijuXusuOJaLSUoUdKVAnWDwOqbna0RUuHydtP8ylxSdbYISCYBsfFEg8velQ7M9FHcLhGV4R1wNkONwJ1EyTF4252qujAB5h12AhTUWSIBBttO9p96fA4MnCPq1EFJT5GSmx9qaQmyfK8Gy4w8ooUFttzOswTBi3p1oFFF8lwepnEnUoaUA242VY1VOWwwh2CrUogngnSdjHE9eVFCKMUk1exmEaDTa2yqVFQUCdiAm3leh6UQd6KA0ue9nksNJWFlRJAIIAmRuI8qz5NEMnwisQ6lpThCQCRJmAOABMUs9y3+Xd0BWoQCOBgzv7fSh/IFFtJJgCSdgBJPlU2Kwy2zpWkpO8ERall+LLTiXAASk7HY8P1q7n2cHEqSdOkJEATO+8mPKgAbNMqlQPPnlpUNKiEkcKXQBoimrKpzRaY8dpHX2EcYNHcuzRLvRRmBzHrQmNGxyvFYQYVSXEgu+KfDKib6dJ4WjiNjWcNORXBdSCQSJAkjkOZ5DqabY6L2Eyh5xBWhBKRubesDj6VR0mjWW9oXGWihASUmSk7xPKLGhE0nQBfJk/12v70/Wp81y2FKUz/AFGyT8F9PQgbedC2kKKgEgkmwA3qXEMOsKhQUhUTv9CKfofsK5albbTusEBadKEmxUomBA6c6mzvBrGGYlJ8AOrpJETyrNuOqUZKiTzJmkCaVhRqWmlt4RtWhUpdDhEfhHHyqh2hYU493jaStLgBSUibwARbjbagpUa6axC0iErUkHcBRE/vTsVBrtHio7lpJu0gaiOCoFvSKnz19PdpxCTC3kJTHKDKz8kprMGktwwBJgbDgOflNKwo02evJLSHwfG62G45QfGf/wCfWq/ZMCH5IEt6JNrqJA+dZ9bhIAJJA2B4TvA4VRxOcIRKSuJIkA8RtPlJ96d7CjQ5Hh1fzSEkEFCpVNtITcz7UZcZbd/mMVo72F6UIuRYJEkDfnHIV55/58SoaFuOhO1ySD7EmKL5dmiwNTLpCVcUmx/SjoGmazCF1eEf1iCQnQgJCYE8EgbG/tVfCYdScHi0xMLAsLGFCSOlU04TFobOJC1AKEqOs6inmRy9ZocjNnwAA64ANvGbD3osmgx2eSf5fFkA/By6KpsFinsMw26g6m3CdQULBWogdRIAoQ3mz6QAl1YA2AUYqJzPHGxKnSE33MgyZMpNlSSdwaLHTbDOaYhp5jvQ2G3AsJOnZUgn3tQEmh2O7SldhcJmLBKR1CRA9aC4vMHiZSqD6R7bcKt45ceVFRg22jVh4o8QJTF5mI9eFV8bmoADiipYV+K656k7mgSkKdbS4FayL6VbbXHIEc+BqPDPPHU26FNBI8J3BjYFcGbe9c/1L6Or/SVW7TLr+eko1tAEA3kG2+9Uz2jd5J9j+9P/ADCSrwIHDWqdMg7m+4G5JiqWNwoHiTdB4jh0rXDOLdSQZsCSuPrstjtA9/t9v81Djc4W4kJWExM2Bn60PFcV1OEa6OWhB7U4pIBAidQ9f80VyVs98gcRflaDe1DWIS4knbY+/wB+9bbC5e22SUiCRFc0o8WKqC+WYFTyihBAISVHUTECBwG8kUJyh9CEu4h4/wDpsG00sINg/jHG0ualj8ZSVJSlJsnwxtWh7MIBccCllsd0rxBQSfiRxNRIyRp10rW4UoLxcKUrZKWl6QkuAQrUSUpSFqgpmwkmqiiWA8AlSdKF2WGmi6OTqklSgRwOktkjmTVyat43BJS+ttkSkr8N9RJVBkqJJUSTMk3mrq+zOJH4ZtwUKh9jKuDxam3AtMSkzfjap84zVT6gVAJCRAA+d6HmnilZdHBNdTRPKclXiAopKQE8TO/KhzrZSpSTuCQfMUhB3N86adYS2lBChG4EJgcKzxrqaam3YIPdns4aZbWlxJJJmYBkQBpM+vvWec3tbpXQHzrQp7NFBQt5Q7v8YBMjkPU2mhvQVsw/aHFFtklNlHwg/fSaxYwyVOJaU4Q6sSE6TpuJAKp3I6Vqu2/aAPYpwMpSWx4EW3IGnUPYxWfwKVLcTpSnvANIcKfEkbb9AT1qkiqaQFU3eAKP9nQ+2rwoUpJ+JPA9R1rRNZfh2QArSI34qPnxqTF9p20AJbbEmwn9hVuvYXfoL4XtS46x3SVDQPCQRChH4SeXCqijAuaxxxZQ6p4WUoyoD4T6UEzHHKdcla1KTO20CdgBas6sf06PSFrtaD97T70Lx+WF9BCjCp8HEjmCazLuatH4Eqb4RMiOBnnFEcFmCQjwvELNyDYcok/irmnHJ2md/jywp8HH97KjSihRbUmCkif8elXFJtXGKSXklzUnULDmvjEDc/8AVRYZ8bH78716Pj5rXCZh5OHjLlEdCy2oaRKSZUPK01fdxhhIQdKATKgL8SBsQEzaYtUCkiq2HcLJ8PiRxTy/t+pHnXP5GDi7Rrg8lOPF9f0X28yQ/wD09DalgSVFIAUf9u29dh5pIKEpVoHxGSQJnYXtvMRXRx7Xdd4pCVqgR4RPlO4AvemW8wUgONpS4TpTEgG8SOMT71zrfpo1kvp67so4jAEAKT4knYjf2qqOtqLqe7vSlsBG5VpGq8WHE36cLVI2VO6i41CYkKNrXvG44V0R8mS/UjCfjxbqLp/wAHE2rb5Zie8aQviRfzFj8wazjmAQuC0sXkjVbYkee80Q7LFSUuNq/CoEDz/6q55IzVo5p4pRWzTYLEhGuU6tbZQJjwmUkKuCDBTNdNYsBSSpIUPxDQgTtxFxcLP/AMyOAqrSio5MxotYnGS6XEDR4pSN4iI+lE19rMQdigeSf3oFSpWwpFpVc1PhHEhaSsSkEahzFEu0mNZcUjugBAOohOmdoEe96KKsH4PMHGp7tZTO8AH5Gb1WWqTJ43rkqrQZFkrTrK1rWQQTsRCYG5mjbB6M9FIGnPypqQBvs1lHfK1lUBJ4byIOxG1a/OMKH2nGdWlSkESDcTaYG/GvNm8UtE6FqTO+lRT9DVQNq70O98+Vi0l9zbl8W3SqTVUTW7Npk3YXDsKC0KJI6JMiIIJUCTxrzft7mrKcwcZw40wkBWmwLkkqA9Ck8t60OXZk6zrCHFFKxBSqCBc3B3BuePGvOu0GRPJfL6SXAVayRuDIsenlQq9F227ZOkqkEi1UMe4e98oFbXKMKjFMpcAA/MOShuPf9Kp57kPdjWgTHxc45iiylK3RnHSNiaFYrBkXTcU+YGFbzNRNYlQsKaVDk70yJLKjsDW07O/w7xOLw6n21oABISkkyojeIEDlfjWX/njyohlHbDG4ZpbLLxS2uSRAJBIglJIlJPT61WyH+AelmbAg9K7aZWDNx1qlhm1FQCQSeAAk1oxhylPjBB2CPxKPIfvUt0XHYIGLdBgEmeBANXv5hYsrTPSR86sJyRStJUqFHgALHkRM251Ux+GcQrS4mDwIMgj1ihZk9WaS8ecNtDYPFpBlIg7FJ233HXfzq+ynDKUCpsX3uQBfgAaHHDpIAjb0qBzCQJLhjhFTLGmVHLKOmrNIxnobWdIbS2k/CRCoA3HOTYAD2pYfEnEIXCVJK7EmyYJnfytWPSkA2nzq2vNXNOkrKgeBv9al4q6HHPttmpcy4IKVLPeKItEAADxSI34VPkSpefnhA9iay2HxZ1IGtSQBHhtY77+cVqezKJLqhsVAT5Tx9aFGmRkknjPQezeIwqWlh8JKifxJmUwIAtYzPyrPrIkxtwqOnqrOVIkZbKiEpBJNgBzqzispfbMKQqYmwn5iaiwOKU0tLid0mb7etFcX2oeWqRCBGwE/WhV7Bgo0ppKNNSKGpgaVPQA4FFEZA4pgvAiIKtPGBx5daFTVlOZPBstBZ0H8NvW8THShV7Eyma5Jp1VwRQA5VQLPseRCEmCIMQfEZskH0mp81xi0lKUpUATdRiCImOnDltVDGOaiVRptvxiPjPGbEDkJ51m58WduDxuUeTBGX5wrC4hZB1NLPjCdp/MkdCT5ixrfskPNhxtYWg7EfToaw+W4VCzoSBJkyZuOMcDEimxGrBOa2lHSuxQDYG3ii4i0X51aaejPLhSfa/4D2adlGXDquhXNO3sbe0UCV2QWlQKHEqA5gj6TRbK+0ZeRqWiLwdPPpP71dRnbCd9U9Un9KpS9GUoTglJ9MFo7K8VFI9z+1dt9m2Ab6lesD2F/nUmO7QBSSW0LVFzAAt5EzXOUYpeITqCg2Jjw+JfubD2qZTUVbY4Y8mR0i1i32cG2ToAPBCR4jyk8B1NBcuznvXCe61OaSSSqAgXnTyG19zfpU+Y4JaCE+JSjISoHcqMnXO5ib8hwiu15EUJX3Y1hYAWidJNwTpUNvKspZISW/Z1YfHnCTa7RMc4Gue68QsJN/p93qXMMVKdLjQI43m/mNjXOSZYe6HeSleqUcSgcBfccYNTtYQ6ypWkJ6GyieME9R8qwbgnr0dkHl6ntP+AE5gHEgaBqBExxjy43rg6FQFJBPGtI6ykaRrSBbc3A3gHleoczRh3JMwrmkfXga3x+S09onL4sZfpf7GadypB+EkfMVRcyhxJ3BoqWHG0lSQVJn4h+vKu28SIAP3+td8Z45dnmzwTj0BmcCrULE8TMD9K2vZsgNFO6go6v0+UUIWsbe/096s9lz/VdHMD61OWCW0zNv7ao0lFezmEbdeCXTCYJiYk2tPufShVKsDMJZ7hW2nlJaMpHWYMbTxih+qmpT0mhgWDSIohkndd6nvo0X32nhPSnz7uu9PcRogbbTxjptTrQ7I8kdbQ8lTolAnhIngY4ipO0D7S3ZZEJgTAgE3uB7UNNc0r1QVsRNMacVRzLMUtDmrl+p6Ui4xcnSLTqgN6BZ5mSkzpIhIClDnf6UKezdXdlxZkqdQAJtABJA5ASD7VZzLB96BeAogFU7J3JIMTAj5VM7Ukn0dWDHHi5dtBB51LqUKQrUCI0pNiTfSR+ExuOUcxQvtC0oISlJGtxXi4WiTtYCYF6r5fgk6yUFYCVHSkmN7ajHEgC3l0rb9h8xwIViEYpKS4NitGsFMeIJgGDq34m3KySjz0VKU441y6+F2zIYBmVArOpaAAIJ08do4xb51XxK+9eKZJAG4vJj2HK9F8weS3qMaQVHQixVpKiUykch/3VTDMLXZA7pJufzmTxPDfjfzpJO+UjS4cVx/cBY/Ju7SVBxKb/AOnqk87gbHzrrC5klQQ2sKC4gq68POtSns+3uQVGN5Jvx8/lQPNsruCkwpHwn74cfSrcouicMG+Sjv8AHyh2SUEyAQQQQbgg/WrDgX4V4YIbUCQoDSAR8Umd70Hy3GFSlJeUBG0wLzeBsRRD5jhFTKN99mLcsX3Q3H+UWE490udypcKBvsOG+q3CrWMZWskIcWk7gKVZcE3Ty53tUAS04pIW3JgJ1AkGBtt9+dLLFrYKy6g6EyA5vABgWmYrKS47S2dkMsMsabKacGShWouB0K0jSTKREyRxH+aoZZg/6zfeH+nO8mFR+G+xMAQa02PxjDg+IyBZSbE+vWad19tLX+iShSb2F7ACeI8/3p/UlXW2S8CjtvSKWHZ70lKUltxIBKCQoQdgDz86I4i6ko0/7QiIUAN1T8+VUsrxyUBaWGiSZUdS+HG8bCw/WqOP7S4gqICEtzsIkxbibH240nGblRMHjiuUXt/BoFYVSUgJkwTBBgyeJH7GucXljBAKiAoAeJJgnbht8qHOOqKg0XSV2SQRpBUQCQCOXWpktaEQpKdUmdUyeQBqOLXs3l5EW6lHXyD1Zf4j3a5ABPi8NT9lQUvLCrHSZ9xRNvA+GRYqTcG459CKpZR4cSRa6TtsLzFdGPJytHP5eOKhaPRuzKsIEOfzGnVNtd/DH4esztfagD8ajpnTJieU29ajmlWtnmHQFdLaIMEQeRt9amyvF906hwjUEmSPvjxo7mfaVDiwUtAiIlcTx5Ta9CQMBGlSNMKRQ5QYmLc4rg1oMZnyF4UMd2QrSkTbSNMXHGbfOs8aGCOXFwJoRmq092ubahBVHlve9dZ7mga0p4qvtwH+azeMx3ep0Im5Av1+zSptm+KL7KeDwzi9ASApIlUK6gJHrYn2oli3z/pBROm6yJUbnwpHTaTzjpV5pKWm4Kw3I3O4EQIG5MQeV6HYd9F0syn8zq5UpXsIG1h03qWnJtvo7NQfCPb7LqHUoSCvwE3KeM+W9VWFvnwMt90niqIPmVHY77RTNgJMhMnfUq5/YVp2QCAeBE+n77UotR6X+4eTGSirRlP5BTavESVC8g/rvRHK8R3a73Sd7ex++BNHWcgdxiv6SbDdWwg9fvatnkf8O2G4U8S4riJ8P7mnxlN2L/U4Y4uLRmcJhnMQdLKSvmTYC0XP3xrQsfw7StP/AKhwk8kAAe5kmtqxh0oEISEjkBFeZZ3/ABbLOKcaQwlxttRROvSokGCQYIABBG1+YrWOJLs855ZN/bosZh/B/DuCzi0ngRH2a80zjL8Rlyu5fZJTrOly+lY/2mLGOFfQnZ7OW8Wwl5uYVuDukjdJ6il2gyVrGMKYeEoVysQRcFJ4Ec6twTQoZpQdnghbi/O/Uef71004PEFSQoEETRXtH/DvEYFReYKsQ0D8IELCeAMWVHPptWewGODuoxoKevC/7VhKNdnSoRyPli0/j/v9D4nLwEamErkKGoTqtfb796s4bEFbiULT3bhjfYJiAAk2M9aRURa4+/ak8hpZSpYUVJtIPWxJ3J9aiS18l4vJafGWv6CK8sgrLYAChpKTMHnfdN4q5kORoxKw05oCnDYTOkAEwm/IE2rPutYkKUZUpAJghV9Nj6jau8szFKANKtK51ExJEbAdZv0rOnXdnVxi+tM0HaXIW8vxDet1bidBU2ki42SfkN6C5x2gdEgMaY+IrGqJuNrDjvVx/CKfKXXFqLlp1krFv7jMdOtQ4jCHvATABVqUrX8W1oMWmef7jeNysiMc0Y8WDsLjHXUKccK1SoJCUc7ySOUHj5VL2eAL4UJIKTE2O8bVJmCcOJI1BRn/AEyU2jjw3+tR5C6FPJCRCUoIHkBx61rj3tIwzqNd7NSKJZJlSsQ5oBCYEkm9pjbjc0OAqXC4pbatTailXMfrWhxE2aYBTDim1EEjiOIIkGqv392rt99S1FSiVKNyTUWmgRpezYw0r7/TP4dW0cfXahONKO8X3fwajp8uFQA0wp2VQq5muoqtjMQG0FZ4bDmeVSNJt0jF9qH9eJUAfhAT+p+ZNRYHDrTDkhIE6CdzYXjiNr1E0JUpxdyok+5vXasRMDgLenLyqrfo9KOJKK5BDLcrDsqdUVmT4Z38z6/5ovisClLJSgAR4oHH9zE+1DcixviDSQVLWfCBJN4tA/tr0PKuw7rkKePdp4DdX+Kl8pHPOaxztejzzC4NbhASCZ2/6r0bsv2FVoH8wpQTM6JufPkOlbDKOzzGHuhPi/Mq5/xRarjirsjyPNll0tIhw2GS2kJQkJSNgKmpUq2OEY18x9tcncw2MeQ4n8alJP5kKUSkg8d48xX07VXG5e07Hetoci41JCo8p2pMqLoxX8G8I4jBqKwQFr1Jm3C5+lb+o20JSAlIAA2AtHpUlCVCbtnkn8dM2cT3DCCQlQKzBIkzpAMcBe3WvPeyHZ441xxkQlZQVIJmNQMgGOBFule3dvexKcwCCF924iQFRqBSbwRI47HzqPsF2HGAK1qWHFqESBAApPstNUeQZmw5gtLOIZWhQ4mIPVB2UOnlUi0Rx4fdq+gM3yhnEo7t9tLieShseYO4PUV5jn38JylWvCLJgzocvygTy33rJ466N/rRyKsi/da/9Mal0ggz86kSGzqBbQkKBGoC4m8z7VBjVOsvBvEoDdpuJ9jMzUaMa0s6UqjlNh/j1rNr5RooSjvHK18PTLDZdCDoeLihfTpufzXNzVEuOCFvJXpCoMmb78auBMEc/b2++ddazcG4O4N6lL4NFnnHUk0JjHoWpMqBBBJCwIF5AT12q1g2koxKQgCCkjc/e9U8QpK06VIEX+EAEeXWfqa4yRITiEBMxB3M8DtVRjTJy5ozjRt8Bg1PLS2geJXM2EXM1NmuVrYXoXFxII2I+warYTFKbWFoMKBsfvhUmY5it5epwyYjaAByirOIrkUh6001ucoyXBrZQowpRA1EuEGeIgKEQaErBujGkUe7PZEnEJUpSynSYAEcpkzwoEadLhEwSJEGDE+cUIYnEQSN4JHQxQnOsGXShMlKJOojoNUxxNjHWp//ABNqVJ7xEgA/GmLzaZ6VZyt8OgFOxUUmDOxKTBFjxprTKUqMHgMreeMAQOapA94uaN4bsikXccKuiQEj3ufpWgwqPiHHWqw6qJj5iiOOy11oAuIKQrbY+ltj0otlzyyZH2PwLTOIa0ICfFvub23N+NepivK8E7ocQr8qgfY16oDV4znmPSqrjscloSqfIXNQ4DNEuwBYkSAeIFj+lDywUuN7H9OXHlWghSphT1oQMo15L207Y4h1am8M53TabApnUs7XV+BM7AXPrb1LMQS04E76FR5wYrwhTiRZQk7C/wD9hcRJ87Vhmm40kep/87x8eRSlPdUC33XAZUtSjF1azqnn1E0c7O9u8VhnEalqfYsFtr8SgOaFXM9Njt1Gfx+NQra3EEmYsZjpJEDhzoUrG8BA5D9R1iiDkXnxYVpH1Rhn0uIStBlKgCkjiCJBqWs3/Dmf/DcMVCJRIHJJUSkX6RWkrc8lqnQqY09I0CPOu3eRtOPytIVrQNzFxNx4hHD5V512g7ONMhGnVBV8SiZgzadrRyr2Ltg14mlXvqT9D+9ea9t5S2jqqL/5H3Nc2/qV+Ttxy5R2ZteQhQOhw6kkiCQYM7c6rYhvEInxpVoiQLmCYHAAyetFsagtuB1tQhTaVlJF1AxPCBBn2olhMuaxAUolWogAjWRtJEpFjBnes7ae+jqkk4OUdb/gyAzdYEKbJVG4kT6VNkmYJU8gxEKg352+xRZ1pbZCtEpjxJPTcib7fSqGU4FPfp0pISrxlPK5ge2n3rSLTM88HG7/AKNnU2Gw6lqCEAqUrYCoKt5ZjlMOJcTEjgdiCIIpnCLG4JbKtK0lKt7+u3A8ar6egq/nWbrxCwtQCYEADh68TND6ANVi8maThEvBZ1kJO4gkxKY6X9qzxpppCm2CQCxjzSMSdaAoFAkJYU4ZkwSpIMCJERRrJ3UOBJQClJJSARp2JTsfhuOIoVmiihxKyl4gFJHdglO/i1JTcmOdvWaI5OTpSSCPESAq5A1GAescPegDvAKhKSDf4p67zfrRjNs9cxCUpWEgJM2m5iJv5mg2FPhHr9alpWNoU16ZkGK7zDtq4xpPmLH968yrV9h8fClMnZXiT58R6i/pVQdMmXQbx+TlZWUulOuJChqAgR4ZNp5VxlmRltSVqcKtMwANIv6mjVZXtHmniU3JSE8NtVpnqOHnNZZo48f+Rxtm2F5Mn+JPRqgaes72Zxa1k2OjTudtU8PMfStDW2HJ9SClVGOXH9OTixGvEf4i5OcM+qB/TclSeQv4k25E+xFe30J7S5C3jGS055pVxSqIkfqONVOPJGvjZ3il+HpnzLiDAPWp+y2QrxuKbYQI1GVq/KgXUr2+ZFbxz+EuL16QpnTPx6jt/bpmvSuxnZBnL2ylHjcV/qOEQVdAOCRwH1NNIrLkXph7CsJbQlCBCUpCUjkAIA9qlpUqo5BUqVKgDG/xPaJwyFAxpcE+oIryPMkakzJtfnt617l2zwRdwbqQJUBqA6pM/Sa8nwuSOOXKQlJ5zf0F/WuXLamme34M8b8eUZNeythMMl5llSrwlSIBIsDImCJEH5VUxTbiDqYBStB3SYBTYwSTH6V04yWluNpJQFSUDeFJJn0+oiusFmetOh5JSVCATMK4WGwG3Ss52pc49MeNR4cH7JH19824HUJDiEkwJIkpkQZgiCmq2Uf/AJSugI9oH6UXbyLQlOlRVrKUq1lNxuAIHSLxQzs+j+s8eIMe5P7U4Lbro5/ImnjXz7/Y02Dwi3VhDadSj98dqfHYJbK9DghQvG9uBBrvKswUw4HERItB2I4i1Pm+ZLxDmtcAwAANgP8As1t6OApinnqauZNgw88lsq0hRufSbdTtRPPMiQy5pS4IKQYXvuRw4WpUDYJo632dbdwa3C4QopVsRAiRG0z/AIoATUOPcIacF40qJAMcDx4HrTQME4nAthZQhhayACT3pSLzG677GimQt6UJGgo8avCVaiJWT8XGd6DowjVgoJS9FkfzDhPvY+wonkXhbT4dMLVKSsruHFT4yAVCZuaGBaZ2PRSh7KIrua5b3V/ev/mrhUjrSkxqSpM3EgifKaQw9g+z6V4UvFyDCiB+ERNjxkx86CYfEFC0rTYpMiog8QCkE6TuJt7VwVUMR6tlmOS82laeO45HiKmcZSr4gDG0ia83yHOVYdfNB+JP6jrXo+FxCXEhaDKTsa1i7Rm9Gfz3N1tq0ohKQY6n9quZJm3eKUkkGAFTymxB9avYnK2XDK20k84oZmQS0QlCQhIEmBA8z6fU1xZVkxSeVu/wdaljyQUFHfyHgaes7kWOcUVuEaWYJE8xxH60SRmzeoJJgkwJiuiHkRaXLTZhPDKLaW6CFKq+MxSW06lHp61Vy/N0OqKRZQEweXOtHlgpcW9krHJx5JaCVNQx/PWUkAq348B51FnuaFoCPxD4v2+VRLyIKLkndfBccGRyUa7CrroSJNU8FmqHFlGyhsDxHShmS404lC23dxBChYxz8xVUZI828gphQCgdcwY4+Hy61i8uRyjKH6WbfQhHlHI6kujWKFYPNML3Tim9kzKR0J/7HDzreVhv4h5ilspKbuAeIcknaeszbl8+jKrVmGG3LivZh+2DWlaXRfSb/Q9eVjQxOVlZKiqUklSeZm25sEmOXLlUebPreT4iTFxyHkOFT5ZmZVhzF3GU7TBU2JsIG6fmKwpvH9vaPXcfotKfXyEMJmaWmRIUUoWIjfxNOdIPjImbQaE9nVAOLTcSkG/MWO3U0RaxqXWVKRsArhH4Dy2FAsudUl1rVxABtFlDaeNLFJvTM/Kxxpyj72a0GlNJJpA1qeaPNdqWSZJJPMkk0bV2ZUML/Max8OrTHA/7p39OlAfvehoVhU5Y73fe6D3f5rbc43jrFC8Y2VIWlO5SQPMgijv/AJhc7juITpjTq46eXLpNBtVN/gaBP/hj2oK/mTqAie6RsYJ4dBV7LGFIQErVqVqVKtplZMwNrEWqjmT7oVpQSNRSB4J0iZWsnawEAc/Or+Xu6kJNzJMEiCQFEAkQLxHAUCLDa4USODijf+9VHO0HaIYhCUBvTB1Ekg3giB0oEU3V/er/AJKpCiwo4q87k7wZDxR/TIBmbxwMbx/iqMUUcz95THcHTpgCY8WkbCZjlwmhCYJmi2QZ6vDq/M2fiT+o5GhBpqSYHr2Ax6HkBbagR8x0I4GpH8MhdlpCh1E15RgMe4yrU2opPyPQjjW1yjti2uA8O7V+bdJ/Ufd61Uk9Mmmug/i2JaUgWlJAjyrKMZUpTzaPFCTrcJBtxAn2rYtuBQBSQQdiDIrqKzyYIzkpP0aY88saaXsoZzgu9aKRvuPMfZrPdk8EvvlrUhSAkFPiESZ4cxbethSinLDFzU/Y455RxvGumYPPckdSs6EKWhRtpg6eNx0/atcjAhbKEOCYSJ6GOfOr1PRDBGDdex5PJnkUb9AjJ8iTh1KUla1avzGYvNqLVQzLOmWP9RYCuCRdR/8AiL+ptWKzvtW68ChuWkcYPjV5kfD5D3q0owVIylKU3cjQdou1CWpbahTuxO6UefNXT364F5esqKiSVGVE7nnNSO4VaEgqQpKT8JKYB8qrzUSbY1roCt4BZcLaRMcdhHMmuMXly8MvvQQoGxA2gghXHryFaBC4M/cVNjEBaFAxEcbffAftWa+x2j0H5UsqUZGWabUkPEm0HTHLSTw87UPxrHcNtN6pX8So4cQPPY9IolhHw226Sf8ASmx84T6SflVTKsvLiVvOXKgQm977k9ZqlCm2x5p9KPx/fo0rK5SDzANdxVXLFAtI/tHyrYYvGYQ4IJSkd6Ej8PiCraiVcRvxvVUee9MAnHud33feK7sfhkx7VXpiqiachxMAhlcG4sKQFRV6jcb1AiSJESLHbgedTsqAUCRIkEjmOI9aO9p83YeSju0wU3JKQmBHw+/0oAwWNwy9UN98sJCQYe0AQOt1KIgnz3ork6PCgAqnUR4yCqdZkE8SDInjFQZjloc8QJSrmFrQCOR0Ee9WskJ0tykJIVBSCSBCoNzc8b70WBLN1R+ZX/I/KreUPpbeQtxOpINxE8DeOhvVNJ3/ALlf8jSo9jC3ajMG3nQpoQAmCYiTPLoOP+KCmpIrkihiNFk+FwasKsuqAcEz4oUPy6RxrNgU4rU9nuyxchx6UoOyeKv2Hzo7F0A8sypx5WltM8zsB5mtrlXZJpvxOf1Fcj8I9OPrR7DsJQkJQAkDYARXTySUkJMEgwYmDwMca0UEiGxIbAEAADpanjrQh3D4m2haUiCCJ1kGLGVJk34dYtE1wtjF6Z7xOq9rWsmOEbgk772qxBq/SlNB28HiR/7wPwi4mwBn8PEn2G9MvL8QdJD0ERIkwf6hUeH5YTw40AGaYpnc0KawmJES6n4pNuFrDw8gfWpcFhnw4C44FICSIE72vtfY+9AFXMeyrDkkJ7tR4p4nqNjWPzfs48zJI1o/Mn9RuK9NpoqXFMaZ51nfaU4hkN92EmQSZnbkIsKHZVk7mIJDYHhEkqMATtWtz/solcrYhKtyn8J8uR+XlWUwOYPYZatHhJsoKE7cweNQ+9lL8FHFYZTa1IUIUmxE1m8zx61LKDZKTEeWxPO0f4rTYl9S1qWsypRk+dZztExBDg42V+hrOSs7PDmoz2A3UqUty9oBV8oBjrG9X8tzAtJ07o5cvKqKjU+HY1qSgfi36DiabbdI7nCEVKTD2TKlpPASr21Gr8UzaQlIA2Gwovk+QO4hKlN6QEmPEYkxMWB4RvzpnkN+wSk3+da9HblcCWkk8TqIn0i1ZNbZSSDYgkGuSaLE0XdNQ47D6m1omJSRI3EilSoGUzkg/wD34jj/AO7/AIq9lWH0JQnUVQrc7nxm560qVISHZuJ6q/5KqTRSpUMZr2cvaOXlXdp1d2VaovIm87+lYoppUqqXohGm7G5Wh1SlrvoiE8JM3PttW7FKlWkOiWPSpUqoQqhxL2kAxNwKelUy6GuyUUqVKqEKlSpUAKlSpUAKs12xylC21O/CtA3H4htB/elSpS6GjAlNVMyZCmlg8j8r0qVYm0P1Ixsff35VpOz+FAbDn4liZ5CYge1KlSR3+W/tQUKavZdnDrAUGlaQrcQDfabixpqVM88qEySTuTeklNPSpMD/2Q=="/>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1524000" y="834206"/>
            <a:ext cx="1219200" cy="544319"/>
          </a:xfrm>
          <a:prstGeom prst="rect">
            <a:avLst/>
          </a:prstGeom>
          <a:noFill/>
          <a:ln>
            <a:solidFill>
              <a:schemeClr val="tx1"/>
            </a:solidFill>
          </a:ln>
        </p:spPr>
        <p:txBody>
          <a:bodyPr wrap="square" rtlCol="0">
            <a:spAutoFit/>
          </a:bodyPr>
          <a:lstStyle/>
          <a:p>
            <a:pPr algn="ctr"/>
            <a:r>
              <a:rPr lang="en-US" b="1" dirty="0" smtClean="0"/>
              <a:t>Stories</a:t>
            </a:r>
            <a:endParaRPr lang="en-US" b="1" dirty="0"/>
          </a:p>
        </p:txBody>
      </p:sp>
      <p:sp>
        <p:nvSpPr>
          <p:cNvPr id="71" name="Rounded Rectangle 70"/>
          <p:cNvSpPr/>
          <p:nvPr/>
        </p:nvSpPr>
        <p:spPr>
          <a:xfrm>
            <a:off x="228600" y="228600"/>
            <a:ext cx="8610600" cy="64008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457200" y="3886200"/>
            <a:ext cx="8153400" cy="0"/>
          </a:xfrm>
          <a:prstGeom prst="line">
            <a:avLst/>
          </a:prstGeom>
          <a:ln w="4762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52800" y="304800"/>
            <a:ext cx="1676400" cy="369332"/>
          </a:xfrm>
          <a:prstGeom prst="rect">
            <a:avLst/>
          </a:prstGeom>
          <a:noFill/>
          <a:ln>
            <a:noFill/>
          </a:ln>
        </p:spPr>
        <p:txBody>
          <a:bodyPr wrap="square" rtlCol="0">
            <a:spAutoFit/>
          </a:bodyPr>
          <a:lstStyle/>
          <a:p>
            <a:pPr algn="ctr"/>
            <a:r>
              <a:rPr lang="en-US" b="1" dirty="0" smtClean="0"/>
              <a:t>Stories</a:t>
            </a:r>
          </a:p>
        </p:txBody>
      </p:sp>
      <p:grpSp>
        <p:nvGrpSpPr>
          <p:cNvPr id="2" name="Group 30"/>
          <p:cNvGrpSpPr/>
          <p:nvPr/>
        </p:nvGrpSpPr>
        <p:grpSpPr>
          <a:xfrm>
            <a:off x="914400" y="152400"/>
            <a:ext cx="1371600" cy="538655"/>
            <a:chOff x="2971800" y="228600"/>
            <a:chExt cx="1371600" cy="381000"/>
          </a:xfrm>
        </p:grpSpPr>
        <p:sp>
          <p:nvSpPr>
            <p:cNvPr id="22" name="Rounded Rectangle 21"/>
            <p:cNvSpPr/>
            <p:nvPr/>
          </p:nvSpPr>
          <p:spPr>
            <a:xfrm>
              <a:off x="2971800" y="228600"/>
              <a:ext cx="1371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048000" y="282498"/>
              <a:ext cx="1219200" cy="269488"/>
            </a:xfrm>
            <a:prstGeom prst="rect">
              <a:avLst/>
            </a:prstGeom>
            <a:noFill/>
          </p:spPr>
          <p:txBody>
            <a:bodyPr wrap="square" rtlCol="0">
              <a:spAutoFit/>
            </a:bodyPr>
            <a:lstStyle/>
            <a:p>
              <a:pPr algn="ctr"/>
              <a:r>
                <a:rPr lang="en-US" b="1" dirty="0" smtClean="0"/>
                <a:t>Literature</a:t>
              </a:r>
              <a:endParaRPr lang="en-US" b="1" dirty="0"/>
            </a:p>
          </p:txBody>
        </p:sp>
      </p:grpSp>
      <p:sp>
        <p:nvSpPr>
          <p:cNvPr id="37" name="TextBox 36"/>
          <p:cNvSpPr txBox="1"/>
          <p:nvPr/>
        </p:nvSpPr>
        <p:spPr>
          <a:xfrm>
            <a:off x="3352800" y="3962400"/>
            <a:ext cx="1823156" cy="369332"/>
          </a:xfrm>
          <a:prstGeom prst="rect">
            <a:avLst/>
          </a:prstGeom>
          <a:noFill/>
        </p:spPr>
        <p:txBody>
          <a:bodyPr wrap="square" rtlCol="0">
            <a:spAutoFit/>
          </a:bodyPr>
          <a:lstStyle/>
          <a:p>
            <a:pPr algn="ctr"/>
            <a:r>
              <a:rPr lang="en-US" b="1" dirty="0" smtClean="0"/>
              <a:t>Read Aloud</a:t>
            </a:r>
            <a:endParaRPr lang="en-US" b="1" dirty="0"/>
          </a:p>
        </p:txBody>
      </p:sp>
      <p:pic>
        <p:nvPicPr>
          <p:cNvPr id="16" name="Picture 15"/>
          <p:cNvPicPr/>
          <p:nvPr/>
        </p:nvPicPr>
        <p:blipFill>
          <a:blip r:embed="rId3" cstate="print"/>
          <a:srcRect/>
          <a:stretch>
            <a:fillRect/>
          </a:stretch>
        </p:blipFill>
        <p:spPr bwMode="auto">
          <a:xfrm>
            <a:off x="609600" y="838200"/>
            <a:ext cx="990600" cy="1066800"/>
          </a:xfrm>
          <a:prstGeom prst="rect">
            <a:avLst/>
          </a:prstGeom>
          <a:noFill/>
          <a:ln w="9525">
            <a:solidFill>
              <a:schemeClr val="tx1"/>
            </a:solidFill>
            <a:miter lim="800000"/>
            <a:headEnd/>
            <a:tailEnd/>
          </a:ln>
        </p:spPr>
      </p:pic>
      <p:pic>
        <p:nvPicPr>
          <p:cNvPr id="17" name="Picture 16" descr="cover_image"/>
          <p:cNvPicPr/>
          <p:nvPr/>
        </p:nvPicPr>
        <p:blipFill>
          <a:blip r:embed="rId4" cstate="print"/>
          <a:srcRect/>
          <a:stretch>
            <a:fillRect/>
          </a:stretch>
        </p:blipFill>
        <p:spPr bwMode="auto">
          <a:xfrm>
            <a:off x="1905000" y="914400"/>
            <a:ext cx="1066800" cy="1295400"/>
          </a:xfrm>
          <a:prstGeom prst="rect">
            <a:avLst/>
          </a:prstGeom>
          <a:noFill/>
          <a:ln w="9525">
            <a:solidFill>
              <a:schemeClr val="tx1"/>
            </a:solidFill>
            <a:miter lim="800000"/>
            <a:headEnd/>
            <a:tailEnd/>
          </a:ln>
        </p:spPr>
      </p:pic>
      <p:pic>
        <p:nvPicPr>
          <p:cNvPr id="18" name="Picture 17" descr="cover_image"/>
          <p:cNvPicPr/>
          <p:nvPr/>
        </p:nvPicPr>
        <p:blipFill>
          <a:blip r:embed="rId5" cstate="print"/>
          <a:srcRect/>
          <a:stretch>
            <a:fillRect/>
          </a:stretch>
        </p:blipFill>
        <p:spPr bwMode="auto">
          <a:xfrm>
            <a:off x="5105400" y="838200"/>
            <a:ext cx="737235" cy="1066800"/>
          </a:xfrm>
          <a:prstGeom prst="rect">
            <a:avLst/>
          </a:prstGeom>
          <a:noFill/>
          <a:ln w="9525">
            <a:noFill/>
            <a:miter lim="800000"/>
            <a:headEnd/>
            <a:tailEnd/>
          </a:ln>
        </p:spPr>
      </p:pic>
      <p:pic>
        <p:nvPicPr>
          <p:cNvPr id="20" name="Picture 19" descr="cover_image"/>
          <p:cNvPicPr/>
          <p:nvPr/>
        </p:nvPicPr>
        <p:blipFill>
          <a:blip r:embed="rId6" cstate="print"/>
          <a:srcRect/>
          <a:stretch>
            <a:fillRect/>
          </a:stretch>
        </p:blipFill>
        <p:spPr bwMode="auto">
          <a:xfrm>
            <a:off x="3581400" y="762000"/>
            <a:ext cx="1343025" cy="1314450"/>
          </a:xfrm>
          <a:prstGeom prst="rect">
            <a:avLst/>
          </a:prstGeom>
          <a:noFill/>
          <a:ln w="9525">
            <a:noFill/>
            <a:miter lim="800000"/>
            <a:headEnd/>
            <a:tailEnd/>
          </a:ln>
        </p:spPr>
      </p:pic>
      <p:sp>
        <p:nvSpPr>
          <p:cNvPr id="1026" name="Text Box 2"/>
          <p:cNvSpPr txBox="1">
            <a:spLocks noChangeArrowheads="1"/>
          </p:cNvSpPr>
          <p:nvPr/>
        </p:nvSpPr>
        <p:spPr bwMode="auto">
          <a:xfrm>
            <a:off x="4572000" y="990600"/>
            <a:ext cx="819150" cy="266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14 copies</a:t>
            </a:r>
            <a:endParaRPr kumimoji="0" lang="en-US" sz="1800" b="0" i="0" u="none" strike="noStrike" cap="none" normalizeH="0" baseline="0" smtClean="0">
              <a:ln>
                <a:noFill/>
              </a:ln>
              <a:solidFill>
                <a:schemeClr val="tx1"/>
              </a:solidFill>
              <a:effectLst/>
              <a:latin typeface="Arial" pitchFamily="34" charset="0"/>
            </a:endParaRPr>
          </a:p>
        </p:txBody>
      </p:sp>
      <p:pic>
        <p:nvPicPr>
          <p:cNvPr id="21" name="Picture 20" descr="cover_image"/>
          <p:cNvPicPr/>
          <p:nvPr/>
        </p:nvPicPr>
        <p:blipFill>
          <a:blip r:embed="rId7" cstate="print"/>
          <a:srcRect/>
          <a:stretch>
            <a:fillRect/>
          </a:stretch>
        </p:blipFill>
        <p:spPr bwMode="auto">
          <a:xfrm>
            <a:off x="609600" y="2209800"/>
            <a:ext cx="1180465" cy="1257300"/>
          </a:xfrm>
          <a:prstGeom prst="rect">
            <a:avLst/>
          </a:prstGeom>
          <a:noFill/>
          <a:ln w="9525">
            <a:solidFill>
              <a:schemeClr val="tx1"/>
            </a:solidFill>
            <a:miter lim="800000"/>
            <a:headEnd/>
            <a:tailEnd/>
          </a:ln>
        </p:spPr>
      </p:pic>
      <p:pic>
        <p:nvPicPr>
          <p:cNvPr id="24" name="Picture 23" descr="cover_image"/>
          <p:cNvPicPr/>
          <p:nvPr/>
        </p:nvPicPr>
        <p:blipFill>
          <a:blip r:embed="rId8" cstate="print"/>
          <a:srcRect/>
          <a:stretch>
            <a:fillRect/>
          </a:stretch>
        </p:blipFill>
        <p:spPr bwMode="auto">
          <a:xfrm>
            <a:off x="6172200" y="685800"/>
            <a:ext cx="990600" cy="1066800"/>
          </a:xfrm>
          <a:prstGeom prst="rect">
            <a:avLst/>
          </a:prstGeom>
          <a:noFill/>
          <a:ln w="9525">
            <a:solidFill>
              <a:schemeClr val="tx1"/>
            </a:solidFill>
            <a:miter lim="800000"/>
            <a:headEnd/>
            <a:tailEnd/>
          </a:ln>
        </p:spPr>
      </p:pic>
      <p:pic>
        <p:nvPicPr>
          <p:cNvPr id="25" name="Picture 24" descr="cover_image"/>
          <p:cNvPicPr/>
          <p:nvPr/>
        </p:nvPicPr>
        <p:blipFill>
          <a:blip r:embed="rId9" cstate="print"/>
          <a:srcRect/>
          <a:stretch>
            <a:fillRect/>
          </a:stretch>
        </p:blipFill>
        <p:spPr bwMode="auto">
          <a:xfrm>
            <a:off x="7391400" y="609600"/>
            <a:ext cx="1027430" cy="1333500"/>
          </a:xfrm>
          <a:prstGeom prst="rect">
            <a:avLst/>
          </a:prstGeom>
          <a:noFill/>
          <a:ln w="9525">
            <a:solidFill>
              <a:schemeClr val="tx1"/>
            </a:solidFill>
            <a:miter lim="800000"/>
            <a:headEnd/>
            <a:tailEnd/>
          </a:ln>
        </p:spPr>
      </p:pic>
      <p:pic>
        <p:nvPicPr>
          <p:cNvPr id="26" name="Picture 25" descr="cover_image"/>
          <p:cNvPicPr/>
          <p:nvPr/>
        </p:nvPicPr>
        <p:blipFill>
          <a:blip r:embed="rId10" cstate="print"/>
          <a:srcRect/>
          <a:stretch>
            <a:fillRect/>
          </a:stretch>
        </p:blipFill>
        <p:spPr bwMode="auto">
          <a:xfrm>
            <a:off x="1905000" y="2286000"/>
            <a:ext cx="885825" cy="1228725"/>
          </a:xfrm>
          <a:prstGeom prst="rect">
            <a:avLst/>
          </a:prstGeom>
          <a:noFill/>
          <a:ln w="9525">
            <a:solidFill>
              <a:schemeClr val="tx1"/>
            </a:solidFill>
            <a:miter lim="800000"/>
            <a:headEnd/>
            <a:tailEnd/>
          </a:ln>
        </p:spPr>
      </p:pic>
      <p:pic>
        <p:nvPicPr>
          <p:cNvPr id="28" name="Picture 27" descr="cover_image"/>
          <p:cNvPicPr/>
          <p:nvPr/>
        </p:nvPicPr>
        <p:blipFill>
          <a:blip r:embed="rId11" cstate="print"/>
          <a:srcRect/>
          <a:stretch>
            <a:fillRect/>
          </a:stretch>
        </p:blipFill>
        <p:spPr bwMode="auto">
          <a:xfrm>
            <a:off x="2971800" y="2438400"/>
            <a:ext cx="1133475" cy="1019175"/>
          </a:xfrm>
          <a:prstGeom prst="rect">
            <a:avLst/>
          </a:prstGeom>
          <a:noFill/>
          <a:ln w="9525">
            <a:solidFill>
              <a:schemeClr val="tx1"/>
            </a:solidFill>
            <a:miter lim="800000"/>
            <a:headEnd/>
            <a:tailEnd/>
          </a:ln>
        </p:spPr>
      </p:pic>
      <p:pic>
        <p:nvPicPr>
          <p:cNvPr id="29" name="Picture 28" descr="cover_image"/>
          <p:cNvPicPr/>
          <p:nvPr/>
        </p:nvPicPr>
        <p:blipFill>
          <a:blip r:embed="rId12" cstate="print"/>
          <a:srcRect/>
          <a:stretch>
            <a:fillRect/>
          </a:stretch>
        </p:blipFill>
        <p:spPr bwMode="auto">
          <a:xfrm>
            <a:off x="4267200" y="2438400"/>
            <a:ext cx="1219200" cy="1066800"/>
          </a:xfrm>
          <a:prstGeom prst="rect">
            <a:avLst/>
          </a:prstGeom>
          <a:noFill/>
          <a:ln w="9525">
            <a:solidFill>
              <a:schemeClr val="tx1"/>
            </a:solidFill>
            <a:miter lim="800000"/>
            <a:headEnd/>
            <a:tailEnd/>
          </a:ln>
        </p:spPr>
      </p:pic>
      <p:pic>
        <p:nvPicPr>
          <p:cNvPr id="30" name="Picture 29" descr="cover_image"/>
          <p:cNvPicPr/>
          <p:nvPr/>
        </p:nvPicPr>
        <p:blipFill>
          <a:blip r:embed="rId13" cstate="print"/>
          <a:srcRect/>
          <a:stretch>
            <a:fillRect/>
          </a:stretch>
        </p:blipFill>
        <p:spPr bwMode="auto">
          <a:xfrm>
            <a:off x="5638800" y="2209800"/>
            <a:ext cx="990600" cy="1381125"/>
          </a:xfrm>
          <a:prstGeom prst="rect">
            <a:avLst/>
          </a:prstGeom>
          <a:noFill/>
          <a:ln w="9525">
            <a:solidFill>
              <a:schemeClr val="tx1"/>
            </a:solidFill>
            <a:miter lim="800000"/>
            <a:headEnd/>
            <a:tailEnd/>
          </a:ln>
        </p:spPr>
      </p:pic>
      <p:pic>
        <p:nvPicPr>
          <p:cNvPr id="31" name="Picture 30" descr="cover_image"/>
          <p:cNvPicPr/>
          <p:nvPr/>
        </p:nvPicPr>
        <p:blipFill>
          <a:blip r:embed="rId14" cstate="print"/>
          <a:srcRect/>
          <a:stretch>
            <a:fillRect/>
          </a:stretch>
        </p:blipFill>
        <p:spPr bwMode="auto">
          <a:xfrm>
            <a:off x="6781800" y="2438400"/>
            <a:ext cx="1295400" cy="1143000"/>
          </a:xfrm>
          <a:prstGeom prst="rect">
            <a:avLst/>
          </a:prstGeom>
          <a:noFill/>
          <a:ln w="9525">
            <a:solidFill>
              <a:schemeClr val="tx1"/>
            </a:solidFill>
            <a:miter lim="800000"/>
            <a:headEnd/>
            <a:tailEnd/>
          </a:ln>
        </p:spPr>
      </p:pic>
      <p:pic>
        <p:nvPicPr>
          <p:cNvPr id="33" name="Picture 32"/>
          <p:cNvPicPr/>
          <p:nvPr/>
        </p:nvPicPr>
        <p:blipFill>
          <a:blip r:embed="rId15" cstate="print"/>
          <a:srcRect/>
          <a:stretch>
            <a:fillRect/>
          </a:stretch>
        </p:blipFill>
        <p:spPr bwMode="auto">
          <a:xfrm>
            <a:off x="533400" y="4191000"/>
            <a:ext cx="914400" cy="1219200"/>
          </a:xfrm>
          <a:prstGeom prst="rect">
            <a:avLst/>
          </a:prstGeom>
          <a:noFill/>
          <a:ln w="9525">
            <a:solidFill>
              <a:schemeClr val="tx1"/>
            </a:solidFill>
            <a:miter lim="800000"/>
            <a:headEnd/>
            <a:tailEnd/>
          </a:ln>
        </p:spPr>
      </p:pic>
      <p:pic>
        <p:nvPicPr>
          <p:cNvPr id="34" name="Picture 33" descr="cover_image"/>
          <p:cNvPicPr/>
          <p:nvPr/>
        </p:nvPicPr>
        <p:blipFill>
          <a:blip r:embed="rId16" cstate="print"/>
          <a:srcRect/>
          <a:stretch>
            <a:fillRect/>
          </a:stretch>
        </p:blipFill>
        <p:spPr bwMode="auto">
          <a:xfrm>
            <a:off x="1752600" y="4038600"/>
            <a:ext cx="1447800" cy="1219200"/>
          </a:xfrm>
          <a:prstGeom prst="rect">
            <a:avLst/>
          </a:prstGeom>
          <a:noFill/>
          <a:ln w="9525">
            <a:solidFill>
              <a:schemeClr val="tx1"/>
            </a:solidFill>
            <a:miter lim="800000"/>
            <a:headEnd/>
            <a:tailEnd/>
          </a:ln>
        </p:spPr>
      </p:pic>
      <p:pic>
        <p:nvPicPr>
          <p:cNvPr id="35" name="Picture 34" descr="cover_image"/>
          <p:cNvPicPr/>
          <p:nvPr/>
        </p:nvPicPr>
        <p:blipFill>
          <a:blip r:embed="rId17" cstate="print"/>
          <a:srcRect/>
          <a:stretch>
            <a:fillRect/>
          </a:stretch>
        </p:blipFill>
        <p:spPr bwMode="auto">
          <a:xfrm>
            <a:off x="3352800" y="4876800"/>
            <a:ext cx="914400" cy="1295400"/>
          </a:xfrm>
          <a:prstGeom prst="rect">
            <a:avLst/>
          </a:prstGeom>
          <a:noFill/>
          <a:ln w="9525">
            <a:solidFill>
              <a:schemeClr val="tx1"/>
            </a:solidFill>
            <a:miter lim="800000"/>
            <a:headEnd/>
            <a:tailEnd/>
          </a:ln>
        </p:spPr>
      </p:pic>
      <p:pic>
        <p:nvPicPr>
          <p:cNvPr id="36" name="il_fi" descr="http://www.npl.lib.va.us/cove/books/covers/grifalcv.jpg"/>
          <p:cNvPicPr/>
          <p:nvPr/>
        </p:nvPicPr>
        <p:blipFill>
          <a:blip r:embed="rId18" cstate="print"/>
          <a:srcRect/>
          <a:stretch>
            <a:fillRect/>
          </a:stretch>
        </p:blipFill>
        <p:spPr bwMode="auto">
          <a:xfrm>
            <a:off x="4572000" y="4419600"/>
            <a:ext cx="1447800" cy="1295400"/>
          </a:xfrm>
          <a:prstGeom prst="rect">
            <a:avLst/>
          </a:prstGeom>
          <a:noFill/>
          <a:ln w="9525">
            <a:solidFill>
              <a:schemeClr val="tx1"/>
            </a:solidFill>
            <a:miter lim="800000"/>
            <a:headEnd/>
            <a:tailEnd/>
          </a:ln>
        </p:spPr>
      </p:pic>
      <p:pic>
        <p:nvPicPr>
          <p:cNvPr id="38" name="Picture 37" descr="cover_image"/>
          <p:cNvPicPr/>
          <p:nvPr/>
        </p:nvPicPr>
        <p:blipFill>
          <a:blip r:embed="rId19" cstate="print"/>
          <a:srcRect/>
          <a:stretch>
            <a:fillRect/>
          </a:stretch>
        </p:blipFill>
        <p:spPr bwMode="auto">
          <a:xfrm>
            <a:off x="6248400" y="4953000"/>
            <a:ext cx="990600" cy="1295400"/>
          </a:xfrm>
          <a:prstGeom prst="rect">
            <a:avLst/>
          </a:prstGeom>
          <a:noFill/>
          <a:ln w="9525">
            <a:noFill/>
            <a:miter lim="800000"/>
            <a:headEnd/>
            <a:tailEnd/>
          </a:ln>
        </p:spPr>
      </p:pic>
      <p:pic>
        <p:nvPicPr>
          <p:cNvPr id="39" name="Picture 38" descr="cover_image"/>
          <p:cNvPicPr/>
          <p:nvPr/>
        </p:nvPicPr>
        <p:blipFill>
          <a:blip r:embed="rId20" cstate="print"/>
          <a:srcRect/>
          <a:stretch>
            <a:fillRect/>
          </a:stretch>
        </p:blipFill>
        <p:spPr bwMode="auto">
          <a:xfrm>
            <a:off x="1752600" y="5410200"/>
            <a:ext cx="1371600" cy="1066800"/>
          </a:xfrm>
          <a:prstGeom prst="rect">
            <a:avLst/>
          </a:prstGeom>
          <a:noFill/>
          <a:ln w="9525">
            <a:solidFill>
              <a:schemeClr val="tx1"/>
            </a:solidFill>
            <a:miter lim="800000"/>
            <a:headEnd/>
            <a:tailEnd/>
          </a:ln>
        </p:spPr>
      </p:pic>
      <p:pic>
        <p:nvPicPr>
          <p:cNvPr id="40" name="Picture 39"/>
          <p:cNvPicPr/>
          <p:nvPr/>
        </p:nvPicPr>
        <p:blipFill>
          <a:blip r:embed="rId21" cstate="print"/>
          <a:srcRect/>
          <a:stretch>
            <a:fillRect/>
          </a:stretch>
        </p:blipFill>
        <p:spPr bwMode="auto">
          <a:xfrm>
            <a:off x="7391400" y="4343400"/>
            <a:ext cx="1066800" cy="1143000"/>
          </a:xfrm>
          <a:prstGeom prst="rect">
            <a:avLst/>
          </a:prstGeom>
          <a:noFill/>
          <a:ln w="9525">
            <a:solidFill>
              <a:schemeClr val="tx1"/>
            </a:solidFill>
            <a:miter lim="800000"/>
            <a:headEnd/>
            <a:tailEnd/>
          </a:ln>
        </p:spPr>
      </p:pic>
    </p:spTree>
  </p:cSld>
  <p:clrMapOvr>
    <a:masterClrMapping/>
  </p:clrMapOvr>
  <p:transition advTm="3573"/>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304800" y="4495800"/>
            <a:ext cx="2057400" cy="461665"/>
          </a:xfrm>
          <a:prstGeom prst="rect">
            <a:avLst/>
          </a:prstGeom>
          <a:noFill/>
        </p:spPr>
        <p:txBody>
          <a:bodyPr wrap="square" rtlCol="0">
            <a:spAutoFit/>
          </a:bodyPr>
          <a:lstStyle/>
          <a:p>
            <a:r>
              <a:rPr lang="en-US" sz="2400" b="1" dirty="0" smtClean="0"/>
              <a:t>Poems</a:t>
            </a:r>
          </a:p>
        </p:txBody>
      </p:sp>
      <p:sp>
        <p:nvSpPr>
          <p:cNvPr id="54" name="TextBox 53"/>
          <p:cNvSpPr txBox="1"/>
          <p:nvPr/>
        </p:nvSpPr>
        <p:spPr>
          <a:xfrm>
            <a:off x="4876800" y="5486400"/>
            <a:ext cx="3886200" cy="1077218"/>
          </a:xfrm>
          <a:prstGeom prst="rect">
            <a:avLst/>
          </a:prstGeom>
          <a:noFill/>
        </p:spPr>
        <p:txBody>
          <a:bodyPr wrap="square" rtlCol="0">
            <a:spAutoFit/>
          </a:bodyPr>
          <a:lstStyle/>
          <a:p>
            <a:r>
              <a:rPr lang="en-US" sz="2400" b="1" dirty="0" smtClean="0"/>
              <a:t>Poems</a:t>
            </a:r>
          </a:p>
          <a:p>
            <a:r>
              <a:rPr lang="en-US" sz="1200" b="1" dirty="0" smtClean="0"/>
              <a:t>(Read Aloud)</a:t>
            </a:r>
          </a:p>
          <a:p>
            <a:r>
              <a:rPr lang="en-US" sz="1600" dirty="0" smtClean="0">
                <a:hlinkClick r:id="rId2"/>
              </a:rPr>
              <a:t>“The Pied Piper of Hamlin” </a:t>
            </a:r>
            <a:r>
              <a:rPr lang="en-US" sz="1600" dirty="0" smtClean="0"/>
              <a:t>Robert Browning</a:t>
            </a:r>
          </a:p>
          <a:p>
            <a:pPr algn="ctr"/>
            <a:endParaRPr lang="en-US" sz="1200" b="1" dirty="0" smtClean="0"/>
          </a:p>
        </p:txBody>
      </p:sp>
      <p:sp>
        <p:nvSpPr>
          <p:cNvPr id="16" name="TextBox 15"/>
          <p:cNvSpPr txBox="1"/>
          <p:nvPr/>
        </p:nvSpPr>
        <p:spPr>
          <a:xfrm>
            <a:off x="6400800" y="2819400"/>
            <a:ext cx="838200" cy="646331"/>
          </a:xfrm>
          <a:prstGeom prst="rect">
            <a:avLst/>
          </a:prstGeom>
          <a:noFill/>
        </p:spPr>
        <p:txBody>
          <a:bodyPr wrap="square" rtlCol="0">
            <a:spAutoFit/>
          </a:bodyPr>
          <a:lstStyle/>
          <a:p>
            <a:pPr algn="ctr"/>
            <a:r>
              <a:rPr lang="en-US" sz="3600" b="1" dirty="0" smtClean="0"/>
              <a:t>Art</a:t>
            </a:r>
            <a:endParaRPr lang="en-US" sz="3600" b="1" dirty="0"/>
          </a:p>
        </p:txBody>
      </p:sp>
      <p:sp>
        <p:nvSpPr>
          <p:cNvPr id="17" name="TextBox 16"/>
          <p:cNvSpPr txBox="1"/>
          <p:nvPr/>
        </p:nvSpPr>
        <p:spPr>
          <a:xfrm>
            <a:off x="5715000" y="228600"/>
            <a:ext cx="3124200" cy="1384995"/>
          </a:xfrm>
          <a:prstGeom prst="rect">
            <a:avLst/>
          </a:prstGeom>
          <a:noFill/>
        </p:spPr>
        <p:txBody>
          <a:bodyPr wrap="square" rtlCol="0">
            <a:spAutoFit/>
          </a:bodyPr>
          <a:lstStyle/>
          <a:p>
            <a:pPr algn="r"/>
            <a:r>
              <a:rPr lang="en-US" sz="2800" b="1" dirty="0" smtClean="0"/>
              <a:t>2</a:t>
            </a:r>
            <a:r>
              <a:rPr lang="en-US" sz="2800" b="1" baseline="30000" dirty="0" smtClean="0"/>
              <a:t>nd</a:t>
            </a:r>
            <a:r>
              <a:rPr lang="en-US" sz="2800" b="1" dirty="0" smtClean="0"/>
              <a:t> Grade </a:t>
            </a:r>
          </a:p>
          <a:p>
            <a:pPr algn="r"/>
            <a:r>
              <a:rPr lang="en-US" sz="2800" b="1" dirty="0" smtClean="0"/>
              <a:t>Print Resources</a:t>
            </a:r>
          </a:p>
          <a:p>
            <a:pPr algn="r"/>
            <a:r>
              <a:rPr lang="en-US" sz="2800" b="1" dirty="0" smtClean="0"/>
              <a:t>Unit 5</a:t>
            </a:r>
            <a:endParaRPr lang="en-US" sz="2800" b="1" dirty="0"/>
          </a:p>
        </p:txBody>
      </p:sp>
      <p:grpSp>
        <p:nvGrpSpPr>
          <p:cNvPr id="2" name="Group 23"/>
          <p:cNvGrpSpPr/>
          <p:nvPr/>
        </p:nvGrpSpPr>
        <p:grpSpPr>
          <a:xfrm>
            <a:off x="228600" y="304800"/>
            <a:ext cx="4953000" cy="4114799"/>
            <a:chOff x="381000" y="685800"/>
            <a:chExt cx="4953000" cy="4114799"/>
          </a:xfrm>
        </p:grpSpPr>
        <p:grpSp>
          <p:nvGrpSpPr>
            <p:cNvPr id="3" name="Group 43"/>
            <p:cNvGrpSpPr/>
            <p:nvPr/>
          </p:nvGrpSpPr>
          <p:grpSpPr>
            <a:xfrm>
              <a:off x="381000" y="914409"/>
              <a:ext cx="4953000" cy="3886190"/>
              <a:chOff x="228600" y="3394379"/>
              <a:chExt cx="3581400" cy="2730505"/>
            </a:xfrm>
          </p:grpSpPr>
          <p:sp>
            <p:nvSpPr>
              <p:cNvPr id="37" name="Rounded Rectangle 36"/>
              <p:cNvSpPr/>
              <p:nvPr/>
            </p:nvSpPr>
            <p:spPr>
              <a:xfrm>
                <a:off x="228600" y="3505200"/>
                <a:ext cx="3581400" cy="2619684"/>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550963" y="3394379"/>
                <a:ext cx="932761" cy="172415"/>
              </a:xfrm>
              <a:prstGeom prst="rect">
                <a:avLst/>
              </a:prstGeom>
              <a:noFill/>
            </p:spPr>
            <p:txBody>
              <a:bodyPr wrap="square" rtlCol="0">
                <a:spAutoFit/>
              </a:bodyPr>
              <a:lstStyle/>
              <a:p>
                <a:pPr algn="ctr"/>
                <a:r>
                  <a:rPr lang="en-US" sz="1400" b="1" i="1" dirty="0" smtClean="0"/>
                  <a:t>narrative</a:t>
                </a:r>
                <a:endParaRPr lang="en-US" sz="1400" b="1" i="1" dirty="0"/>
              </a:p>
            </p:txBody>
          </p:sp>
          <p:cxnSp>
            <p:nvCxnSpPr>
              <p:cNvPr id="41" name="Straight Connector 40"/>
              <p:cNvCxnSpPr/>
              <p:nvPr/>
            </p:nvCxnSpPr>
            <p:spPr>
              <a:xfrm flipH="1">
                <a:off x="338797" y="4732859"/>
                <a:ext cx="3305908" cy="0"/>
              </a:xfrm>
              <a:prstGeom prst="line">
                <a:avLst/>
              </a:prstGeom>
              <a:ln w="44450">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 name="Group 35"/>
            <p:cNvGrpSpPr/>
            <p:nvPr/>
          </p:nvGrpSpPr>
          <p:grpSpPr>
            <a:xfrm>
              <a:off x="1122490" y="685800"/>
              <a:ext cx="3583021" cy="542194"/>
              <a:chOff x="838200" y="3565112"/>
              <a:chExt cx="2590800" cy="213141"/>
            </a:xfrm>
            <a:solidFill>
              <a:schemeClr val="accent6">
                <a:lumMod val="75000"/>
              </a:schemeClr>
            </a:solidFill>
          </p:grpSpPr>
          <p:sp>
            <p:nvSpPr>
              <p:cNvPr id="34" name="Rounded Rectangle 33"/>
              <p:cNvSpPr/>
              <p:nvPr/>
            </p:nvSpPr>
            <p:spPr>
              <a:xfrm>
                <a:off x="838200" y="3565112"/>
                <a:ext cx="2590800" cy="213141"/>
              </a:xfrm>
              <a:prstGeom prst="roundRect">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90600" y="3599657"/>
                <a:ext cx="2286000" cy="145188"/>
              </a:xfrm>
              <a:prstGeom prst="rect">
                <a:avLst/>
              </a:prstGeom>
              <a:noFill/>
            </p:spPr>
            <p:txBody>
              <a:bodyPr wrap="square" rtlCol="0">
                <a:spAutoFit/>
              </a:bodyPr>
              <a:lstStyle/>
              <a:p>
                <a:pPr algn="ctr"/>
                <a:r>
                  <a:rPr lang="en-US" b="1" dirty="0" smtClean="0"/>
                  <a:t>Informational Text</a:t>
                </a:r>
                <a:endParaRPr lang="en-US" b="1" dirty="0"/>
              </a:p>
            </p:txBody>
          </p:sp>
        </p:grpSp>
        <p:sp>
          <p:nvSpPr>
            <p:cNvPr id="43" name="TextBox 42"/>
            <p:cNvSpPr txBox="1"/>
            <p:nvPr/>
          </p:nvSpPr>
          <p:spPr>
            <a:xfrm>
              <a:off x="1524000" y="2971800"/>
              <a:ext cx="2379785" cy="307777"/>
            </a:xfrm>
            <a:prstGeom prst="rect">
              <a:avLst/>
            </a:prstGeom>
            <a:noFill/>
          </p:spPr>
          <p:txBody>
            <a:bodyPr wrap="square" rtlCol="0">
              <a:spAutoFit/>
            </a:bodyPr>
            <a:lstStyle/>
            <a:p>
              <a:pPr algn="ctr"/>
              <a:r>
                <a:rPr lang="en-US" sz="1400" b="1" dirty="0" smtClean="0"/>
                <a:t>Read Aloud</a:t>
              </a:r>
              <a:endParaRPr lang="en-US" sz="1400" b="1" dirty="0"/>
            </a:p>
          </p:txBody>
        </p:sp>
        <p:pic>
          <p:nvPicPr>
            <p:cNvPr id="18" name="Picture 17" descr="cover_image"/>
            <p:cNvPicPr/>
            <p:nvPr/>
          </p:nvPicPr>
          <p:blipFill>
            <a:blip r:embed="rId3" cstate="print"/>
            <a:srcRect/>
            <a:stretch>
              <a:fillRect/>
            </a:stretch>
          </p:blipFill>
          <p:spPr bwMode="auto">
            <a:xfrm>
              <a:off x="685800" y="1447800"/>
              <a:ext cx="1333500" cy="1114425"/>
            </a:xfrm>
            <a:prstGeom prst="rect">
              <a:avLst/>
            </a:prstGeom>
            <a:noFill/>
            <a:ln w="9525">
              <a:solidFill>
                <a:schemeClr val="tx1"/>
              </a:solidFill>
              <a:miter lim="800000"/>
              <a:headEnd/>
              <a:tailEnd/>
            </a:ln>
          </p:spPr>
        </p:pic>
        <p:pic>
          <p:nvPicPr>
            <p:cNvPr id="19" name="Picture 18" descr="cover_image"/>
            <p:cNvPicPr/>
            <p:nvPr/>
          </p:nvPicPr>
          <p:blipFill>
            <a:blip r:embed="rId4" cstate="print"/>
            <a:srcRect/>
            <a:stretch>
              <a:fillRect/>
            </a:stretch>
          </p:blipFill>
          <p:spPr bwMode="auto">
            <a:xfrm>
              <a:off x="2133600" y="1447800"/>
              <a:ext cx="1333500" cy="1066800"/>
            </a:xfrm>
            <a:prstGeom prst="rect">
              <a:avLst/>
            </a:prstGeom>
            <a:noFill/>
            <a:ln w="9525">
              <a:solidFill>
                <a:schemeClr val="tx1"/>
              </a:solidFill>
              <a:miter lim="800000"/>
              <a:headEnd/>
              <a:tailEnd/>
            </a:ln>
          </p:spPr>
        </p:pic>
        <p:pic>
          <p:nvPicPr>
            <p:cNvPr id="20" name="Picture 19" descr="cover_image"/>
            <p:cNvPicPr/>
            <p:nvPr/>
          </p:nvPicPr>
          <p:blipFill>
            <a:blip r:embed="rId5" cstate="print"/>
            <a:srcRect/>
            <a:stretch>
              <a:fillRect/>
            </a:stretch>
          </p:blipFill>
          <p:spPr bwMode="auto">
            <a:xfrm>
              <a:off x="3581400" y="1600200"/>
              <a:ext cx="1333500" cy="1095375"/>
            </a:xfrm>
            <a:prstGeom prst="rect">
              <a:avLst/>
            </a:prstGeom>
            <a:noFill/>
            <a:ln w="9525">
              <a:solidFill>
                <a:schemeClr val="tx1"/>
              </a:solidFill>
              <a:miter lim="800000"/>
              <a:headEnd/>
              <a:tailEnd/>
            </a:ln>
          </p:spPr>
        </p:pic>
        <p:pic>
          <p:nvPicPr>
            <p:cNvPr id="21" name="Picture 20" descr="cover_image"/>
            <p:cNvPicPr/>
            <p:nvPr/>
          </p:nvPicPr>
          <p:blipFill>
            <a:blip r:embed="rId6" cstate="print"/>
            <a:srcRect/>
            <a:stretch>
              <a:fillRect/>
            </a:stretch>
          </p:blipFill>
          <p:spPr bwMode="auto">
            <a:xfrm>
              <a:off x="685800" y="3048000"/>
              <a:ext cx="1143000" cy="1371600"/>
            </a:xfrm>
            <a:prstGeom prst="rect">
              <a:avLst/>
            </a:prstGeom>
            <a:noFill/>
            <a:ln w="9525">
              <a:solidFill>
                <a:schemeClr val="tx1"/>
              </a:solidFill>
              <a:miter lim="800000"/>
              <a:headEnd/>
              <a:tailEnd/>
            </a:ln>
          </p:spPr>
        </p:pic>
        <p:pic>
          <p:nvPicPr>
            <p:cNvPr id="22" name="Picture 21" descr="cover_image"/>
            <p:cNvPicPr/>
            <p:nvPr/>
          </p:nvPicPr>
          <p:blipFill>
            <a:blip r:embed="rId7" cstate="print"/>
            <a:srcRect/>
            <a:stretch>
              <a:fillRect/>
            </a:stretch>
          </p:blipFill>
          <p:spPr bwMode="auto">
            <a:xfrm>
              <a:off x="2057400" y="3276600"/>
              <a:ext cx="1447800" cy="1219200"/>
            </a:xfrm>
            <a:prstGeom prst="rect">
              <a:avLst/>
            </a:prstGeom>
            <a:noFill/>
            <a:ln w="9525">
              <a:solidFill>
                <a:schemeClr val="tx1"/>
              </a:solidFill>
              <a:miter lim="800000"/>
              <a:headEnd/>
              <a:tailEnd/>
            </a:ln>
          </p:spPr>
        </p:pic>
        <p:pic>
          <p:nvPicPr>
            <p:cNvPr id="23" name="Picture 22"/>
            <p:cNvPicPr/>
            <p:nvPr/>
          </p:nvPicPr>
          <p:blipFill>
            <a:blip r:embed="rId8" cstate="print"/>
            <a:srcRect/>
            <a:stretch>
              <a:fillRect/>
            </a:stretch>
          </p:blipFill>
          <p:spPr bwMode="auto">
            <a:xfrm>
              <a:off x="3657600" y="3048000"/>
              <a:ext cx="1295400" cy="1219200"/>
            </a:xfrm>
            <a:prstGeom prst="rect">
              <a:avLst/>
            </a:prstGeom>
            <a:noFill/>
            <a:ln w="9525">
              <a:solidFill>
                <a:schemeClr val="tx1"/>
              </a:solidFill>
              <a:miter lim="800000"/>
              <a:headEnd/>
              <a:tailEnd/>
            </a:ln>
          </p:spPr>
        </p:pic>
      </p:grpSp>
      <p:sp>
        <p:nvSpPr>
          <p:cNvPr id="25" name="TextBox 24"/>
          <p:cNvSpPr txBox="1"/>
          <p:nvPr/>
        </p:nvSpPr>
        <p:spPr>
          <a:xfrm>
            <a:off x="228600" y="4953000"/>
            <a:ext cx="5410200" cy="1569660"/>
          </a:xfrm>
          <a:prstGeom prst="rect">
            <a:avLst/>
          </a:prstGeom>
          <a:noFill/>
        </p:spPr>
        <p:txBody>
          <a:bodyPr wrap="square" rtlCol="0">
            <a:spAutoFit/>
          </a:bodyPr>
          <a:lstStyle/>
          <a:p>
            <a:r>
              <a:rPr lang="en-US" sz="1600" dirty="0" smtClean="0">
                <a:hlinkClick r:id="rId9"/>
              </a:rPr>
              <a:t>“The Land of Counterpane” </a:t>
            </a:r>
            <a:r>
              <a:rPr lang="en-US" sz="1600" dirty="0" smtClean="0"/>
              <a:t>Robert Louis Stevenson</a:t>
            </a:r>
          </a:p>
          <a:p>
            <a:r>
              <a:rPr lang="en-US" sz="1600" dirty="0" smtClean="0">
                <a:hlinkClick r:id="rId10"/>
              </a:rPr>
              <a:t>“Foreign Lands” </a:t>
            </a:r>
            <a:r>
              <a:rPr lang="en-US" sz="1600" dirty="0" smtClean="0"/>
              <a:t>Robert Louis Stevenson</a:t>
            </a:r>
          </a:p>
          <a:p>
            <a:r>
              <a:rPr lang="en-US" sz="1600" dirty="0" smtClean="0">
                <a:hlinkClick r:id="rId11"/>
              </a:rPr>
              <a:t>“The Land of Story Books” </a:t>
            </a:r>
            <a:r>
              <a:rPr lang="en-US" sz="1600" dirty="0" smtClean="0"/>
              <a:t>Robert Louis Stevenson</a:t>
            </a:r>
          </a:p>
          <a:p>
            <a:r>
              <a:rPr lang="en-US" sz="1600" dirty="0" smtClean="0">
                <a:hlinkClick r:id="rId12"/>
              </a:rPr>
              <a:t>“At the Seaside” </a:t>
            </a:r>
            <a:r>
              <a:rPr lang="en-US" sz="1600" dirty="0" smtClean="0"/>
              <a:t>Robert Louis Stevenson</a:t>
            </a:r>
          </a:p>
          <a:p>
            <a:r>
              <a:rPr lang="en-US" sz="1600" dirty="0" smtClean="0">
                <a:hlinkClick r:id="rId13"/>
              </a:rPr>
              <a:t>“Where Go the Boats?” </a:t>
            </a:r>
            <a:r>
              <a:rPr lang="en-US" sz="1600" dirty="0" smtClean="0"/>
              <a:t>Robert Louis Stevenson</a:t>
            </a:r>
          </a:p>
          <a:p>
            <a:r>
              <a:rPr lang="en-US" sz="1600" dirty="0" smtClean="0">
                <a:hlinkClick r:id="rId14"/>
              </a:rPr>
              <a:t>“My Bed is a Boat” </a:t>
            </a:r>
            <a:r>
              <a:rPr lang="en-US" sz="1600" dirty="0" smtClean="0"/>
              <a:t>Robert Louis Stevenson</a:t>
            </a:r>
            <a:endParaRPr lang="en-US" sz="1600" dirty="0"/>
          </a:p>
        </p:txBody>
      </p:sp>
      <p:pic>
        <p:nvPicPr>
          <p:cNvPr id="26" name="Picture 2"/>
          <p:cNvPicPr>
            <a:picLocks noChangeAspect="1" noChangeArrowheads="1"/>
          </p:cNvPicPr>
          <p:nvPr/>
        </p:nvPicPr>
        <p:blipFill>
          <a:blip r:embed="rId15" cstate="print"/>
          <a:srcRect/>
          <a:stretch>
            <a:fillRect/>
          </a:stretch>
        </p:blipFill>
        <p:spPr bwMode="auto">
          <a:xfrm>
            <a:off x="5334000" y="1371600"/>
            <a:ext cx="1863313" cy="1326598"/>
          </a:xfrm>
          <a:prstGeom prst="rect">
            <a:avLst/>
          </a:prstGeom>
          <a:noFill/>
          <a:ln w="12700">
            <a:solidFill>
              <a:schemeClr val="tx1"/>
            </a:solidFill>
            <a:miter lim="800000"/>
            <a:headEnd/>
            <a:tailEnd/>
          </a:ln>
        </p:spPr>
      </p:pic>
      <p:pic>
        <p:nvPicPr>
          <p:cNvPr id="27" name="Picture 2"/>
          <p:cNvPicPr>
            <a:picLocks noChangeAspect="1" noChangeArrowheads="1"/>
          </p:cNvPicPr>
          <p:nvPr/>
        </p:nvPicPr>
        <p:blipFill>
          <a:blip r:embed="rId16" cstate="print"/>
          <a:srcRect/>
          <a:stretch>
            <a:fillRect/>
          </a:stretch>
        </p:blipFill>
        <p:spPr bwMode="auto">
          <a:xfrm>
            <a:off x="5486400" y="3429000"/>
            <a:ext cx="1690792" cy="990600"/>
          </a:xfrm>
          <a:prstGeom prst="rect">
            <a:avLst/>
          </a:prstGeom>
          <a:noFill/>
          <a:ln w="12700">
            <a:solidFill>
              <a:schemeClr val="tx1"/>
            </a:solidFill>
            <a:miter lim="800000"/>
            <a:headEnd/>
            <a:tailEnd/>
          </a:ln>
        </p:spPr>
      </p:pic>
      <p:pic>
        <p:nvPicPr>
          <p:cNvPr id="28" name="Picture 2"/>
          <p:cNvPicPr>
            <a:picLocks noChangeAspect="1" noChangeArrowheads="1"/>
          </p:cNvPicPr>
          <p:nvPr/>
        </p:nvPicPr>
        <p:blipFill>
          <a:blip r:embed="rId17" cstate="print"/>
          <a:srcRect/>
          <a:stretch>
            <a:fillRect/>
          </a:stretch>
        </p:blipFill>
        <p:spPr bwMode="auto">
          <a:xfrm>
            <a:off x="7391400" y="1752600"/>
            <a:ext cx="1143000" cy="2320516"/>
          </a:xfrm>
          <a:prstGeom prst="rect">
            <a:avLst/>
          </a:prstGeom>
          <a:noFill/>
          <a:ln w="12700">
            <a:solidFill>
              <a:schemeClr val="tx1"/>
            </a:solidFill>
            <a:miter lim="800000"/>
            <a:headEnd/>
            <a:tailEnd/>
          </a:ln>
        </p:spPr>
      </p:pic>
      <p:sp>
        <p:nvSpPr>
          <p:cNvPr id="29" name="TextBox 28"/>
          <p:cNvSpPr txBox="1"/>
          <p:nvPr/>
        </p:nvSpPr>
        <p:spPr>
          <a:xfrm>
            <a:off x="4876800" y="4495800"/>
            <a:ext cx="3886200" cy="707886"/>
          </a:xfrm>
          <a:prstGeom prst="rect">
            <a:avLst/>
          </a:prstGeom>
          <a:noFill/>
        </p:spPr>
        <p:txBody>
          <a:bodyPr wrap="square" rtlCol="0">
            <a:spAutoFit/>
          </a:bodyPr>
          <a:lstStyle/>
          <a:p>
            <a:r>
              <a:rPr lang="en-US" sz="2400" b="1" dirty="0" smtClean="0"/>
              <a:t>Music</a:t>
            </a:r>
          </a:p>
          <a:p>
            <a:r>
              <a:rPr lang="en-US" sz="1600" dirty="0" smtClean="0"/>
              <a:t>Sergei Prokofiev, </a:t>
            </a:r>
            <a:r>
              <a:rPr lang="en-US" sz="1600" dirty="0" smtClean="0">
                <a:hlinkClick r:id="rId18"/>
              </a:rPr>
              <a:t>“Peter and the Wolf”</a:t>
            </a:r>
            <a:endParaRPr lang="en-US" sz="1600" dirty="0" smtClean="0"/>
          </a:p>
        </p:txBody>
      </p:sp>
    </p:spTree>
  </p:cSld>
  <p:clrMapOvr>
    <a:masterClrMapping/>
  </p:clrMapOvr>
  <p:transition advTm="3011"/>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381000" y="533400"/>
          <a:ext cx="8382000" cy="5394960"/>
        </p:xfrm>
        <a:graphic>
          <a:graphicData uri="http://schemas.openxmlformats.org/drawingml/2006/table">
            <a:tbl>
              <a:tblPr firstRow="1" bandRow="1">
                <a:tableStyleId>{5C22544A-7EE6-4342-B048-85BDC9FD1C3A}</a:tableStyleId>
              </a:tblPr>
              <a:tblGrid>
                <a:gridCol w="1152525"/>
                <a:gridCol w="4435475"/>
                <a:gridCol w="2794000"/>
              </a:tblGrid>
              <a:tr h="331407">
                <a:tc>
                  <a:txBody>
                    <a:bodyPr/>
                    <a:lstStyle/>
                    <a:p>
                      <a:r>
                        <a:rPr lang="en-US" dirty="0" smtClean="0"/>
                        <a:t>Week</a:t>
                      </a:r>
                      <a:endParaRPr lang="en-US" dirty="0"/>
                    </a:p>
                  </a:txBody>
                  <a:tcPr/>
                </a:tc>
                <a:tc>
                  <a:txBody>
                    <a:bodyPr/>
                    <a:lstStyle/>
                    <a:p>
                      <a:r>
                        <a:rPr lang="en-US" dirty="0" smtClean="0"/>
                        <a:t>Standards</a:t>
                      </a:r>
                      <a:endParaRPr lang="en-US" dirty="0"/>
                    </a:p>
                  </a:txBody>
                  <a:tcPr/>
                </a:tc>
                <a:tc>
                  <a:txBody>
                    <a:bodyPr/>
                    <a:lstStyle/>
                    <a:p>
                      <a:r>
                        <a:rPr lang="en-US" dirty="0" smtClean="0"/>
                        <a:t>Texts</a:t>
                      </a:r>
                      <a:endParaRPr lang="en-US" dirty="0"/>
                    </a:p>
                  </a:txBody>
                  <a:tcPr/>
                </a:tc>
              </a:tr>
              <a:tr h="4059736">
                <a:tc>
                  <a:txBody>
                    <a:bodyPr/>
                    <a:lstStyle/>
                    <a:p>
                      <a:pPr algn="ctr"/>
                      <a:r>
                        <a:rPr lang="en-US" sz="3200" dirty="0" smtClean="0"/>
                        <a:t>1</a:t>
                      </a:r>
                    </a:p>
                    <a:p>
                      <a:pPr algn="ctr"/>
                      <a:r>
                        <a:rPr lang="en-US" sz="1100" dirty="0" smtClean="0"/>
                        <a:t>Geography</a:t>
                      </a:r>
                      <a:endParaRPr lang="en-US" sz="1100" dirty="0"/>
                    </a:p>
                  </a:txBody>
                  <a:tcPr>
                    <a:solidFill>
                      <a:schemeClr val="accent5">
                        <a:lumMod val="40000"/>
                        <a:lumOff val="60000"/>
                      </a:schemeClr>
                    </a:solidFill>
                  </a:tcPr>
                </a:tc>
                <a:tc>
                  <a:txBody>
                    <a:bodyPr/>
                    <a:lstStyle/>
                    <a:p>
                      <a:r>
                        <a:rPr lang="en-US" sz="1200" u="sng" dirty="0" smtClean="0"/>
                        <a:t>Lessons for Geography (4</a:t>
                      </a:r>
                      <a:r>
                        <a:rPr lang="en-US" sz="1200" u="sng" baseline="30000" dirty="0" smtClean="0"/>
                        <a:t>th</a:t>
                      </a:r>
                      <a:r>
                        <a:rPr lang="en-US" sz="1200" u="sng" dirty="0" smtClean="0"/>
                        <a:t> quarter</a:t>
                      </a:r>
                      <a:r>
                        <a:rPr lang="en-US" sz="1200" u="sng" baseline="0" dirty="0" smtClean="0"/>
                        <a:t> S.S. standards)</a:t>
                      </a:r>
                      <a:endParaRPr lang="en-US" sz="1200" u="sng" dirty="0" smtClean="0"/>
                    </a:p>
                    <a:p>
                      <a:r>
                        <a:rPr lang="en-US" sz="1200" dirty="0" smtClean="0"/>
                        <a:t>G.1.2.1 Define location</a:t>
                      </a:r>
                    </a:p>
                    <a:p>
                      <a:r>
                        <a:rPr lang="en-US" sz="1200" dirty="0" smtClean="0"/>
                        <a:t>G.1.2.2 Locate the county in which the student lives on an Arkansas map</a:t>
                      </a:r>
                    </a:p>
                    <a:p>
                      <a:r>
                        <a:rPr lang="en-US" sz="1200" dirty="0" smtClean="0"/>
                        <a:t>G.1.2.3 Locate the capital of Arkansas</a:t>
                      </a:r>
                    </a:p>
                    <a:p>
                      <a:r>
                        <a:rPr lang="en-US" sz="1200" dirty="0" smtClean="0"/>
                        <a:t>G.1.2.4 Identify and locate countries bordering the United States</a:t>
                      </a:r>
                    </a:p>
                    <a:p>
                      <a:r>
                        <a:rPr lang="en-US" sz="1200" dirty="0" smtClean="0"/>
                        <a:t>G.1.2.5 Locate and define the North and South Poles and the Equator on a map or globe</a:t>
                      </a:r>
                    </a:p>
                    <a:p>
                      <a:r>
                        <a:rPr lang="en-US" sz="1200" dirty="0" smtClean="0"/>
                        <a:t>G.1.2.6 Locate the seven continents using a map or globe</a:t>
                      </a:r>
                    </a:p>
                    <a:p>
                      <a:r>
                        <a:rPr lang="en-US" sz="1200" dirty="0" smtClean="0"/>
                        <a:t>G.1.2.7 Name and locate the four major oceans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G.1.2.10 Understand the purpose of map components: *compass rose *map scale *key/legend *inset map *title </a:t>
                      </a:r>
                    </a:p>
                    <a:p>
                      <a:r>
                        <a:rPr lang="en-US" sz="1200" dirty="0" smtClean="0"/>
                        <a:t>G.1.2.11 Describe the relative locations of places using cardinal directions (e.g., Arkansas is south of  Missouri)</a:t>
                      </a:r>
                    </a:p>
                    <a:p>
                      <a:r>
                        <a:rPr lang="en-US" sz="1200" dirty="0" smtClean="0"/>
                        <a:t>G.1.2.12 Identify and locate physical features on maps and globes: *rivers *lakes *oceans *mountains *islands *desert *coast </a:t>
                      </a:r>
                    </a:p>
                    <a:p>
                      <a:r>
                        <a:rPr lang="en-US" sz="1200" dirty="0" smtClean="0"/>
                        <a:t>G.1.2.13 Construct maps of a familiar place (e.g., classroom, bedroom, fictional place) that includes the following: *title *compass rose *legend/key </a:t>
                      </a:r>
                    </a:p>
                    <a:p>
                      <a:endParaRPr lang="en-US" sz="1200" dirty="0" smtClean="0"/>
                    </a:p>
                    <a:p>
                      <a:r>
                        <a:rPr lang="en-US" sz="1200" dirty="0" smtClean="0"/>
                        <a:t>L.2.2a</a:t>
                      </a:r>
                      <a:r>
                        <a:rPr lang="en-US" sz="1200" baseline="0" dirty="0" smtClean="0"/>
                        <a:t>  Capitalize holidays, product names, and </a:t>
                      </a:r>
                      <a:r>
                        <a:rPr lang="en-US" sz="1200" b="1" baseline="0" dirty="0" smtClean="0"/>
                        <a:t>geographic names.</a:t>
                      </a:r>
                    </a:p>
                    <a:p>
                      <a:endParaRPr lang="en-US" sz="1200" b="1" baseline="0" dirty="0" smtClean="0"/>
                    </a:p>
                    <a:p>
                      <a:r>
                        <a:rPr lang="en-US" sz="1200" b="1" u="sng" baseline="0" dirty="0" smtClean="0"/>
                        <a:t>Supporting Standard</a:t>
                      </a:r>
                    </a:p>
                    <a:p>
                      <a:r>
                        <a:rPr lang="en-US" sz="1200" b="1" baseline="0" dirty="0" smtClean="0"/>
                        <a:t>RI.2.1  </a:t>
                      </a:r>
                      <a:r>
                        <a:rPr lang="en-US" sz="1200" dirty="0" smtClean="0"/>
                        <a:t>Ask and answer such questions as who, what, where, when, why, and how to demonstrate understanding of key details in a text. </a:t>
                      </a:r>
                      <a:endParaRPr lang="en-US" sz="1200" b="1" baseline="0" dirty="0" smtClean="0"/>
                    </a:p>
                    <a:p>
                      <a:endParaRPr lang="en-US" sz="1200" b="1" baseline="0" dirty="0" smtClean="0"/>
                    </a:p>
                    <a:p>
                      <a:endParaRPr lang="en-US" sz="1200" b="1" dirty="0" smtClean="0"/>
                    </a:p>
                  </a:txBody>
                  <a:tcPr>
                    <a:solidFill>
                      <a:schemeClr val="accent5">
                        <a:lumMod val="40000"/>
                        <a:lumOff val="60000"/>
                      </a:schemeClr>
                    </a:solidFill>
                  </a:tcPr>
                </a:tc>
                <a:tc>
                  <a:txBody>
                    <a:bodyPr/>
                    <a:lstStyle/>
                    <a:p>
                      <a:endParaRPr lang="en-US" sz="1200" dirty="0"/>
                    </a:p>
                  </a:txBody>
                  <a:tcPr>
                    <a:solidFill>
                      <a:schemeClr val="accent5">
                        <a:lumMod val="40000"/>
                        <a:lumOff val="60000"/>
                      </a:schemeClr>
                    </a:solidFill>
                  </a:tcPr>
                </a:tc>
              </a:tr>
            </a:tbl>
          </a:graphicData>
        </a:graphic>
      </p:graphicFrame>
      <p:pic>
        <p:nvPicPr>
          <p:cNvPr id="7" name="Picture 6"/>
          <p:cNvPicPr/>
          <p:nvPr/>
        </p:nvPicPr>
        <p:blipFill>
          <a:blip r:embed="rId4" cstate="print"/>
          <a:srcRect/>
          <a:stretch>
            <a:fillRect/>
          </a:stretch>
        </p:blipFill>
        <p:spPr bwMode="auto">
          <a:xfrm>
            <a:off x="6629400" y="1295400"/>
            <a:ext cx="1295400" cy="1219200"/>
          </a:xfrm>
          <a:prstGeom prst="rect">
            <a:avLst/>
          </a:prstGeom>
          <a:noFill/>
          <a:ln w="9525">
            <a:solidFill>
              <a:schemeClr val="tx1"/>
            </a:solidFill>
            <a:miter lim="800000"/>
            <a:headEnd/>
            <a:tailEnd/>
          </a:ln>
        </p:spPr>
      </p:pic>
      <p:pic>
        <p:nvPicPr>
          <p:cNvPr id="14" name="Picture 13" descr="9780782510553.jpg"/>
          <p:cNvPicPr>
            <a:picLocks noChangeAspect="1"/>
          </p:cNvPicPr>
          <p:nvPr/>
        </p:nvPicPr>
        <p:blipFill>
          <a:blip r:embed="rId5" cstate="print"/>
          <a:stretch>
            <a:fillRect/>
          </a:stretch>
        </p:blipFill>
        <p:spPr>
          <a:xfrm>
            <a:off x="6172200" y="2895600"/>
            <a:ext cx="1143000" cy="1447801"/>
          </a:xfrm>
          <a:prstGeom prst="rect">
            <a:avLst/>
          </a:prstGeom>
        </p:spPr>
      </p:pic>
      <p:pic>
        <p:nvPicPr>
          <p:cNvPr id="15" name="Picture 14" descr="61N1a2PpmzL__SX258_BO1,204,203,200_.jpg"/>
          <p:cNvPicPr>
            <a:picLocks noChangeAspect="1"/>
          </p:cNvPicPr>
          <p:nvPr/>
        </p:nvPicPr>
        <p:blipFill>
          <a:blip r:embed="rId6" cstate="print"/>
          <a:stretch>
            <a:fillRect/>
          </a:stretch>
        </p:blipFill>
        <p:spPr>
          <a:xfrm>
            <a:off x="7467600" y="3200400"/>
            <a:ext cx="990600" cy="1143000"/>
          </a:xfrm>
          <a:prstGeom prst="rect">
            <a:avLst/>
          </a:prstGeom>
        </p:spPr>
      </p:pic>
      <p:sp>
        <p:nvSpPr>
          <p:cNvPr id="16" name="TextBox 15"/>
          <p:cNvSpPr txBox="1"/>
          <p:nvPr/>
        </p:nvSpPr>
        <p:spPr>
          <a:xfrm>
            <a:off x="6172200" y="4267200"/>
            <a:ext cx="2362200" cy="369332"/>
          </a:xfrm>
          <a:prstGeom prst="rect">
            <a:avLst/>
          </a:prstGeom>
          <a:noFill/>
          <a:ln>
            <a:solidFill>
              <a:schemeClr val="tx1"/>
            </a:solidFill>
          </a:ln>
        </p:spPr>
        <p:txBody>
          <a:bodyPr wrap="square" rtlCol="0">
            <a:spAutoFit/>
          </a:bodyPr>
          <a:lstStyle/>
          <a:p>
            <a:pPr algn="ctr"/>
            <a:r>
              <a:rPr lang="en-US" dirty="0" smtClean="0"/>
              <a:t>Social Studies Texts </a:t>
            </a:r>
            <a:endParaRPr lang="en-US" dirty="0"/>
          </a:p>
        </p:txBody>
      </p:sp>
      <p:pic>
        <p:nvPicPr>
          <p:cNvPr id="22" name="~PP895.WAV">
            <a:hlinkClick r:id="" action="ppaction://media"/>
          </p:cNvPr>
          <p:cNvPicPr>
            <a:picLocks noRot="1" noChangeAspect="1"/>
          </p:cNvPicPr>
          <p:nvPr>
            <a:wavAudioFile r:embed="rId1" name="~PP895.WAV"/>
          </p:nvPr>
        </p:nvPicPr>
        <p:blipFill>
          <a:blip r:embed="rId7" cstate="print"/>
          <a:stretch>
            <a:fillRect/>
          </a:stretch>
        </p:blipFill>
        <p:spPr>
          <a:xfrm>
            <a:off x="8716963" y="6430963"/>
            <a:ext cx="304800" cy="304800"/>
          </a:xfrm>
          <a:prstGeom prst="rect">
            <a:avLst/>
          </a:prstGeom>
        </p:spPr>
      </p:pic>
    </p:spTree>
    <p:extLst>
      <p:ext uri="{BB962C8B-B14F-4D97-AF65-F5344CB8AC3E}">
        <p14:creationId xmlns="" xmlns:p14="http://schemas.microsoft.com/office/powerpoint/2010/main" val="3930511711"/>
      </p:ext>
    </p:extLst>
  </p:cSld>
  <p:clrMapOvr>
    <a:masterClrMapping/>
  </p:clrMapOvr>
  <p:transition advTm="453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4800" y="1143000"/>
          <a:ext cx="8382000" cy="3886200"/>
        </p:xfrm>
        <a:graphic>
          <a:graphicData uri="http://schemas.openxmlformats.org/drawingml/2006/table">
            <a:tbl>
              <a:tblPr firstRow="1" bandRow="1">
                <a:tableStyleId>{5C22544A-7EE6-4342-B048-85BDC9FD1C3A}</a:tableStyleId>
              </a:tblPr>
              <a:tblGrid>
                <a:gridCol w="1152525"/>
                <a:gridCol w="4435475"/>
                <a:gridCol w="2794000"/>
              </a:tblGrid>
              <a:tr h="454654">
                <a:tc>
                  <a:txBody>
                    <a:bodyPr/>
                    <a:lstStyle/>
                    <a:p>
                      <a:r>
                        <a:rPr lang="en-US" dirty="0" smtClean="0">
                          <a:solidFill>
                            <a:schemeClr val="bg1"/>
                          </a:solidFill>
                        </a:rPr>
                        <a:t>Week</a:t>
                      </a:r>
                      <a:endParaRPr lang="en-US" dirty="0">
                        <a:solidFill>
                          <a:schemeClr val="bg1"/>
                        </a:solidFill>
                      </a:endParaRPr>
                    </a:p>
                  </a:txBody>
                  <a:tcPr>
                    <a:solidFill>
                      <a:schemeClr val="accent1">
                        <a:lumMod val="75000"/>
                      </a:schemeClr>
                    </a:solidFill>
                  </a:tcPr>
                </a:tc>
                <a:tc>
                  <a:txBody>
                    <a:bodyPr/>
                    <a:lstStyle/>
                    <a:p>
                      <a:r>
                        <a:rPr lang="en-US" dirty="0" smtClean="0">
                          <a:solidFill>
                            <a:schemeClr val="bg1"/>
                          </a:solidFill>
                        </a:rPr>
                        <a:t>Standards</a:t>
                      </a:r>
                      <a:endParaRPr lang="en-US" dirty="0">
                        <a:solidFill>
                          <a:schemeClr val="bg1"/>
                        </a:solidFill>
                      </a:endParaRPr>
                    </a:p>
                  </a:txBody>
                  <a:tcPr>
                    <a:solidFill>
                      <a:schemeClr val="accent1">
                        <a:lumMod val="75000"/>
                      </a:schemeClr>
                    </a:solidFill>
                  </a:tcPr>
                </a:tc>
                <a:tc>
                  <a:txBody>
                    <a:bodyPr/>
                    <a:lstStyle/>
                    <a:p>
                      <a:r>
                        <a:rPr lang="en-US" dirty="0" smtClean="0">
                          <a:solidFill>
                            <a:schemeClr val="bg1"/>
                          </a:solidFill>
                        </a:rPr>
                        <a:t>Texts</a:t>
                      </a:r>
                      <a:endParaRPr lang="en-US" dirty="0">
                        <a:solidFill>
                          <a:schemeClr val="bg1"/>
                        </a:solidFill>
                      </a:endParaRPr>
                    </a:p>
                  </a:txBody>
                  <a:tcPr>
                    <a:solidFill>
                      <a:schemeClr val="accent1">
                        <a:lumMod val="75000"/>
                      </a:schemeClr>
                    </a:solidFill>
                  </a:tcPr>
                </a:tc>
              </a:tr>
              <a:tr h="3431546">
                <a:tc>
                  <a:txBody>
                    <a:bodyPr/>
                    <a:lstStyle/>
                    <a:p>
                      <a:pPr algn="ctr"/>
                      <a:r>
                        <a:rPr lang="en-US" sz="3200" dirty="0" smtClean="0">
                          <a:solidFill>
                            <a:schemeClr val="tx1"/>
                          </a:solidFill>
                        </a:rPr>
                        <a:t>2</a:t>
                      </a:r>
                    </a:p>
                    <a:p>
                      <a:pPr algn="ctr"/>
                      <a:r>
                        <a:rPr lang="en-US" sz="1400" dirty="0" smtClean="0">
                          <a:solidFill>
                            <a:schemeClr val="tx1"/>
                          </a:solidFill>
                        </a:rPr>
                        <a:t>Culture</a:t>
                      </a:r>
                      <a:endParaRPr lang="en-US" sz="1400" dirty="0">
                        <a:solidFill>
                          <a:schemeClr val="tx1"/>
                        </a:solidFill>
                      </a:endParaRPr>
                    </a:p>
                  </a:txBody>
                  <a:tcPr>
                    <a:solidFill>
                      <a:schemeClr val="accent5">
                        <a:lumMod val="40000"/>
                        <a:lumOff val="60000"/>
                      </a:schemeClr>
                    </a:solidFill>
                  </a:tcPr>
                </a:tc>
                <a:tc>
                  <a:txBody>
                    <a:bodyPr/>
                    <a:lstStyle/>
                    <a:p>
                      <a:r>
                        <a:rPr lang="en-US" sz="1200" u="sng" dirty="0" smtClean="0">
                          <a:solidFill>
                            <a:schemeClr val="tx1"/>
                          </a:solidFill>
                        </a:rPr>
                        <a:t>Lessons for Culture (3</a:t>
                      </a:r>
                      <a:r>
                        <a:rPr lang="en-US" sz="1200" u="sng" baseline="30000" dirty="0" smtClean="0">
                          <a:solidFill>
                            <a:schemeClr val="tx1"/>
                          </a:solidFill>
                        </a:rPr>
                        <a:t>rd</a:t>
                      </a:r>
                      <a:r>
                        <a:rPr lang="en-US" sz="1200" u="sng" baseline="0" dirty="0" smtClean="0">
                          <a:solidFill>
                            <a:schemeClr val="tx1"/>
                          </a:solidFill>
                        </a:rPr>
                        <a:t> quarter S.S. standards)</a:t>
                      </a:r>
                      <a:endParaRPr lang="en-US" sz="1200" u="sng" dirty="0" smtClean="0">
                        <a:solidFill>
                          <a:schemeClr val="tx1"/>
                        </a:solidFill>
                      </a:endParaRPr>
                    </a:p>
                    <a:p>
                      <a:r>
                        <a:rPr lang="en-US" sz="1200" dirty="0" smtClean="0">
                          <a:solidFill>
                            <a:schemeClr val="tx1"/>
                          </a:solidFill>
                        </a:rPr>
                        <a:t>G.2.2.1 Compare customs of another culture to one’s own.</a:t>
                      </a:r>
                    </a:p>
                    <a:p>
                      <a:r>
                        <a:rPr lang="en-US" sz="1200" dirty="0" smtClean="0">
                          <a:solidFill>
                            <a:schemeClr val="tx1"/>
                          </a:solidFill>
                        </a:rPr>
                        <a:t>G.2.2.2 Compare the lifestyle, dress, and occupations of Arkansas to those of people in other parts of the world.  </a:t>
                      </a:r>
                    </a:p>
                    <a:p>
                      <a:endParaRPr lang="en-US" sz="1200" dirty="0" smtClean="0">
                        <a:solidFill>
                          <a:schemeClr val="tx1"/>
                        </a:solidFill>
                      </a:endParaRPr>
                    </a:p>
                    <a:p>
                      <a:r>
                        <a:rPr lang="en-US" sz="1200" dirty="0" smtClean="0">
                          <a:solidFill>
                            <a:schemeClr val="tx1"/>
                          </a:solidFill>
                        </a:rPr>
                        <a:t>RI.2.6  Identify the main purpose of a text, including what the author</a:t>
                      </a:r>
                      <a:r>
                        <a:rPr lang="en-US" sz="1200" baseline="0" dirty="0" smtClean="0">
                          <a:solidFill>
                            <a:schemeClr val="tx1"/>
                          </a:solidFill>
                        </a:rPr>
                        <a:t> wants to answer, explain, or describe.</a:t>
                      </a:r>
                      <a:endParaRPr lang="en-US" sz="120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RI.2.7 </a:t>
                      </a:r>
                      <a:r>
                        <a:rPr lang="en-US" sz="1200" kern="1200" dirty="0" smtClean="0">
                          <a:solidFill>
                            <a:schemeClr val="tx1"/>
                          </a:solidFill>
                          <a:latin typeface="+mn-lt"/>
                          <a:ea typeface="+mn-ea"/>
                          <a:cs typeface="+mn-cs"/>
                        </a:rPr>
                        <a:t>Explain how specific images (e.g., a diagram showing how a machine works)  contribute to and clarify a text.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L.2.2a</a:t>
                      </a:r>
                      <a:r>
                        <a:rPr lang="en-US" sz="1200" baseline="0" dirty="0" smtClean="0">
                          <a:solidFill>
                            <a:schemeClr val="tx1"/>
                          </a:solidFill>
                        </a:rPr>
                        <a:t>  Capitalize holidays, product names, and </a:t>
                      </a:r>
                      <a:r>
                        <a:rPr lang="en-US" sz="1200" b="1" baseline="0" dirty="0" smtClean="0">
                          <a:solidFill>
                            <a:schemeClr val="tx1"/>
                          </a:solidFill>
                        </a:rPr>
                        <a:t>geographic names.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chemeClr val="tx1"/>
                          </a:solidFill>
                        </a:rPr>
                        <a:t>L.2.1b</a:t>
                      </a:r>
                      <a:r>
                        <a:rPr lang="en-US" sz="1200" b="1" baseline="0" dirty="0" smtClean="0">
                          <a:solidFill>
                            <a:schemeClr val="tx1"/>
                          </a:solidFill>
                        </a:rPr>
                        <a:t> </a:t>
                      </a:r>
                      <a:r>
                        <a:rPr lang="en-US" sz="1200" dirty="0" smtClean="0">
                          <a:solidFill>
                            <a:schemeClr val="tx1"/>
                          </a:solidFill>
                        </a:rPr>
                        <a:t> Form and use frequently occurring irregular plural nouns (e.g., feet, children, teeth, mice, fish)</a:t>
                      </a:r>
                      <a:endParaRPr lang="en-US" sz="12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txBody>
                  <a:tcPr>
                    <a:solidFill>
                      <a:schemeClr val="accent5">
                        <a:lumMod val="40000"/>
                        <a:lumOff val="60000"/>
                      </a:schemeClr>
                    </a:solidFill>
                  </a:tcPr>
                </a:tc>
                <a:tc>
                  <a:txBody>
                    <a:bodyPr/>
                    <a:lstStyle/>
                    <a:p>
                      <a:endParaRPr lang="en-US" sz="1200" dirty="0">
                        <a:solidFill>
                          <a:schemeClr val="tx1"/>
                        </a:solidFill>
                      </a:endParaRPr>
                    </a:p>
                  </a:txBody>
                  <a:tcPr>
                    <a:solidFill>
                      <a:schemeClr val="accent5">
                        <a:lumMod val="40000"/>
                        <a:lumOff val="60000"/>
                      </a:schemeClr>
                    </a:solidFill>
                  </a:tcPr>
                </a:tc>
              </a:tr>
            </a:tbl>
          </a:graphicData>
        </a:graphic>
      </p:graphicFrame>
      <p:grpSp>
        <p:nvGrpSpPr>
          <p:cNvPr id="4" name="Group 3"/>
          <p:cNvGrpSpPr/>
          <p:nvPr/>
        </p:nvGrpSpPr>
        <p:grpSpPr>
          <a:xfrm>
            <a:off x="6096000" y="1676400"/>
            <a:ext cx="2133600" cy="2209800"/>
            <a:chOff x="6400800" y="5029200"/>
            <a:chExt cx="2133600" cy="2209800"/>
          </a:xfrm>
        </p:grpSpPr>
        <p:pic>
          <p:nvPicPr>
            <p:cNvPr id="5" name="Picture 4" descr="cover_image"/>
            <p:cNvPicPr/>
            <p:nvPr/>
          </p:nvPicPr>
          <p:blipFill>
            <a:blip r:embed="rId3" cstate="print"/>
            <a:srcRect/>
            <a:stretch>
              <a:fillRect/>
            </a:stretch>
          </p:blipFill>
          <p:spPr bwMode="auto">
            <a:xfrm>
              <a:off x="6934200" y="5029200"/>
              <a:ext cx="914400" cy="685800"/>
            </a:xfrm>
            <a:prstGeom prst="rect">
              <a:avLst/>
            </a:prstGeom>
            <a:noFill/>
            <a:ln w="9525">
              <a:solidFill>
                <a:schemeClr val="tx1"/>
              </a:solidFill>
              <a:miter lim="800000"/>
              <a:headEnd/>
              <a:tailEnd/>
            </a:ln>
          </p:spPr>
        </p:pic>
        <p:pic>
          <p:nvPicPr>
            <p:cNvPr id="6" name="Picture 5" descr="cover_image"/>
            <p:cNvPicPr/>
            <p:nvPr/>
          </p:nvPicPr>
          <p:blipFill>
            <a:blip r:embed="rId4" cstate="print"/>
            <a:srcRect/>
            <a:stretch>
              <a:fillRect/>
            </a:stretch>
          </p:blipFill>
          <p:spPr bwMode="auto">
            <a:xfrm>
              <a:off x="6629400" y="5715000"/>
              <a:ext cx="990600" cy="762000"/>
            </a:xfrm>
            <a:prstGeom prst="rect">
              <a:avLst/>
            </a:prstGeom>
            <a:noFill/>
            <a:ln w="9525">
              <a:solidFill>
                <a:schemeClr val="tx1"/>
              </a:solidFill>
              <a:miter lim="800000"/>
              <a:headEnd/>
              <a:tailEnd/>
            </a:ln>
          </p:spPr>
        </p:pic>
        <p:pic>
          <p:nvPicPr>
            <p:cNvPr id="7" name="Picture 6" descr="cover_image"/>
            <p:cNvPicPr/>
            <p:nvPr/>
          </p:nvPicPr>
          <p:blipFill>
            <a:blip r:embed="rId5" cstate="print"/>
            <a:srcRect/>
            <a:stretch>
              <a:fillRect/>
            </a:stretch>
          </p:blipFill>
          <p:spPr bwMode="auto">
            <a:xfrm>
              <a:off x="6400800" y="6400800"/>
              <a:ext cx="914400" cy="762000"/>
            </a:xfrm>
            <a:prstGeom prst="rect">
              <a:avLst/>
            </a:prstGeom>
            <a:noFill/>
            <a:ln w="9525">
              <a:solidFill>
                <a:schemeClr val="tx1"/>
              </a:solidFill>
              <a:miter lim="800000"/>
              <a:headEnd/>
              <a:tailEnd/>
            </a:ln>
          </p:spPr>
        </p:pic>
        <p:pic>
          <p:nvPicPr>
            <p:cNvPr id="8" name="Picture 7" descr="cover_image"/>
            <p:cNvPicPr/>
            <p:nvPr/>
          </p:nvPicPr>
          <p:blipFill>
            <a:blip r:embed="rId6" cstate="print"/>
            <a:srcRect/>
            <a:stretch>
              <a:fillRect/>
            </a:stretch>
          </p:blipFill>
          <p:spPr bwMode="auto">
            <a:xfrm>
              <a:off x="7315200" y="6248400"/>
              <a:ext cx="990600" cy="990600"/>
            </a:xfrm>
            <a:prstGeom prst="rect">
              <a:avLst/>
            </a:prstGeom>
            <a:noFill/>
            <a:ln w="9525">
              <a:solidFill>
                <a:schemeClr val="tx1"/>
              </a:solidFill>
              <a:miter lim="800000"/>
              <a:headEnd/>
              <a:tailEnd/>
            </a:ln>
          </p:spPr>
        </p:pic>
        <p:pic>
          <p:nvPicPr>
            <p:cNvPr id="9" name="Picture 8" descr="cover_image"/>
            <p:cNvPicPr/>
            <p:nvPr/>
          </p:nvPicPr>
          <p:blipFill>
            <a:blip r:embed="rId7" cstate="print"/>
            <a:srcRect/>
            <a:stretch>
              <a:fillRect/>
            </a:stretch>
          </p:blipFill>
          <p:spPr bwMode="auto">
            <a:xfrm>
              <a:off x="7620000" y="5181600"/>
              <a:ext cx="914400" cy="1219200"/>
            </a:xfrm>
            <a:prstGeom prst="rect">
              <a:avLst/>
            </a:prstGeom>
            <a:noFill/>
            <a:ln w="9525">
              <a:solidFill>
                <a:schemeClr val="tx1"/>
              </a:solidFill>
              <a:miter lim="800000"/>
              <a:headEnd/>
              <a:tailEnd/>
            </a:ln>
          </p:spPr>
        </p:pic>
      </p:grpSp>
      <p:sp>
        <p:nvSpPr>
          <p:cNvPr id="11" name="TextBox 10"/>
          <p:cNvSpPr txBox="1"/>
          <p:nvPr/>
        </p:nvSpPr>
        <p:spPr>
          <a:xfrm>
            <a:off x="5867400" y="3810000"/>
            <a:ext cx="2895600" cy="461665"/>
          </a:xfrm>
          <a:prstGeom prst="rect">
            <a:avLst/>
          </a:prstGeom>
          <a:noFill/>
        </p:spPr>
        <p:txBody>
          <a:bodyPr wrap="square" rtlCol="0">
            <a:spAutoFit/>
          </a:bodyPr>
          <a:lstStyle/>
          <a:p>
            <a:r>
              <a:rPr lang="en-US" sz="1200" b="1" dirty="0" smtClean="0"/>
              <a:t>Additional Link</a:t>
            </a:r>
          </a:p>
          <a:p>
            <a:r>
              <a:rPr lang="en-US" sz="1200" dirty="0" smtClean="0">
                <a:hlinkClick r:id="rId8"/>
              </a:rPr>
              <a:t>Reading Rainbow link to Bread is for Eating</a:t>
            </a:r>
            <a:endParaRPr lang="en-US" sz="1200" dirty="0" smtClean="0"/>
          </a:p>
        </p:txBody>
      </p:sp>
      <p:pic>
        <p:nvPicPr>
          <p:cNvPr id="13" name="~PP3058.WAV">
            <a:hlinkClick r:id="" action="ppaction://media"/>
          </p:cNvPr>
          <p:cNvPicPr>
            <a:picLocks noRot="1" noChangeAspect="1"/>
          </p:cNvPicPr>
          <p:nvPr>
            <a:wavAudioFile r:embed="rId1" name="~PP3058.WAV"/>
          </p:nvPr>
        </p:nvPicPr>
        <p:blipFill>
          <a:blip r:embed="rId9" cstate="print"/>
          <a:stretch>
            <a:fillRect/>
          </a:stretch>
        </p:blipFill>
        <p:spPr>
          <a:xfrm>
            <a:off x="8716963" y="6430963"/>
            <a:ext cx="304800" cy="304800"/>
          </a:xfrm>
          <a:prstGeom prst="rect">
            <a:avLst/>
          </a:prstGeom>
        </p:spPr>
      </p:pic>
    </p:spTree>
  </p:cSld>
  <p:clrMapOvr>
    <a:masterClrMapping/>
  </p:clrMapOvr>
  <p:transition advTm="273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685800"/>
          <a:ext cx="8077200" cy="5638800"/>
        </p:xfrm>
        <a:graphic>
          <a:graphicData uri="http://schemas.openxmlformats.org/drawingml/2006/table">
            <a:tbl>
              <a:tblPr firstRow="1" bandRow="1">
                <a:tableStyleId>{5C22544A-7EE6-4342-B048-85BDC9FD1C3A}</a:tableStyleId>
              </a:tblPr>
              <a:tblGrid>
                <a:gridCol w="1110615"/>
                <a:gridCol w="4274185"/>
                <a:gridCol w="2692400"/>
              </a:tblGrid>
              <a:tr h="5638800">
                <a:tc>
                  <a:txBody>
                    <a:bodyPr/>
                    <a:lstStyle/>
                    <a:p>
                      <a:pPr algn="ctr"/>
                      <a:r>
                        <a:rPr lang="en-US" sz="3200" dirty="0" smtClean="0">
                          <a:solidFill>
                            <a:schemeClr val="tx1"/>
                          </a:solidFill>
                        </a:rPr>
                        <a:t>3</a:t>
                      </a:r>
                    </a:p>
                    <a:p>
                      <a:pPr algn="ctr"/>
                      <a:r>
                        <a:rPr lang="en-US" sz="2000" dirty="0" smtClean="0">
                          <a:solidFill>
                            <a:schemeClr val="tx1"/>
                          </a:solidFill>
                        </a:rPr>
                        <a:t>Folk</a:t>
                      </a:r>
                    </a:p>
                    <a:p>
                      <a:pPr algn="ctr"/>
                      <a:r>
                        <a:rPr lang="en-US" sz="2000" dirty="0" smtClean="0">
                          <a:solidFill>
                            <a:schemeClr val="tx1"/>
                          </a:solidFill>
                        </a:rPr>
                        <a:t>Tale</a:t>
                      </a:r>
                      <a:endParaRPr lang="en-US" sz="2000" dirty="0">
                        <a:solidFill>
                          <a:schemeClr val="tx1"/>
                        </a:solidFill>
                      </a:endParaRPr>
                    </a:p>
                  </a:txBody>
                  <a:tcPr>
                    <a:solidFill>
                      <a:schemeClr val="accent5">
                        <a:lumMod val="40000"/>
                        <a:lumOff val="60000"/>
                      </a:schemeClr>
                    </a:solidFill>
                  </a:tcPr>
                </a:tc>
                <a:tc>
                  <a:txBody>
                    <a:bodyPr/>
                    <a:lstStyle/>
                    <a:p>
                      <a:r>
                        <a:rPr lang="en-US" sz="1400" u="sng" dirty="0" smtClean="0">
                          <a:solidFill>
                            <a:schemeClr val="tx1"/>
                          </a:solidFill>
                        </a:rPr>
                        <a:t>Focus Standards</a:t>
                      </a:r>
                    </a:p>
                    <a:p>
                      <a:r>
                        <a:rPr lang="en-US" sz="900" b="1" kern="1200" dirty="0" smtClean="0">
                          <a:solidFill>
                            <a:schemeClr val="tx1"/>
                          </a:solidFill>
                          <a:latin typeface="+mn-lt"/>
                          <a:ea typeface="+mn-ea"/>
                          <a:cs typeface="+mn-cs"/>
                        </a:rPr>
                        <a:t>RL.2.2  </a:t>
                      </a:r>
                      <a:r>
                        <a:rPr lang="en-US" sz="900" b="1" kern="1200" baseline="0" dirty="0" smtClean="0">
                          <a:solidFill>
                            <a:schemeClr val="tx1"/>
                          </a:solidFill>
                          <a:latin typeface="+mn-lt"/>
                          <a:ea typeface="+mn-ea"/>
                          <a:cs typeface="+mn-cs"/>
                        </a:rPr>
                        <a:t>Recount stories, including fables and folktales from diverse cultures, and determine heir central message, lesson, or moral.</a:t>
                      </a:r>
                      <a:endParaRPr lang="en-US" sz="900" dirty="0" smtClean="0">
                        <a:solidFill>
                          <a:schemeClr val="tx1"/>
                        </a:solidFill>
                      </a:endParaRPr>
                    </a:p>
                    <a:p>
                      <a:r>
                        <a:rPr lang="en-US" sz="900" dirty="0" smtClean="0">
                          <a:solidFill>
                            <a:schemeClr val="tx1"/>
                          </a:solidFill>
                        </a:rPr>
                        <a:t>RL.2.5</a:t>
                      </a:r>
                      <a:r>
                        <a:rPr lang="en-US" sz="1100" b="1" kern="1200" baseline="0" dirty="0" smtClean="0">
                          <a:solidFill>
                            <a:schemeClr val="tx1"/>
                          </a:solidFill>
                          <a:latin typeface="+mn-lt"/>
                          <a:ea typeface="+mn-ea"/>
                          <a:cs typeface="+mn-cs"/>
                        </a:rPr>
                        <a:t> </a:t>
                      </a:r>
                      <a:r>
                        <a:rPr lang="en-US" sz="900" b="1" kern="1200" baseline="0" dirty="0" smtClean="0">
                          <a:solidFill>
                            <a:schemeClr val="tx1"/>
                          </a:solidFill>
                          <a:latin typeface="+mn-lt"/>
                          <a:ea typeface="+mn-ea"/>
                          <a:cs typeface="+mn-cs"/>
                        </a:rPr>
                        <a:t>Describe the overall structure of a story, including describing how the beginning introduces the story and ending concludes the action. </a:t>
                      </a:r>
                    </a:p>
                    <a:p>
                      <a:r>
                        <a:rPr lang="en-US" sz="900" dirty="0" smtClean="0">
                          <a:solidFill>
                            <a:schemeClr val="tx1"/>
                          </a:solidFill>
                        </a:rPr>
                        <a:t>RL.2.6 </a:t>
                      </a:r>
                      <a:r>
                        <a:rPr lang="en-US" sz="900" b="1" kern="1200" baseline="0" dirty="0" smtClean="0">
                          <a:solidFill>
                            <a:schemeClr val="tx1"/>
                          </a:solidFill>
                          <a:latin typeface="+mn-lt"/>
                          <a:ea typeface="+mn-ea"/>
                          <a:cs typeface="+mn-cs"/>
                        </a:rPr>
                        <a:t>Acknowledge differences in the </a:t>
                      </a:r>
                      <a:r>
                        <a:rPr lang="en-US" sz="900" b="1" i="1" u="sng" kern="1200" baseline="0" dirty="0" smtClean="0">
                          <a:solidFill>
                            <a:schemeClr val="tx1"/>
                          </a:solidFill>
                          <a:latin typeface="+mn-lt"/>
                          <a:ea typeface="+mn-ea"/>
                          <a:cs typeface="+mn-cs"/>
                        </a:rPr>
                        <a:t>points of view of characters</a:t>
                      </a:r>
                      <a:r>
                        <a:rPr lang="en-US" sz="900" b="1" kern="1200" baseline="0" dirty="0" smtClean="0">
                          <a:solidFill>
                            <a:schemeClr val="tx1"/>
                          </a:solidFill>
                          <a:latin typeface="+mn-lt"/>
                          <a:ea typeface="+mn-ea"/>
                          <a:cs typeface="+mn-cs"/>
                        </a:rPr>
                        <a:t>, including by speaking in a different voice for each character when reading dialogue aloud. </a:t>
                      </a:r>
                      <a:endParaRPr lang="en-US" sz="1100" b="1" kern="1200" baseline="0" dirty="0" smtClean="0">
                        <a:solidFill>
                          <a:schemeClr val="tx1"/>
                        </a:solidFill>
                        <a:latin typeface="+mn-lt"/>
                        <a:ea typeface="+mn-ea"/>
                        <a:cs typeface="+mn-cs"/>
                      </a:endParaRPr>
                    </a:p>
                    <a:p>
                      <a:r>
                        <a:rPr lang="en-US" sz="900" dirty="0" smtClean="0">
                          <a:solidFill>
                            <a:schemeClr val="tx1"/>
                          </a:solidFill>
                        </a:rPr>
                        <a:t>RL.2.7 </a:t>
                      </a:r>
                      <a:r>
                        <a:rPr lang="en-US" sz="1100" b="1" kern="1200" baseline="0" dirty="0" smtClean="0">
                          <a:solidFill>
                            <a:schemeClr val="tx1"/>
                          </a:solidFill>
                          <a:latin typeface="+mn-lt"/>
                          <a:ea typeface="+mn-ea"/>
                          <a:cs typeface="+mn-cs"/>
                        </a:rPr>
                        <a:t> </a:t>
                      </a:r>
                      <a:r>
                        <a:rPr lang="en-US" sz="900" b="1" kern="1200" baseline="0" dirty="0" smtClean="0">
                          <a:solidFill>
                            <a:schemeClr val="tx1"/>
                          </a:solidFill>
                          <a:latin typeface="+mn-lt"/>
                          <a:ea typeface="+mn-ea"/>
                          <a:cs typeface="+mn-cs"/>
                        </a:rPr>
                        <a:t>Use information gained from the illustrations and words in a print or digital text to demonstrate understanding of its characters, setting, or plot. </a:t>
                      </a:r>
                    </a:p>
                    <a:p>
                      <a:r>
                        <a:rPr lang="en-US" sz="900" b="1" kern="1200" baseline="0" dirty="0" smtClean="0">
                          <a:solidFill>
                            <a:schemeClr val="tx1"/>
                          </a:solidFill>
                          <a:latin typeface="+mn-lt"/>
                          <a:ea typeface="+mn-ea"/>
                          <a:cs typeface="+mn-cs"/>
                        </a:rPr>
                        <a:t>RL.2.9 </a:t>
                      </a:r>
                      <a:r>
                        <a:rPr lang="en-US" sz="1100" b="1" kern="1200" baseline="0" dirty="0" smtClean="0">
                          <a:solidFill>
                            <a:schemeClr val="tx1"/>
                          </a:solidFill>
                          <a:latin typeface="+mn-lt"/>
                          <a:ea typeface="+mn-ea"/>
                          <a:cs typeface="+mn-cs"/>
                        </a:rPr>
                        <a:t> </a:t>
                      </a:r>
                      <a:r>
                        <a:rPr lang="en-US" sz="900" b="1" kern="1200" baseline="0" dirty="0" smtClean="0">
                          <a:solidFill>
                            <a:schemeClr val="tx1"/>
                          </a:solidFill>
                          <a:latin typeface="+mn-lt"/>
                          <a:ea typeface="+mn-ea"/>
                          <a:cs typeface="+mn-cs"/>
                        </a:rPr>
                        <a:t>Compare and contrast two or more versions of the same story (e.g., Cinderella stories) by different authors or from different cultures. 		</a:t>
                      </a:r>
                    </a:p>
                    <a:p>
                      <a:endParaRPr lang="en-US" sz="9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L.2.6 </a:t>
                      </a:r>
                      <a:r>
                        <a:rPr lang="en-US" sz="900" b="1" kern="1200" baseline="0" dirty="0" smtClean="0">
                          <a:solidFill>
                            <a:schemeClr val="tx1"/>
                          </a:solidFill>
                          <a:latin typeface="+mn-lt"/>
                          <a:ea typeface="+mn-ea"/>
                          <a:cs typeface="+mn-cs"/>
                        </a:rPr>
                        <a:t>Use words and phrases acquired through conversations, reading and being read to, and responding to texts, including using adjectives and adverbs to describe (e.g., When other kids are happy that makes me happy).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L.2.1.f </a:t>
                      </a:r>
                      <a:r>
                        <a:rPr lang="en-US" sz="900" b="1" kern="1200" baseline="0" dirty="0" smtClean="0">
                          <a:solidFill>
                            <a:schemeClr val="tx1"/>
                          </a:solidFill>
                          <a:latin typeface="+mn-lt"/>
                          <a:ea typeface="+mn-ea"/>
                          <a:cs typeface="+mn-cs"/>
                        </a:rPr>
                        <a:t>Demonstrate command of the conventions of standard English grammar and usage when writing or speaking. </a:t>
                      </a:r>
                      <a:r>
                        <a:rPr lang="en-US" sz="900" b="1" i="1" kern="1200" baseline="0" dirty="0" smtClean="0">
                          <a:solidFill>
                            <a:schemeClr val="tx1"/>
                          </a:solidFill>
                          <a:latin typeface="+mn-lt"/>
                          <a:ea typeface="+mn-ea"/>
                          <a:cs typeface="+mn-cs"/>
                        </a:rPr>
                        <a:t>f. Produce, expand, and rearrange complete simple and compound sentences (e.g. The boy watched the movie; The little boy watched the movie.; The action movie was watched by the little boy.) </a:t>
                      </a:r>
                      <a:r>
                        <a:rPr lang="en-US" sz="900" b="1" kern="1200" baseline="0" dirty="0" smtClean="0">
                          <a:solidFill>
                            <a:schemeClr val="tx1"/>
                          </a:solidFill>
                          <a:latin typeface="+mn-lt"/>
                          <a:ea typeface="+mn-ea"/>
                          <a:cs typeface="+mn-cs"/>
                        </a:rPr>
                        <a:t>	</a:t>
                      </a:r>
                    </a:p>
                    <a:p>
                      <a:endParaRPr lang="en-US" sz="9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W.2.1 </a:t>
                      </a:r>
                      <a:r>
                        <a:rPr lang="en-US" sz="900" b="1" kern="1200" baseline="0" dirty="0" smtClean="0">
                          <a:solidFill>
                            <a:schemeClr val="tx1"/>
                          </a:solidFill>
                          <a:latin typeface="+mn-lt"/>
                          <a:ea typeface="+mn-ea"/>
                          <a:cs typeface="+mn-cs"/>
                        </a:rPr>
                        <a:t>Write opinion pieces in which they introduce the topic or book they are writing about, state an opinion, supply reasons, and provide a concluding statement or section. 	</a:t>
                      </a:r>
                      <a:endParaRPr lang="en-US" sz="9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smtClean="0">
                        <a:solidFill>
                          <a:schemeClr val="tx1"/>
                        </a:solidFill>
                      </a:endParaRPr>
                    </a:p>
                    <a:p>
                      <a:r>
                        <a:rPr lang="en-US" sz="900" u="sng" dirty="0" smtClean="0">
                          <a:solidFill>
                            <a:schemeClr val="tx1"/>
                          </a:solidFill>
                        </a:rPr>
                        <a:t>Supporting Standards</a:t>
                      </a:r>
                    </a:p>
                    <a:p>
                      <a:r>
                        <a:rPr lang="en-US" sz="900" dirty="0" smtClean="0">
                          <a:solidFill>
                            <a:schemeClr val="tx1"/>
                          </a:solidFill>
                        </a:rPr>
                        <a:t> RL.2.1</a:t>
                      </a:r>
                      <a:r>
                        <a:rPr lang="en-US" sz="900" baseline="0" dirty="0" smtClean="0">
                          <a:solidFill>
                            <a:schemeClr val="tx1"/>
                          </a:solidFill>
                        </a:rPr>
                        <a:t> </a:t>
                      </a:r>
                      <a:r>
                        <a:rPr lang="en-US" sz="900" b="1" kern="1200" baseline="0" dirty="0" smtClean="0">
                          <a:solidFill>
                            <a:schemeClr val="tx1"/>
                          </a:solidFill>
                          <a:latin typeface="+mn-lt"/>
                          <a:ea typeface="+mn-ea"/>
                          <a:cs typeface="+mn-cs"/>
                        </a:rPr>
                        <a:t> Ask and answer such questions as who, what, where, when, why, and how to demonstrate understanding of key details in a text. </a:t>
                      </a:r>
                    </a:p>
                    <a:p>
                      <a:r>
                        <a:rPr lang="en-US" sz="900" baseline="0" dirty="0" smtClean="0">
                          <a:solidFill>
                            <a:schemeClr val="tx1"/>
                          </a:solidFill>
                        </a:rPr>
                        <a:t>RL.2.3</a:t>
                      </a:r>
                      <a:r>
                        <a:rPr lang="en-US" sz="1100" b="1" kern="1200" baseline="0" dirty="0" smtClean="0">
                          <a:solidFill>
                            <a:schemeClr val="tx1"/>
                          </a:solidFill>
                          <a:latin typeface="+mn-lt"/>
                          <a:ea typeface="+mn-ea"/>
                          <a:cs typeface="+mn-cs"/>
                        </a:rPr>
                        <a:t> </a:t>
                      </a:r>
                      <a:r>
                        <a:rPr lang="en-US" sz="900" b="1" kern="1200" baseline="0" dirty="0" smtClean="0">
                          <a:solidFill>
                            <a:schemeClr val="tx1"/>
                          </a:solidFill>
                          <a:latin typeface="+mn-lt"/>
                          <a:ea typeface="+mn-ea"/>
                          <a:cs typeface="+mn-cs"/>
                        </a:rPr>
                        <a:t>Describe how characters in a story respond to major events and challenges. 	</a:t>
                      </a:r>
                      <a:endParaRPr lang="en-US" sz="9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SL.2.2 R</a:t>
                      </a:r>
                      <a:r>
                        <a:rPr lang="en-US" sz="900" b="1" kern="1200" baseline="0" dirty="0" smtClean="0">
                          <a:solidFill>
                            <a:schemeClr val="tx1"/>
                          </a:solidFill>
                          <a:latin typeface="+mn-lt"/>
                          <a:ea typeface="+mn-ea"/>
                          <a:cs typeface="+mn-cs"/>
                        </a:rPr>
                        <a:t>ecount or describe key ideas or details from a text read aloud or information presented orally or through other media. </a:t>
                      </a:r>
                      <a:r>
                        <a:rPr lang="en-US" sz="900" dirty="0" smtClean="0">
                          <a:solidFill>
                            <a:schemeClr val="tx1"/>
                          </a:solidFill>
                        </a:rPr>
                        <a:t>SL.2.4</a:t>
                      </a:r>
                      <a:r>
                        <a:rPr lang="en-US" sz="900" b="1" kern="1200" baseline="0" dirty="0" smtClean="0">
                          <a:solidFill>
                            <a:schemeClr val="tx1"/>
                          </a:solidFill>
                          <a:latin typeface="+mn-lt"/>
                          <a:ea typeface="+mn-ea"/>
                          <a:cs typeface="+mn-cs"/>
                        </a:rPr>
                        <a:t>Tell a story or recount an experience with appropriate facts and relevant, descriptive details, speaking audibly in coherent sentences. </a:t>
                      </a:r>
                      <a:endParaRPr lang="en-US" sz="1200" dirty="0" smtClean="0">
                        <a:solidFill>
                          <a:schemeClr val="tx1"/>
                        </a:solidFill>
                      </a:endParaRPr>
                    </a:p>
                  </a:txBody>
                  <a:tcPr>
                    <a:solidFill>
                      <a:schemeClr val="accent5">
                        <a:lumMod val="40000"/>
                        <a:lumOff val="60000"/>
                      </a:schemeClr>
                    </a:solidFill>
                  </a:tcPr>
                </a:tc>
                <a:tc>
                  <a:txBody>
                    <a:bodyPr/>
                    <a:lstStyle/>
                    <a:p>
                      <a:endParaRPr lang="en-US" sz="1200" dirty="0">
                        <a:solidFill>
                          <a:schemeClr val="tx1"/>
                        </a:solidFill>
                      </a:endParaRPr>
                    </a:p>
                  </a:txBody>
                  <a:tcPr>
                    <a:solidFill>
                      <a:schemeClr val="accent5">
                        <a:lumMod val="40000"/>
                        <a:lumOff val="60000"/>
                      </a:schemeClr>
                    </a:solidFill>
                  </a:tcPr>
                </a:tc>
              </a:tr>
            </a:tbl>
          </a:graphicData>
        </a:graphic>
      </p:graphicFrame>
      <p:pic>
        <p:nvPicPr>
          <p:cNvPr id="5" name="Picture 4" descr="cover_image"/>
          <p:cNvPicPr/>
          <p:nvPr/>
        </p:nvPicPr>
        <p:blipFill>
          <a:blip r:embed="rId3" cstate="print"/>
          <a:srcRect/>
          <a:stretch>
            <a:fillRect/>
          </a:stretch>
        </p:blipFill>
        <p:spPr bwMode="auto">
          <a:xfrm>
            <a:off x="6477000" y="1524000"/>
            <a:ext cx="737235" cy="1066800"/>
          </a:xfrm>
          <a:prstGeom prst="rect">
            <a:avLst/>
          </a:prstGeom>
          <a:noFill/>
          <a:ln w="9525">
            <a:noFill/>
            <a:miter lim="800000"/>
            <a:headEnd/>
            <a:tailEnd/>
          </a:ln>
        </p:spPr>
      </p:pic>
      <p:pic>
        <p:nvPicPr>
          <p:cNvPr id="6" name="Picture 5" descr="cover_image"/>
          <p:cNvPicPr/>
          <p:nvPr/>
        </p:nvPicPr>
        <p:blipFill>
          <a:blip r:embed="rId4" cstate="print"/>
          <a:srcRect/>
          <a:stretch>
            <a:fillRect/>
          </a:stretch>
        </p:blipFill>
        <p:spPr bwMode="auto">
          <a:xfrm>
            <a:off x="7391400" y="1828800"/>
            <a:ext cx="914400" cy="1143000"/>
          </a:xfrm>
          <a:prstGeom prst="rect">
            <a:avLst/>
          </a:prstGeom>
          <a:noFill/>
          <a:ln w="9525">
            <a:noFill/>
            <a:miter lim="800000"/>
            <a:headEnd/>
            <a:tailEnd/>
          </a:ln>
        </p:spPr>
      </p:pic>
      <p:pic>
        <p:nvPicPr>
          <p:cNvPr id="7" name="Picture 6"/>
          <p:cNvPicPr/>
          <p:nvPr/>
        </p:nvPicPr>
        <p:blipFill>
          <a:blip r:embed="rId5" cstate="print"/>
          <a:srcRect/>
          <a:stretch>
            <a:fillRect/>
          </a:stretch>
        </p:blipFill>
        <p:spPr bwMode="auto">
          <a:xfrm>
            <a:off x="6248400" y="2590800"/>
            <a:ext cx="990600" cy="1066800"/>
          </a:xfrm>
          <a:prstGeom prst="rect">
            <a:avLst/>
          </a:prstGeom>
          <a:noFill/>
          <a:ln w="9525">
            <a:solidFill>
              <a:schemeClr val="tx1"/>
            </a:solidFill>
            <a:miter lim="800000"/>
            <a:headEnd/>
            <a:tailEnd/>
          </a:ln>
        </p:spPr>
      </p:pic>
      <p:pic>
        <p:nvPicPr>
          <p:cNvPr id="8" name="Picture 7" descr="cover_image"/>
          <p:cNvPicPr/>
          <p:nvPr/>
        </p:nvPicPr>
        <p:blipFill>
          <a:blip r:embed="rId6" cstate="print"/>
          <a:srcRect/>
          <a:stretch>
            <a:fillRect/>
          </a:stretch>
        </p:blipFill>
        <p:spPr bwMode="auto">
          <a:xfrm>
            <a:off x="6858000" y="838200"/>
            <a:ext cx="1447800" cy="914400"/>
          </a:xfrm>
          <a:prstGeom prst="rect">
            <a:avLst/>
          </a:prstGeom>
          <a:noFill/>
          <a:ln w="9525">
            <a:solidFill>
              <a:schemeClr val="tx1"/>
            </a:solidFill>
            <a:miter lim="800000"/>
            <a:headEnd/>
            <a:tailEnd/>
          </a:ln>
        </p:spPr>
      </p:pic>
      <p:pic>
        <p:nvPicPr>
          <p:cNvPr id="9" name="Picture 8" descr="cover_image"/>
          <p:cNvPicPr/>
          <p:nvPr/>
        </p:nvPicPr>
        <p:blipFill>
          <a:blip r:embed="rId7" cstate="print"/>
          <a:srcRect/>
          <a:stretch>
            <a:fillRect/>
          </a:stretch>
        </p:blipFill>
        <p:spPr bwMode="auto">
          <a:xfrm>
            <a:off x="7239000" y="3200400"/>
            <a:ext cx="990600" cy="1066800"/>
          </a:xfrm>
          <a:prstGeom prst="rect">
            <a:avLst/>
          </a:prstGeom>
          <a:noFill/>
          <a:ln w="9525">
            <a:solidFill>
              <a:schemeClr val="tx1"/>
            </a:solidFill>
            <a:miter lim="800000"/>
            <a:headEnd/>
            <a:tailEnd/>
          </a:ln>
        </p:spPr>
      </p:pic>
      <p:pic>
        <p:nvPicPr>
          <p:cNvPr id="12" name="Picture 2"/>
          <p:cNvPicPr>
            <a:picLocks noChangeAspect="1" noChangeArrowheads="1"/>
          </p:cNvPicPr>
          <p:nvPr/>
        </p:nvPicPr>
        <p:blipFill>
          <a:blip r:embed="rId8" cstate="print"/>
          <a:srcRect/>
          <a:stretch>
            <a:fillRect/>
          </a:stretch>
        </p:blipFill>
        <p:spPr bwMode="auto">
          <a:xfrm>
            <a:off x="6477000" y="4724400"/>
            <a:ext cx="1843192" cy="762000"/>
          </a:xfrm>
          <a:prstGeom prst="rect">
            <a:avLst/>
          </a:prstGeom>
          <a:noFill/>
          <a:ln w="12700">
            <a:solidFill>
              <a:schemeClr val="tx1"/>
            </a:solidFill>
            <a:miter lim="800000"/>
            <a:headEnd/>
            <a:tailEnd/>
          </a:ln>
        </p:spPr>
      </p:pic>
      <p:sp>
        <p:nvSpPr>
          <p:cNvPr id="14" name="TextBox 13"/>
          <p:cNvSpPr txBox="1"/>
          <p:nvPr/>
        </p:nvSpPr>
        <p:spPr>
          <a:xfrm>
            <a:off x="6248400" y="4572000"/>
            <a:ext cx="685800" cy="369332"/>
          </a:xfrm>
          <a:prstGeom prst="rect">
            <a:avLst/>
          </a:prstGeom>
          <a:noFill/>
        </p:spPr>
        <p:txBody>
          <a:bodyPr wrap="square" rtlCol="0">
            <a:spAutoFit/>
          </a:bodyPr>
          <a:lstStyle/>
          <a:p>
            <a:r>
              <a:rPr lang="en-US" b="1" dirty="0" smtClean="0">
                <a:solidFill>
                  <a:schemeClr val="bg1"/>
                </a:solidFill>
              </a:rPr>
              <a:t>ART</a:t>
            </a:r>
            <a:endParaRPr lang="en-US" b="1" dirty="0">
              <a:solidFill>
                <a:schemeClr val="bg1"/>
              </a:solidFill>
            </a:endParaRPr>
          </a:p>
        </p:txBody>
      </p:sp>
      <p:pic>
        <p:nvPicPr>
          <p:cNvPr id="20" name="~PP3000.WAV">
            <a:hlinkClick r:id="" action="ppaction://media"/>
          </p:cNvPr>
          <p:cNvPicPr>
            <a:picLocks noRot="1" noChangeAspect="1"/>
          </p:cNvPicPr>
          <p:nvPr>
            <a:wavAudioFile r:embed="rId1" name="~PP3000.WAV"/>
          </p:nvPr>
        </p:nvPicPr>
        <p:blipFill>
          <a:blip r:embed="rId9" cstate="print"/>
          <a:stretch>
            <a:fillRect/>
          </a:stretch>
        </p:blipFill>
        <p:spPr>
          <a:xfrm>
            <a:off x="8716963" y="6430963"/>
            <a:ext cx="304800" cy="304800"/>
          </a:xfrm>
          <a:prstGeom prst="rect">
            <a:avLst/>
          </a:prstGeom>
        </p:spPr>
      </p:pic>
    </p:spTree>
  </p:cSld>
  <p:clrMapOvr>
    <a:masterClrMapping/>
  </p:clrMapOvr>
  <p:transition advTm="487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0"/>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1516</TotalTime>
  <Words>1169</Words>
  <Application>Microsoft Office PowerPoint</Application>
  <PresentationFormat>On-screen Show (4:3)</PresentationFormat>
  <Paragraphs>182</Paragraphs>
  <Slides>15</Slides>
  <Notes>3</Notes>
  <HiddenSlides>0</HiddenSlides>
  <MMClips>10</MMClips>
  <ScaleCrop>false</ScaleCrop>
  <HeadingPairs>
    <vt:vector size="6" baseType="variant">
      <vt:variant>
        <vt:lpstr>Theme</vt:lpstr>
      </vt:variant>
      <vt:variant>
        <vt:i4>1</vt:i4>
      </vt:variant>
      <vt:variant>
        <vt:lpstr>Slide Titles</vt:lpstr>
      </vt:variant>
      <vt:variant>
        <vt:i4>15</vt:i4>
      </vt:variant>
      <vt:variant>
        <vt:lpstr>Custom Shows</vt:lpstr>
      </vt:variant>
      <vt:variant>
        <vt:i4>1</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Custom Show 1</vt:lpstr>
    </vt:vector>
  </TitlesOfParts>
  <Company>RPS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dc:creator>
  <cp:lastModifiedBy>st</cp:lastModifiedBy>
  <cp:revision>220</cp:revision>
  <dcterms:created xsi:type="dcterms:W3CDTF">2014-09-19T19:39:37Z</dcterms:created>
  <dcterms:modified xsi:type="dcterms:W3CDTF">2015-01-29T21:32:23Z</dcterms:modified>
</cp:coreProperties>
</file>