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0" r:id="rId4"/>
    <p:sldId id="258" r:id="rId5"/>
    <p:sldId id="271" r:id="rId6"/>
    <p:sldId id="259" r:id="rId7"/>
    <p:sldId id="260" r:id="rId8"/>
    <p:sldId id="262" r:id="rId9"/>
    <p:sldId id="266" r:id="rId10"/>
    <p:sldId id="263" r:id="rId11"/>
    <p:sldId id="264" r:id="rId12"/>
    <p:sldId id="265" r:id="rId13"/>
    <p:sldId id="267" r:id="rId14"/>
    <p:sldId id="261" r:id="rId15"/>
    <p:sldId id="272" r:id="rId16"/>
    <p:sldId id="269" r:id="rId17"/>
    <p:sldId id="273" r:id="rId18"/>
    <p:sldId id="274" r:id="rId19"/>
    <p:sldId id="275"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43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BFF9F9B-29B4-4BB5-B85F-D116B5EB704A}" type="datetimeFigureOut">
              <a:rPr lang="en-US" smtClean="0"/>
              <a:pPr/>
              <a:t>5/1/2014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AA3FD41-9768-472F-99CF-176C690654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FF9F9B-29B4-4BB5-B85F-D116B5EB704A}"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FF9F9B-29B4-4BB5-B85F-D116B5EB704A}"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FF9F9B-29B4-4BB5-B85F-D116B5EB704A}"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FF9F9B-29B4-4BB5-B85F-D116B5EB704A}"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3FD41-9768-472F-99CF-176C690654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FF9F9B-29B4-4BB5-B85F-D116B5EB704A}" type="datetimeFigureOut">
              <a:rPr lang="en-US" smtClean="0"/>
              <a:pPr/>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FF9F9B-29B4-4BB5-B85F-D116B5EB704A}" type="datetimeFigureOut">
              <a:rPr lang="en-US" smtClean="0"/>
              <a:pPr/>
              <a:t>5/1/2014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FF9F9B-29B4-4BB5-B85F-D116B5EB704A}" type="datetimeFigureOut">
              <a:rPr lang="en-US" smtClean="0"/>
              <a:pPr/>
              <a:t>5/1/2014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F9F9B-29B4-4BB5-B85F-D116B5EB704A}" type="datetimeFigureOut">
              <a:rPr lang="en-US" smtClean="0"/>
              <a:pPr/>
              <a:t>5/1/2014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FF9F9B-29B4-4BB5-B85F-D116B5EB704A}" type="datetimeFigureOut">
              <a:rPr lang="en-US" smtClean="0"/>
              <a:pPr/>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FF9F9B-29B4-4BB5-B85F-D116B5EB704A}" type="datetimeFigureOut">
              <a:rPr lang="en-US" smtClean="0"/>
              <a:pPr/>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AA3FD41-9768-472F-99CF-176C6906547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BFF9F9B-29B4-4BB5-B85F-D116B5EB704A}" type="datetimeFigureOut">
              <a:rPr lang="en-US" smtClean="0"/>
              <a:pPr/>
              <a:t>5/1/2014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AA3FD41-9768-472F-99CF-176C6906547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n5D7hQSB8g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n5D7hQSB8gc" TargetMode="External"/><Relationship Id="rId2" Type="http://schemas.openxmlformats.org/officeDocument/2006/relationships/hyperlink" Target="http://www.youtube.com/watch?v=nof2FYyIeV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nof2FYyIeV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L.2.3.a  Compare Formal and Informal Uses of Language</a:t>
            </a:r>
            <a:endParaRPr lang="en-US" dirty="0"/>
          </a:p>
        </p:txBody>
      </p:sp>
      <p:sp>
        <p:nvSpPr>
          <p:cNvPr id="3" name="Subtitle 2"/>
          <p:cNvSpPr>
            <a:spLocks noGrp="1"/>
          </p:cNvSpPr>
          <p:nvPr>
            <p:ph type="subTitle" idx="1"/>
          </p:nvPr>
        </p:nvSpPr>
        <p:spPr/>
        <p:txBody>
          <a:bodyPr/>
          <a:lstStyle/>
          <a:p>
            <a:r>
              <a:rPr lang="en-US" dirty="0" smtClean="0"/>
              <a:t>Bonnie Grimes Elementary</a:t>
            </a:r>
          </a:p>
          <a:p>
            <a:r>
              <a:rPr lang="en-US" dirty="0" smtClean="0"/>
              <a:t>Krista Roth</a:t>
            </a:r>
            <a:endParaRPr lang="en-US" dirty="0"/>
          </a:p>
        </p:txBody>
      </p:sp>
      <p:pic>
        <p:nvPicPr>
          <p:cNvPr id="5" name="Picture 4" descr="LangLesson 049.JPG"/>
          <p:cNvPicPr>
            <a:picLocks noChangeAspect="1"/>
          </p:cNvPicPr>
          <p:nvPr/>
        </p:nvPicPr>
        <p:blipFill>
          <a:blip r:embed="rId2" cstate="print"/>
          <a:stretch>
            <a:fillRect/>
          </a:stretch>
        </p:blipFill>
        <p:spPr>
          <a:xfrm>
            <a:off x="914400" y="3276600"/>
            <a:ext cx="2571750" cy="3429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191000"/>
          </a:xfrm>
        </p:spPr>
        <p:txBody>
          <a:bodyPr>
            <a:normAutofit fontScale="90000"/>
          </a:bodyPr>
          <a:lstStyle/>
          <a:p>
            <a:r>
              <a:rPr lang="en-US" dirty="0" smtClean="0"/>
              <a:t>Formal Uses of English</a:t>
            </a:r>
            <a:br>
              <a:rPr lang="en-US" dirty="0" smtClean="0"/>
            </a:br>
            <a:r>
              <a:rPr lang="en-US" dirty="0" smtClean="0"/>
              <a:t/>
            </a:r>
            <a:br>
              <a:rPr lang="en-US" dirty="0" smtClean="0"/>
            </a:br>
            <a:r>
              <a:rPr lang="en-US" sz="5400" dirty="0" smtClean="0"/>
              <a:t/>
            </a:r>
            <a:br>
              <a:rPr lang="en-US" sz="5400" dirty="0" smtClean="0"/>
            </a:br>
            <a:r>
              <a:rPr lang="en-US" dirty="0" smtClean="0"/>
              <a:t/>
            </a:r>
            <a:br>
              <a:rPr lang="en-US" dirty="0" smtClean="0"/>
            </a:br>
            <a:r>
              <a:rPr lang="en-US" dirty="0" smtClean="0"/>
              <a:t/>
            </a:r>
            <a:br>
              <a:rPr lang="en-US" dirty="0" smtClean="0"/>
            </a:br>
            <a:endParaRPr lang="en-US" sz="3600" i="1" dirty="0"/>
          </a:p>
        </p:txBody>
      </p:sp>
      <p:sp>
        <p:nvSpPr>
          <p:cNvPr id="3" name="Rectangle 2"/>
          <p:cNvSpPr/>
          <p:nvPr/>
        </p:nvSpPr>
        <p:spPr>
          <a:xfrm>
            <a:off x="457200" y="2819400"/>
            <a:ext cx="5224399" cy="646331"/>
          </a:xfrm>
          <a:prstGeom prst="rect">
            <a:avLst/>
          </a:prstGeom>
        </p:spPr>
        <p:txBody>
          <a:bodyPr wrap="square">
            <a:spAutoFit/>
          </a:bodyPr>
          <a:lstStyle/>
          <a:p>
            <a:r>
              <a:rPr lang="en-US" sz="3600" dirty="0" smtClean="0">
                <a:hlinkClick r:id="rId2"/>
              </a:rPr>
              <a:t>Language Example 2</a:t>
            </a:r>
            <a:endParaRPr lang="en-US" sz="3600" dirty="0"/>
          </a:p>
        </p:txBody>
      </p:sp>
      <p:pic>
        <p:nvPicPr>
          <p:cNvPr id="4" name="Picture 3" descr="formal.jpg"/>
          <p:cNvPicPr>
            <a:picLocks noChangeAspect="1"/>
          </p:cNvPicPr>
          <p:nvPr/>
        </p:nvPicPr>
        <p:blipFill>
          <a:blip r:embed="rId3" cstate="print"/>
          <a:stretch>
            <a:fillRect/>
          </a:stretch>
        </p:blipFill>
        <p:spPr>
          <a:xfrm>
            <a:off x="5562600" y="4191000"/>
            <a:ext cx="2600325" cy="17621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4800600"/>
          </a:xfrm>
        </p:spPr>
        <p:txBody>
          <a:bodyPr>
            <a:normAutofit fontScale="90000"/>
          </a:bodyPr>
          <a:lstStyle/>
          <a:p>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Formal Language</a:t>
            </a:r>
            <a:r>
              <a:rPr lang="en-US" sz="3200" dirty="0" smtClean="0"/>
              <a:t/>
            </a:r>
            <a:br>
              <a:rPr lang="en-US" sz="3200" dirty="0" smtClean="0"/>
            </a:br>
            <a:r>
              <a:rPr lang="en-US" sz="3200" dirty="0" smtClean="0"/>
              <a:t/>
            </a:r>
            <a:br>
              <a:rPr lang="en-US" sz="3200" dirty="0" smtClean="0"/>
            </a:br>
            <a:r>
              <a:rPr lang="en-US" sz="3200" dirty="0" smtClean="0"/>
              <a:t>You use Formal Language when you are talking with your teachers or adults that you respect.  Formal English may be referred to as “proper English” and may include longer words and sentences.  Formal language is more traditional and doesn’t include any slang.</a:t>
            </a:r>
            <a:br>
              <a:rPr lang="en-US" sz="3200" dirty="0" smtClean="0"/>
            </a:b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4876800"/>
          </a:xfrm>
        </p:spPr>
        <p:txBody>
          <a:bodyPr>
            <a:normAutofit fontScale="90000"/>
          </a:bodyPr>
          <a:lstStyle/>
          <a:p>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Examples of Formal Language</a:t>
            </a:r>
            <a:r>
              <a:rPr lang="en-US" sz="3200" dirty="0" smtClean="0"/>
              <a:t/>
            </a:r>
            <a:br>
              <a:rPr lang="en-US" sz="3200" dirty="0" smtClean="0"/>
            </a:br>
            <a:r>
              <a:rPr lang="en-US" sz="3200" dirty="0" smtClean="0"/>
              <a:t/>
            </a:r>
            <a:br>
              <a:rPr lang="en-US" sz="3200" dirty="0" smtClean="0"/>
            </a:br>
            <a:r>
              <a:rPr lang="en-US" sz="3200" dirty="0" smtClean="0"/>
              <a:t>“Hello.  How are you?”</a:t>
            </a:r>
            <a:br>
              <a:rPr lang="en-US" sz="3200" dirty="0" smtClean="0"/>
            </a:br>
            <a:r>
              <a:rPr lang="en-US" sz="3200" dirty="0" smtClean="0"/>
              <a:t>“I am very excited about the party this upcoming weekend.”</a:t>
            </a:r>
            <a:br>
              <a:rPr lang="en-US" sz="3200" dirty="0" smtClean="0"/>
            </a:br>
            <a:r>
              <a:rPr lang="en-US" sz="3200" dirty="0" smtClean="0"/>
              <a:t>“I really love that blue and green sweater you are wearing.”</a:t>
            </a:r>
            <a:br>
              <a:rPr lang="en-US" sz="3200" dirty="0" smtClean="0"/>
            </a:br>
            <a:r>
              <a:rPr lang="en-US" sz="3200" dirty="0" smtClean="0"/>
              <a:t>“May I please go to the library to check out a book to read?”</a:t>
            </a:r>
            <a:br>
              <a:rPr lang="en-US" sz="3200" dirty="0" smtClean="0"/>
            </a:b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pic>
        <p:nvPicPr>
          <p:cNvPr id="3" name="Picture 2" descr="formal.jpg"/>
          <p:cNvPicPr>
            <a:picLocks noChangeAspect="1"/>
          </p:cNvPicPr>
          <p:nvPr/>
        </p:nvPicPr>
        <p:blipFill>
          <a:blip r:embed="rId2" cstate="print"/>
          <a:stretch>
            <a:fillRect/>
          </a:stretch>
        </p:blipFill>
        <p:spPr>
          <a:xfrm>
            <a:off x="6096000" y="990600"/>
            <a:ext cx="2600325" cy="17621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4572000"/>
          </a:xfrm>
        </p:spPr>
        <p:txBody>
          <a:bodyPr>
            <a:normAutofit fontScale="90000"/>
          </a:bodyPr>
          <a:lstStyle/>
          <a:p>
            <a:r>
              <a:rPr lang="en-US" sz="3200" b="1" u="sng" dirty="0" smtClean="0"/>
              <a:t>People You May Use Formal Language with…</a:t>
            </a:r>
            <a:r>
              <a:rPr lang="en-US" sz="3200" dirty="0" smtClean="0"/>
              <a:t/>
            </a:r>
            <a:br>
              <a:rPr lang="en-US" sz="3200" dirty="0" smtClean="0"/>
            </a:br>
            <a:r>
              <a:rPr lang="en-US" sz="3200" dirty="0" smtClean="0"/>
              <a:t/>
            </a:r>
            <a:br>
              <a:rPr lang="en-US" sz="3200" dirty="0" smtClean="0"/>
            </a:br>
            <a:r>
              <a:rPr lang="en-US" sz="3200" dirty="0" smtClean="0"/>
              <a:t>* teachers</a:t>
            </a:r>
            <a:br>
              <a:rPr lang="en-US" sz="3200" dirty="0" smtClean="0"/>
            </a:br>
            <a:r>
              <a:rPr lang="en-US" sz="3200" dirty="0" smtClean="0"/>
              <a:t>* principal</a:t>
            </a:r>
            <a:br>
              <a:rPr lang="en-US" sz="3200" dirty="0" smtClean="0"/>
            </a:br>
            <a:r>
              <a:rPr lang="en-US" sz="3200" dirty="0" smtClean="0"/>
              <a:t>* firemen</a:t>
            </a:r>
            <a:br>
              <a:rPr lang="en-US" sz="3200" dirty="0" smtClean="0"/>
            </a:br>
            <a:r>
              <a:rPr lang="en-US" sz="3200" dirty="0" smtClean="0"/>
              <a:t>* police officers</a:t>
            </a:r>
            <a:br>
              <a:rPr lang="en-US" sz="3200" dirty="0" smtClean="0"/>
            </a:br>
            <a:r>
              <a:rPr lang="en-US" sz="3200" dirty="0" smtClean="0"/>
              <a:t>* doctor</a:t>
            </a:r>
            <a:br>
              <a:rPr lang="en-US" sz="3200" dirty="0" smtClean="0"/>
            </a:br>
            <a:r>
              <a:rPr lang="en-US" sz="3200" dirty="0" smtClean="0"/>
              <a:t>* adults at church</a:t>
            </a:r>
            <a:br>
              <a:rPr lang="en-US" sz="3200" dirty="0" smtClean="0"/>
            </a:b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pic>
        <p:nvPicPr>
          <p:cNvPr id="3" name="Picture 2" descr="formal.jpg"/>
          <p:cNvPicPr>
            <a:picLocks noChangeAspect="1"/>
          </p:cNvPicPr>
          <p:nvPr/>
        </p:nvPicPr>
        <p:blipFill>
          <a:blip r:embed="rId2" cstate="print"/>
          <a:stretch>
            <a:fillRect/>
          </a:stretch>
        </p:blipFill>
        <p:spPr>
          <a:xfrm>
            <a:off x="5105400" y="4343400"/>
            <a:ext cx="2600325" cy="17621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4629912"/>
          </a:xfrm>
        </p:spPr>
        <p:txBody>
          <a:bodyPr>
            <a:normAutofit/>
          </a:bodyPr>
          <a:lstStyle/>
          <a:p>
            <a:r>
              <a:rPr lang="en-US" dirty="0" smtClean="0"/>
              <a:t>Application:</a:t>
            </a:r>
            <a:br>
              <a:rPr lang="en-US" dirty="0" smtClean="0"/>
            </a:br>
            <a:r>
              <a:rPr lang="en-US" dirty="0" smtClean="0"/>
              <a:t/>
            </a:r>
            <a:br>
              <a:rPr lang="en-US" dirty="0" smtClean="0"/>
            </a:br>
            <a:r>
              <a:rPr lang="en-US" dirty="0" smtClean="0"/>
              <a:t>Place your sentence or phrase on the Formal/Informal T-chart.</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ngLesson 048.JPG"/>
          <p:cNvPicPr>
            <a:picLocks noChangeAspect="1"/>
          </p:cNvPicPr>
          <p:nvPr/>
        </p:nvPicPr>
        <p:blipFill>
          <a:blip r:embed="rId2" cstate="print"/>
          <a:stretch>
            <a:fillRect/>
          </a:stretch>
        </p:blipFill>
        <p:spPr>
          <a:xfrm>
            <a:off x="990600" y="838200"/>
            <a:ext cx="7162800" cy="5372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0"/>
            <a:ext cx="9448800" cy="4629912"/>
          </a:xfrm>
        </p:spPr>
        <p:txBody>
          <a:bodyPr>
            <a:normAutofit/>
          </a:bodyPr>
          <a:lstStyle/>
          <a:p>
            <a:r>
              <a:rPr lang="en-US" dirty="0" smtClean="0"/>
              <a:t>Write a sentence that tells one </a:t>
            </a:r>
            <a:r>
              <a:rPr lang="en-US" b="1" i="1" u="sng" dirty="0" smtClean="0"/>
              <a:t>difference</a:t>
            </a:r>
            <a:r>
              <a:rPr lang="en-US" dirty="0" smtClean="0"/>
              <a:t> between the use of </a:t>
            </a:r>
            <a:r>
              <a:rPr lang="en-US" b="1" dirty="0" smtClean="0"/>
              <a:t>formal</a:t>
            </a:r>
            <a:r>
              <a:rPr lang="en-US" dirty="0" smtClean="0"/>
              <a:t> and </a:t>
            </a:r>
            <a:r>
              <a:rPr lang="en-US" b="1" dirty="0" smtClean="0"/>
              <a:t>informal</a:t>
            </a:r>
            <a:r>
              <a:rPr lang="en-US" dirty="0" smtClean="0"/>
              <a:t> language.</a:t>
            </a:r>
            <a:br>
              <a:rPr lang="en-US"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ngLesson 055.JPG"/>
          <p:cNvPicPr>
            <a:picLocks noChangeAspect="1"/>
          </p:cNvPicPr>
          <p:nvPr/>
        </p:nvPicPr>
        <p:blipFill>
          <a:blip r:embed="rId2" cstate="print"/>
          <a:stretch>
            <a:fillRect/>
          </a:stretch>
        </p:blipFill>
        <p:spPr>
          <a:xfrm>
            <a:off x="1447800" y="1143000"/>
            <a:ext cx="6400800" cy="4800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ngLesson 054.JPG"/>
          <p:cNvPicPr>
            <a:picLocks noChangeAspect="1"/>
          </p:cNvPicPr>
          <p:nvPr/>
        </p:nvPicPr>
        <p:blipFill>
          <a:blip r:embed="rId2" cstate="print"/>
          <a:stretch>
            <a:fillRect/>
          </a:stretch>
        </p:blipFill>
        <p:spPr>
          <a:xfrm>
            <a:off x="1143000" y="1143000"/>
            <a:ext cx="6477000" cy="48577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scored using the scoring guide on the </a:t>
            </a:r>
            <a:r>
              <a:rPr lang="en-US" dirty="0" err="1" smtClean="0"/>
              <a:t>iPad</a:t>
            </a:r>
            <a:r>
              <a:rPr lang="en-US" dirty="0" smtClean="0"/>
              <a:t>.</a:t>
            </a:r>
            <a:endParaRPr lang="en-US" dirty="0"/>
          </a:p>
        </p:txBody>
      </p:sp>
      <p:pic>
        <p:nvPicPr>
          <p:cNvPr id="3" name="Picture 2" descr="LangLesson 052.JPG"/>
          <p:cNvPicPr>
            <a:picLocks noChangeAspect="1"/>
          </p:cNvPicPr>
          <p:nvPr/>
        </p:nvPicPr>
        <p:blipFill>
          <a:blip r:embed="rId2" cstate="print"/>
          <a:stretch>
            <a:fillRect/>
          </a:stretch>
        </p:blipFill>
        <p:spPr>
          <a:xfrm>
            <a:off x="1295400" y="2114550"/>
            <a:ext cx="6248400" cy="4686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15312"/>
          </a:xfrm>
        </p:spPr>
        <p:txBody>
          <a:bodyPr>
            <a:normAutofit fontScale="90000"/>
          </a:bodyPr>
          <a:lstStyle/>
          <a:p>
            <a:r>
              <a:rPr lang="en-US" dirty="0" smtClean="0"/>
              <a:t>APK: What do you notice about the way the characters are speaking to each other?</a:t>
            </a:r>
            <a:endParaRPr lang="en-US" dirty="0"/>
          </a:p>
        </p:txBody>
      </p:sp>
      <p:sp>
        <p:nvSpPr>
          <p:cNvPr id="3" name="Content Placeholder 2"/>
          <p:cNvSpPr>
            <a:spLocks noGrp="1"/>
          </p:cNvSpPr>
          <p:nvPr>
            <p:ph idx="1"/>
          </p:nvPr>
        </p:nvSpPr>
        <p:spPr>
          <a:xfrm>
            <a:off x="457200" y="3352800"/>
            <a:ext cx="8229600" cy="2971800"/>
          </a:xfrm>
        </p:spPr>
        <p:txBody>
          <a:bodyPr/>
          <a:lstStyle/>
          <a:p>
            <a:r>
              <a:rPr lang="en-US" dirty="0" smtClean="0">
                <a:hlinkClick r:id="rId2"/>
              </a:rPr>
              <a:t>Language Example 1</a:t>
            </a:r>
            <a:endParaRPr lang="en-US" dirty="0" smtClean="0"/>
          </a:p>
          <a:p>
            <a:endParaRPr lang="en-US" dirty="0" smtClean="0"/>
          </a:p>
          <a:p>
            <a:r>
              <a:rPr lang="en-US" dirty="0" smtClean="0">
                <a:hlinkClick r:id="rId3"/>
              </a:rPr>
              <a:t>Language Example 2</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105400"/>
          </a:xfrm>
        </p:spPr>
        <p:txBody>
          <a:bodyPr>
            <a:normAutofit/>
          </a:bodyPr>
          <a:lstStyle/>
          <a:p>
            <a:r>
              <a:rPr lang="en-US" dirty="0" smtClean="0"/>
              <a:t>Restate the GOAL: I can compare the formal and informal uses of English.</a:t>
            </a:r>
            <a:br>
              <a:rPr lang="en-US" dirty="0" smtClean="0"/>
            </a:br>
            <a:r>
              <a:rPr lang="en-US" dirty="0" smtClean="0"/>
              <a:t/>
            </a:r>
            <a:br>
              <a:rPr lang="en-US" dirty="0" smtClean="0"/>
            </a:br>
            <a:r>
              <a:rPr lang="en-US" sz="3600" i="1" dirty="0" smtClean="0"/>
              <a:t>**Rate yourself after the lesson and score your effort.</a:t>
            </a:r>
            <a:endParaRPr lang="en-US" sz="36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ngLesson 04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0"/>
          </a:xfrm>
        </p:spPr>
        <p:txBody>
          <a:bodyPr>
            <a:normAutofit/>
          </a:bodyPr>
          <a:lstStyle/>
          <a:p>
            <a:r>
              <a:rPr lang="en-US" dirty="0" smtClean="0"/>
              <a:t>GOAL: I can compare the formal and informal uses of English.</a:t>
            </a:r>
            <a:br>
              <a:rPr lang="en-US" dirty="0" smtClean="0"/>
            </a:br>
            <a:r>
              <a:rPr lang="en-US" dirty="0" smtClean="0"/>
              <a:t/>
            </a:r>
            <a:br>
              <a:rPr lang="en-US" dirty="0" smtClean="0"/>
            </a:br>
            <a:r>
              <a:rPr lang="en-US" sz="3600" i="1" dirty="0" smtClean="0"/>
              <a:t>**Rate yourself.</a:t>
            </a:r>
            <a:endParaRPr lang="en-US" sz="36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ngLesson 045.JPG"/>
          <p:cNvPicPr>
            <a:picLocks noChangeAspect="1"/>
          </p:cNvPicPr>
          <p:nvPr/>
        </p:nvPicPr>
        <p:blipFill>
          <a:blip r:embed="rId2" cstate="print"/>
          <a:stretch>
            <a:fillRect/>
          </a:stretch>
        </p:blipFill>
        <p:spPr>
          <a:xfrm>
            <a:off x="990600" y="1066800"/>
            <a:ext cx="6705600" cy="5029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191000"/>
          </a:xfrm>
        </p:spPr>
        <p:txBody>
          <a:bodyPr>
            <a:normAutofit fontScale="90000"/>
          </a:bodyPr>
          <a:lstStyle/>
          <a:p>
            <a:r>
              <a:rPr lang="en-US" dirty="0" smtClean="0"/>
              <a:t>Informal Uses of English</a:t>
            </a:r>
            <a:br>
              <a:rPr lang="en-US" dirty="0" smtClean="0"/>
            </a:br>
            <a:r>
              <a:rPr lang="en-US" dirty="0" smtClean="0"/>
              <a:t/>
            </a:r>
            <a:br>
              <a:rPr lang="en-US" dirty="0" smtClean="0"/>
            </a:br>
            <a:r>
              <a:rPr lang="en-US" sz="4000" dirty="0" smtClean="0">
                <a:hlinkClick r:id="rId2"/>
              </a:rPr>
              <a:t>Language Example 1</a:t>
            </a: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pic>
        <p:nvPicPr>
          <p:cNvPr id="4" name="Picture 3" descr="informal.png"/>
          <p:cNvPicPr>
            <a:picLocks noChangeAspect="1"/>
          </p:cNvPicPr>
          <p:nvPr/>
        </p:nvPicPr>
        <p:blipFill>
          <a:blip r:embed="rId3" cstate="print"/>
          <a:stretch>
            <a:fillRect/>
          </a:stretch>
        </p:blipFill>
        <p:spPr>
          <a:xfrm>
            <a:off x="5257800" y="3352800"/>
            <a:ext cx="2466975" cy="18478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562600"/>
          </a:xfrm>
        </p:spPr>
        <p:txBody>
          <a:bodyPr>
            <a:normAutofit fontScale="90000"/>
          </a:bodyPr>
          <a:lstStyle/>
          <a:p>
            <a:r>
              <a:rPr lang="en-US" sz="3200" b="1" u="sng" dirty="0" smtClean="0"/>
              <a:t>Informal Language</a:t>
            </a:r>
            <a:r>
              <a:rPr lang="en-US" sz="3200" dirty="0" smtClean="0"/>
              <a:t/>
            </a:r>
            <a:br>
              <a:rPr lang="en-US" sz="3200" dirty="0" smtClean="0"/>
            </a:br>
            <a:r>
              <a:rPr lang="en-US" sz="3200" dirty="0" smtClean="0"/>
              <a:t/>
            </a:r>
            <a:br>
              <a:rPr lang="en-US" sz="3200" dirty="0" smtClean="0"/>
            </a:br>
            <a:r>
              <a:rPr lang="en-US" sz="3200" dirty="0" smtClean="0"/>
              <a:t>You use Informal Language when you are talking with your friends or adults that you are very close with.  Informal English may include slang or shorter phrases and you may not speak in complete sentences.</a:t>
            </a:r>
            <a:br>
              <a:rPr lang="en-US" sz="3200" dirty="0" smtClean="0"/>
            </a:b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pic>
        <p:nvPicPr>
          <p:cNvPr id="4" name="Picture 3" descr="informal.png"/>
          <p:cNvPicPr>
            <a:picLocks noChangeAspect="1"/>
          </p:cNvPicPr>
          <p:nvPr/>
        </p:nvPicPr>
        <p:blipFill>
          <a:blip r:embed="rId2" cstate="print"/>
          <a:stretch>
            <a:fillRect/>
          </a:stretch>
        </p:blipFill>
        <p:spPr>
          <a:xfrm>
            <a:off x="3352800" y="4267200"/>
            <a:ext cx="2466975" cy="1847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562600"/>
          </a:xfrm>
        </p:spPr>
        <p:txBody>
          <a:bodyPr>
            <a:normAutofit/>
          </a:bodyPr>
          <a:lstStyle/>
          <a:p>
            <a:r>
              <a:rPr lang="en-US" sz="3200" b="1" u="sng" dirty="0" smtClean="0"/>
              <a:t>Examples of Informal Language</a:t>
            </a:r>
            <a:r>
              <a:rPr lang="en-US" sz="3200" dirty="0" smtClean="0"/>
              <a:t/>
            </a:r>
            <a:br>
              <a:rPr lang="en-US" sz="3200" dirty="0" smtClean="0"/>
            </a:br>
            <a:r>
              <a:rPr lang="en-US" sz="3200" dirty="0" smtClean="0"/>
              <a:t/>
            </a:r>
            <a:br>
              <a:rPr lang="en-US" sz="3200" dirty="0" smtClean="0"/>
            </a:br>
            <a:r>
              <a:rPr lang="en-US" sz="3200" dirty="0" smtClean="0"/>
              <a:t>“Hey!”</a:t>
            </a:r>
            <a:br>
              <a:rPr lang="en-US" sz="3200" dirty="0" smtClean="0"/>
            </a:br>
            <a:r>
              <a:rPr lang="en-US" sz="3200" dirty="0" smtClean="0"/>
              <a:t>“How are </a:t>
            </a:r>
            <a:r>
              <a:rPr lang="en-US" sz="3200" dirty="0" err="1" smtClean="0"/>
              <a:t>ya</a:t>
            </a:r>
            <a:r>
              <a:rPr lang="en-US" sz="3200" dirty="0" smtClean="0"/>
              <a:t>?”</a:t>
            </a:r>
            <a:br>
              <a:rPr lang="en-US" sz="3200" dirty="0" smtClean="0"/>
            </a:br>
            <a:r>
              <a:rPr lang="en-US" sz="3200" dirty="0" smtClean="0"/>
              <a:t>“That’s so super cool!”</a:t>
            </a:r>
            <a:br>
              <a:rPr lang="en-US" sz="3200" dirty="0" smtClean="0"/>
            </a:br>
            <a:r>
              <a:rPr lang="en-US" sz="3200" dirty="0" smtClean="0"/>
              <a:t>“I totally love that sweater!”</a:t>
            </a: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pic>
        <p:nvPicPr>
          <p:cNvPr id="4" name="Picture 3" descr="informal.png"/>
          <p:cNvPicPr>
            <a:picLocks noChangeAspect="1"/>
          </p:cNvPicPr>
          <p:nvPr/>
        </p:nvPicPr>
        <p:blipFill>
          <a:blip r:embed="rId2" cstate="print"/>
          <a:stretch>
            <a:fillRect/>
          </a:stretch>
        </p:blipFill>
        <p:spPr>
          <a:xfrm>
            <a:off x="5943600" y="4343400"/>
            <a:ext cx="2466975" cy="1847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0"/>
          </a:xfrm>
        </p:spPr>
        <p:txBody>
          <a:bodyPr>
            <a:normAutofit fontScale="90000"/>
          </a:bodyPr>
          <a:lstStyle/>
          <a:p>
            <a:r>
              <a:rPr lang="en-US" sz="3200" b="1" u="sng" dirty="0" smtClean="0"/>
              <a:t>People You May Use Informal Language with…</a:t>
            </a:r>
            <a:r>
              <a:rPr lang="en-US" sz="3200" dirty="0" smtClean="0"/>
              <a:t/>
            </a:r>
            <a:br>
              <a:rPr lang="en-US" sz="3200" dirty="0" smtClean="0"/>
            </a:br>
            <a:r>
              <a:rPr lang="en-US" sz="3200" dirty="0" smtClean="0"/>
              <a:t/>
            </a:r>
            <a:br>
              <a:rPr lang="en-US" sz="3200" dirty="0" smtClean="0"/>
            </a:br>
            <a:r>
              <a:rPr lang="en-US" sz="3200" dirty="0" smtClean="0"/>
              <a:t>* friends</a:t>
            </a:r>
            <a:br>
              <a:rPr lang="en-US" sz="3200" dirty="0" smtClean="0"/>
            </a:br>
            <a:r>
              <a:rPr lang="en-US" sz="3200" dirty="0" smtClean="0"/>
              <a:t>* students on the playground</a:t>
            </a:r>
            <a:br>
              <a:rPr lang="en-US" sz="3200" dirty="0" smtClean="0"/>
            </a:br>
            <a:r>
              <a:rPr lang="en-US" sz="3200" dirty="0" smtClean="0"/>
              <a:t>* students on the school bus</a:t>
            </a:r>
            <a:br>
              <a:rPr lang="en-US" sz="3200" dirty="0" smtClean="0"/>
            </a:br>
            <a:r>
              <a:rPr lang="en-US" sz="3200" dirty="0" smtClean="0"/>
              <a:t>* brothers or sisters</a:t>
            </a:r>
            <a:br>
              <a:rPr lang="en-US" sz="3200" dirty="0" smtClean="0"/>
            </a:br>
            <a:r>
              <a:rPr lang="en-US" sz="3200" dirty="0" smtClean="0"/>
              <a:t>* cousins</a:t>
            </a:r>
            <a:br>
              <a:rPr lang="en-US" sz="3200" dirty="0" smtClean="0"/>
            </a:br>
            <a:r>
              <a:rPr lang="en-US" sz="3200" dirty="0" smtClean="0"/>
              <a:t>* maybe even your parents</a:t>
            </a: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pic>
        <p:nvPicPr>
          <p:cNvPr id="3" name="Picture 2" descr="informal.png"/>
          <p:cNvPicPr>
            <a:picLocks noChangeAspect="1"/>
          </p:cNvPicPr>
          <p:nvPr/>
        </p:nvPicPr>
        <p:blipFill>
          <a:blip r:embed="rId2" cstate="print"/>
          <a:stretch>
            <a:fillRect/>
          </a:stretch>
        </p:blipFill>
        <p:spPr>
          <a:xfrm>
            <a:off x="5867400" y="4267200"/>
            <a:ext cx="2466975" cy="184785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TotalTime>
  <Words>125</Words>
  <Application>Microsoft Office PowerPoint</Application>
  <PresentationFormat>On-screen Show (4:3)</PresentationFormat>
  <Paragraphs>21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L.2.3.a  Compare Formal and Informal Uses of Language</vt:lpstr>
      <vt:lpstr>APK: What do you notice about the way the characters are speaking to each other?</vt:lpstr>
      <vt:lpstr>Slide 3</vt:lpstr>
      <vt:lpstr>GOAL: I can compare the formal and informal uses of English.  **Rate yourself.</vt:lpstr>
      <vt:lpstr>Slide 5</vt:lpstr>
      <vt:lpstr>Informal Uses of English  Language Example 1   </vt:lpstr>
      <vt:lpstr>Informal Language  You use Informal Language when you are talking with your friends or adults that you are very close with.  Informal English may include slang or shorter phrases and you may not speak in complete sentences.    </vt:lpstr>
      <vt:lpstr>Examples of Informal Language  “Hey!” “How are ya?” “That’s so super cool!” “I totally love that sweater!”   </vt:lpstr>
      <vt:lpstr>People You May Use Informal Language with…  * friends * students on the playground * students on the school bus * brothers or sisters * cousins * maybe even your parents   </vt:lpstr>
      <vt:lpstr>Formal Uses of English     </vt:lpstr>
      <vt:lpstr>      Formal Language  You use Formal Language when you are talking with your teachers or adults that you respect.  Formal English may be referred to as “proper English” and may include longer words and sentences.  Formal language is more traditional and doesn’t include any slang.    </vt:lpstr>
      <vt:lpstr>      Examples of Formal Language  “Hello.  How are you?” “I am very excited about the party this upcoming weekend.” “I really love that blue and green sweater you are wearing.” “May I please go to the library to check out a book to read?”    </vt:lpstr>
      <vt:lpstr>People You May Use Formal Language with…  * teachers * principal * firemen * police officers * doctor * adults at church    </vt:lpstr>
      <vt:lpstr>Application:  Place your sentence or phrase on the Formal/Informal T-chart. </vt:lpstr>
      <vt:lpstr>Slide 15</vt:lpstr>
      <vt:lpstr>Write a sentence that tells one difference between the use of formal and informal language. </vt:lpstr>
      <vt:lpstr>Slide 17</vt:lpstr>
      <vt:lpstr>Slide 18</vt:lpstr>
      <vt:lpstr>We scored using the scoring guide on the iPad.</vt:lpstr>
      <vt:lpstr>Restate the GOAL: I can compare the formal and informal uses of English.  **Rate yourself after the lesson and score your effort.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L.2.3.a  Compare Formal and Informal Uses of Language</dc:title>
  <dc:creator>ST User</dc:creator>
  <cp:lastModifiedBy>st</cp:lastModifiedBy>
  <cp:revision>9</cp:revision>
  <dcterms:created xsi:type="dcterms:W3CDTF">2014-04-21T17:00:41Z</dcterms:created>
  <dcterms:modified xsi:type="dcterms:W3CDTF">2014-05-01T20:21:00Z</dcterms:modified>
</cp:coreProperties>
</file>