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9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4" name="Group 14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450562" name="Oval 2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50563" name="Oval 3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50564" name="Oval 4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50565" name="Oval 5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50566" name="Oval 6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50567" name="Oval 7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45056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57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57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0724BE-83E3-4450-9AE3-54BD9DDFCA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5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5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A30AA-ADA5-40E8-B12A-42D51299C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A318B-05BD-4BAB-B2AB-5B9FBDAC8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76365-1346-4A13-90B6-7D0B3DDBD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15C47-DC0A-4160-B0B7-E7312F004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DAF6-7FDC-476F-B4AE-EBAAE380D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79A3B-2063-4B9E-B871-15ACDC811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D7A2-4242-47EB-A4F4-34EEE86CB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7D37B-0CC6-48EE-9D17-5420520FF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4772-94E7-4BAF-8012-D8439F387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1A120-3033-4277-B20D-4E6FF9089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549" name="Group 13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49542" name="Oval 6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49543" name="Oval 7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49544" name="Oval 8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49545" name="Oval 9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49546" name="Oval 10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449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98FF355-ADFD-46A1-96EF-5CABB74C4C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95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tlewave.com/cover?FLR=0459ZE2&amp;SID=fe32565aa6c216d6cf036a8502df54bb&amp;type=cov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titlewave.com/cover?FLR=00923T1&amp;SID=fe32565aa6c216d6cf036a8502df54bb&amp;type=cover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tlewave.com/cover?FLR=00923T1&amp;SID=fe32565aa6c216d6cf036a8502df54bb&amp;type=cover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itlewave.com/cover?FLR=0459ZE2&amp;SID=fe32565aa6c216d6cf036a8502df54bb&amp;type=cove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titlewave.com/cover?FLR=00923T1&amp;SID=fe32565aa6c216d6cf036a8502df54bb&amp;type=cov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Ruby Bridges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Comparing Two Books</a:t>
            </a:r>
          </a:p>
          <a:p>
            <a:r>
              <a:rPr lang="en-US" sz="1600" dirty="0" smtClean="0"/>
              <a:t>Mrs. </a:t>
            </a:r>
            <a:r>
              <a:rPr lang="en-US" sz="1600" dirty="0" err="1" smtClean="0"/>
              <a:t>Olguin’s</a:t>
            </a:r>
            <a:r>
              <a:rPr lang="en-US" sz="1600" dirty="0" smtClean="0"/>
              <a:t>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Grade Class</a:t>
            </a:r>
          </a:p>
          <a:p>
            <a:r>
              <a:rPr lang="en-US" sz="1600" dirty="0" smtClean="0"/>
              <a:t>Reagan Elementary</a:t>
            </a:r>
            <a:endParaRPr lang="en-US" sz="1600" dirty="0"/>
          </a:p>
        </p:txBody>
      </p:sp>
      <p:pic>
        <p:nvPicPr>
          <p:cNvPr id="493570" name="Picture 2" descr="http://2.bp.blogspot.com/_qoqrkp25A60/TOGGbROzhzI/AAAAAAAACe4/vIPHXedZf_w/s1600/ruby_brid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63176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Information</a:t>
            </a:r>
            <a:endParaRPr lang="en-US" b="1" dirty="0"/>
          </a:p>
        </p:txBody>
      </p:sp>
      <p:pic>
        <p:nvPicPr>
          <p:cNvPr id="509954" name="Picture 2" descr="E:\DCIM\112NIKON\DSCN9642.JPG"/>
          <p:cNvPicPr>
            <a:picLocks noChangeAspect="1" noChangeArrowheads="1"/>
          </p:cNvPicPr>
          <p:nvPr/>
        </p:nvPicPr>
        <p:blipFill>
          <a:blip r:embed="rId2" cstate="print"/>
          <a:srcRect b="22951"/>
          <a:stretch>
            <a:fillRect/>
          </a:stretch>
        </p:blipFill>
        <p:spPr bwMode="auto">
          <a:xfrm>
            <a:off x="533400" y="1524000"/>
            <a:ext cx="34861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9956" name="Picture 4" descr="E:\DCIM\112NIKON\DSCN9662.JPG"/>
          <p:cNvPicPr>
            <a:picLocks noChangeAspect="1" noChangeArrowheads="1"/>
          </p:cNvPicPr>
          <p:nvPr/>
        </p:nvPicPr>
        <p:blipFill>
          <a:blip r:embed="rId3" cstate="print"/>
          <a:srcRect l="15000" r="10833"/>
          <a:stretch>
            <a:fillRect/>
          </a:stretch>
        </p:blipFill>
        <p:spPr bwMode="auto">
          <a:xfrm>
            <a:off x="4724400" y="2819400"/>
            <a:ext cx="3581400" cy="362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67200" y="1600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class found the Ruby Bridges matrix in their notebooks .  </a:t>
            </a:r>
          </a:p>
          <a:p>
            <a:r>
              <a:rPr lang="en-US" dirty="0" smtClean="0"/>
              <a:t>They reviewed their notes.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257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Mrs. </a:t>
            </a:r>
            <a:r>
              <a:rPr lang="en-US" dirty="0" err="1" smtClean="0"/>
              <a:t>Olguin</a:t>
            </a:r>
            <a:r>
              <a:rPr lang="en-US" dirty="0" smtClean="0"/>
              <a:t> showed the class how to use the circles to build a </a:t>
            </a:r>
            <a:r>
              <a:rPr lang="en-US" i="1" dirty="0"/>
              <a:t>D</a:t>
            </a:r>
            <a:r>
              <a:rPr lang="en-US" i="1" dirty="0" smtClean="0"/>
              <a:t>ouble Bubble organizer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</a:t>
            </a:r>
            <a:endParaRPr lang="en-US" b="1" dirty="0"/>
          </a:p>
        </p:txBody>
      </p:sp>
      <p:pic>
        <p:nvPicPr>
          <p:cNvPr id="510979" name="Picture 3" descr="E:\DCIM\112NIKON\DSCN9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562350" cy="474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0980" name="Picture 4" descr="E:\DCIM\112NIKON\DSCN9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43400" y="2438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students worked in pairs and used the graphic organizer to help them identify similarities and differences.</a:t>
            </a:r>
            <a:endParaRPr lang="en-US" dirty="0"/>
          </a:p>
        </p:txBody>
      </p:sp>
      <p:pic>
        <p:nvPicPr>
          <p:cNvPr id="7" name="Picture 3" descr="E:\DCIM\112NIKON\DSCN9616.JPG"/>
          <p:cNvPicPr>
            <a:picLocks noChangeAspect="1" noChangeArrowheads="1"/>
          </p:cNvPicPr>
          <p:nvPr/>
        </p:nvPicPr>
        <p:blipFill>
          <a:blip r:embed="rId4" cstate="print"/>
          <a:srcRect l="15000" t="3333" r="10833"/>
          <a:stretch>
            <a:fillRect/>
          </a:stretch>
        </p:blipFill>
        <p:spPr bwMode="auto">
          <a:xfrm>
            <a:off x="3810000" y="304800"/>
            <a:ext cx="2148490" cy="210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24600" y="1752600"/>
            <a:ext cx="21336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Partner Wheel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 descr="C:\Users\Susan\Dropbox\Thinking Skills\Olguin Lesson 4 Pics\IMG_1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03" name="Picture 3" descr="C:\Users\Susan\Dropbox\Thinking Skills\Olguin Lesson 4 Pics\IMG_1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04" name="Picture 4" descr="E:\DCIM\112NIKON\DSCN9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CIM\112NIKON\DSCN9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27" name="Picture 3" descr="E:\DCIM\112NIKON\DSCN9671.JPG"/>
          <p:cNvPicPr>
            <a:picLocks noChangeAspect="1" noChangeArrowheads="1"/>
          </p:cNvPicPr>
          <p:nvPr/>
        </p:nvPicPr>
        <p:blipFill>
          <a:blip r:embed="rId3" cstate="print"/>
          <a:srcRect b="12222"/>
          <a:stretch>
            <a:fillRect/>
          </a:stretch>
        </p:blipFill>
        <p:spPr bwMode="auto">
          <a:xfrm>
            <a:off x="533400" y="3200400"/>
            <a:ext cx="4419600" cy="2909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53000" y="525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Scoring to the Standards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Revisit the Goal</a:t>
            </a:r>
            <a:endParaRPr lang="en-US" b="1" dirty="0"/>
          </a:p>
        </p:txBody>
      </p:sp>
      <p:pic>
        <p:nvPicPr>
          <p:cNvPr id="514050" name="Picture 2" descr="E:\DCIM\112NIKON\DSCN9682.JPG"/>
          <p:cNvPicPr>
            <a:picLocks noChangeAspect="1" noChangeArrowheads="1"/>
          </p:cNvPicPr>
          <p:nvPr/>
        </p:nvPicPr>
        <p:blipFill>
          <a:blip r:embed="rId2" cstate="print"/>
          <a:srcRect t="14444" b="46667"/>
          <a:stretch>
            <a:fillRect/>
          </a:stretch>
        </p:blipFill>
        <p:spPr bwMode="auto">
          <a:xfrm>
            <a:off x="381000" y="1905000"/>
            <a:ext cx="7162800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051" name="Picture 3" descr="E:\DCIM\112NIKON\DSCN9680.JPG"/>
          <p:cNvPicPr>
            <a:picLocks noChangeAspect="1" noChangeArrowheads="1"/>
          </p:cNvPicPr>
          <p:nvPr/>
        </p:nvPicPr>
        <p:blipFill>
          <a:blip r:embed="rId3" cstate="print"/>
          <a:srcRect t="9195" b="10345"/>
          <a:stretch>
            <a:fillRect/>
          </a:stretch>
        </p:blipFill>
        <p:spPr bwMode="auto">
          <a:xfrm>
            <a:off x="4343400" y="3733800"/>
            <a:ext cx="4419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052" name="Picture 4" descr="E:\DCIM\112NIKON\DSCN9679.JPG"/>
          <p:cNvPicPr>
            <a:picLocks noChangeAspect="1" noChangeArrowheads="1"/>
          </p:cNvPicPr>
          <p:nvPr/>
        </p:nvPicPr>
        <p:blipFill>
          <a:blip r:embed="rId4" cstate="print"/>
          <a:srcRect l="15000" t="20000" b="52222"/>
          <a:stretch>
            <a:fillRect/>
          </a:stretch>
        </p:blipFill>
        <p:spPr bwMode="auto">
          <a:xfrm>
            <a:off x="3962400" y="1219200"/>
            <a:ext cx="4953000" cy="1213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658170" cy="4505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1676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RI.2.9  </a:t>
            </a:r>
          </a:p>
          <a:p>
            <a:r>
              <a:rPr lang="en-US" dirty="0" smtClean="0"/>
              <a:t>Compare and contrast the most important points presented by two texts on the same topic.</a:t>
            </a:r>
            <a:endParaRPr lang="en-US" dirty="0"/>
          </a:p>
        </p:txBody>
      </p:sp>
      <p:pic>
        <p:nvPicPr>
          <p:cNvPr id="5" name="Picture 4" descr="cover_image">
            <a:hlinkClick r:id="rId3" tgtFrame="tw_cover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52800"/>
            <a:ext cx="1600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over_image">
            <a:hlinkClick r:id="rId5" tgtFrame="tw_cover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895600"/>
            <a:ext cx="1447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7696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Mrs. </a:t>
            </a:r>
            <a:r>
              <a:rPr lang="en-US" sz="2400" b="1" dirty="0" err="1" smtClean="0"/>
              <a:t>Olguin</a:t>
            </a:r>
            <a:r>
              <a:rPr lang="en-US" sz="2400" b="1" dirty="0" smtClean="0"/>
              <a:t> broke this standard into 4 lessons:</a:t>
            </a:r>
          </a:p>
          <a:p>
            <a:endParaRPr lang="en-US" sz="2400" b="1" dirty="0" smtClean="0"/>
          </a:p>
          <a:p>
            <a:r>
              <a:rPr lang="en-US" dirty="0" smtClean="0"/>
              <a:t>Day 1- Learn the steps of comparing</a:t>
            </a:r>
          </a:p>
          <a:p>
            <a:endParaRPr lang="en-US" dirty="0" smtClean="0"/>
          </a:p>
          <a:p>
            <a:r>
              <a:rPr lang="en-US" dirty="0" smtClean="0"/>
              <a:t>Day 2- Identify the most important points in </a:t>
            </a:r>
            <a:r>
              <a:rPr lang="en-US" u="sng" dirty="0" smtClean="0"/>
              <a:t>The Story of Ruby Bridges</a:t>
            </a:r>
          </a:p>
          <a:p>
            <a:endParaRPr lang="en-US" u="sng" dirty="0" smtClean="0"/>
          </a:p>
          <a:p>
            <a:r>
              <a:rPr lang="en-US" dirty="0" smtClean="0"/>
              <a:t>Day 3- Identify the most important points in </a:t>
            </a:r>
            <a:r>
              <a:rPr lang="en-US" u="sng" dirty="0" smtClean="0"/>
              <a:t>Ruby Bridges Goes to School</a:t>
            </a:r>
          </a:p>
          <a:p>
            <a:endParaRPr lang="en-US" u="sng" dirty="0" smtClean="0"/>
          </a:p>
          <a:p>
            <a:r>
              <a:rPr lang="en-US" dirty="0" smtClean="0"/>
              <a:t>Day 4- Compare the most important parts from both stories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029200"/>
            <a:ext cx="64770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RI.2.9  </a:t>
            </a:r>
          </a:p>
          <a:p>
            <a:r>
              <a:rPr lang="en-US" dirty="0" smtClean="0"/>
              <a:t>Compare and contrast the most important points presented by two texts on the same topic.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1- Learning to Compare</a:t>
            </a:r>
            <a:endParaRPr lang="en-US" dirty="0"/>
          </a:p>
        </p:txBody>
      </p:sp>
      <p:pic>
        <p:nvPicPr>
          <p:cNvPr id="504834" name="Picture 2" descr="C:\Users\Susan\Dropbox\Thinking Skills\Olguin Lesson 1 Pics\9Lesson1.JPG"/>
          <p:cNvPicPr>
            <a:picLocks noChangeAspect="1" noChangeArrowheads="1"/>
          </p:cNvPicPr>
          <p:nvPr/>
        </p:nvPicPr>
        <p:blipFill>
          <a:blip r:embed="rId2" cstate="print"/>
          <a:srcRect l="38710" t="4839" r="5645"/>
          <a:stretch>
            <a:fillRect/>
          </a:stretch>
        </p:blipFill>
        <p:spPr bwMode="auto">
          <a:xfrm>
            <a:off x="4572000" y="1600200"/>
            <a:ext cx="3810000" cy="488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5" descr="sm_height_compa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28600"/>
            <a:ext cx="2234438" cy="20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4835" name="Picture 3" descr="C:\Users\Susan\Dropbox\Thinking Skills\Olguin Lesson 1 Pics\2Less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3352800" cy="447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2- </a:t>
            </a:r>
            <a:r>
              <a:rPr lang="en-US" u="sng" dirty="0" smtClean="0"/>
              <a:t>The Story of Ruby Bridges</a:t>
            </a:r>
            <a:endParaRPr lang="en-US" u="sng" dirty="0"/>
          </a:p>
        </p:txBody>
      </p:sp>
      <p:pic>
        <p:nvPicPr>
          <p:cNvPr id="505858" name="Picture 2" descr="C:\Users\Susan\Dropbox\Thinking Skills\Olguin Lesson 2 Pics\IMG_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148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5859" name="Picture 3" descr="C:\Users\Susan\Dropbox\Thinking Skills\Olguin Lesson 2 Pics\IMG_1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over_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8055">
            <a:off x="7039235" y="1498092"/>
            <a:ext cx="1371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5861" name="Picture 5" descr="C:\Users\Susan\Dropbox\Thinking Skills\Olguin Lesson 2 Pics\IMG_1437.JPG"/>
          <p:cNvPicPr>
            <a:picLocks noChangeAspect="1" noChangeArrowheads="1"/>
          </p:cNvPicPr>
          <p:nvPr/>
        </p:nvPicPr>
        <p:blipFill>
          <a:blip r:embed="rId5" cstate="print"/>
          <a:srcRect r="20313"/>
          <a:stretch>
            <a:fillRect/>
          </a:stretch>
        </p:blipFill>
        <p:spPr bwMode="auto">
          <a:xfrm>
            <a:off x="3962400" y="1295400"/>
            <a:ext cx="2590800" cy="2438400"/>
          </a:xfrm>
          <a:prstGeom prst="rect">
            <a:avLst/>
          </a:prstGeom>
          <a:noFill/>
        </p:spPr>
      </p:pic>
      <p:pic>
        <p:nvPicPr>
          <p:cNvPr id="505860" name="Picture 4" descr="C:\Users\Susan\Dropbox\Thinking Skills\Olguin Lesson 2 Pics\IMG_1447.JPG"/>
          <p:cNvPicPr>
            <a:picLocks noChangeAspect="1" noChangeArrowheads="1"/>
          </p:cNvPicPr>
          <p:nvPr/>
        </p:nvPicPr>
        <p:blipFill>
          <a:blip r:embed="rId6" cstate="print"/>
          <a:srcRect l="18367" t="33673" r="6122" b="11225"/>
          <a:stretch>
            <a:fillRect/>
          </a:stretch>
        </p:blipFill>
        <p:spPr bwMode="auto">
          <a:xfrm>
            <a:off x="5257800" y="3505200"/>
            <a:ext cx="3054350" cy="2971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336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Identifying the most important parts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5" name="Picture 5" descr="E:\DCIM\112NIKON\DSCN9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3454400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3- </a:t>
            </a:r>
            <a:r>
              <a:rPr lang="en-US" u="sng" dirty="0" smtClean="0"/>
              <a:t>Ruby Bridges Goes to School</a:t>
            </a:r>
            <a:endParaRPr lang="en-US" u="sng" dirty="0"/>
          </a:p>
        </p:txBody>
      </p:sp>
      <p:pic>
        <p:nvPicPr>
          <p:cNvPr id="8" name="Picture 7" descr="cover_image">
            <a:hlinkClick r:id="rId3" tgtFrame="tw_cover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7329">
            <a:off x="7010400" y="1295400"/>
            <a:ext cx="1447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6882" name="Picture 2" descr="E:\DCIM\112NIKON\DSCN9596.JPG"/>
          <p:cNvPicPr>
            <a:picLocks noChangeAspect="1" noChangeArrowheads="1"/>
          </p:cNvPicPr>
          <p:nvPr/>
        </p:nvPicPr>
        <p:blipFill>
          <a:blip r:embed="rId5" cstate="print"/>
          <a:srcRect l="14167" t="10000" r="10000" b="14444"/>
          <a:stretch>
            <a:fillRect/>
          </a:stretch>
        </p:blipFill>
        <p:spPr bwMode="auto">
          <a:xfrm>
            <a:off x="533400" y="2286000"/>
            <a:ext cx="3429000" cy="256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6883" name="Picture 3" descr="E:\DCIM\112NIKON\DSCN9604.JPG"/>
          <p:cNvPicPr>
            <a:picLocks noChangeAspect="1" noChangeArrowheads="1"/>
          </p:cNvPicPr>
          <p:nvPr/>
        </p:nvPicPr>
        <p:blipFill>
          <a:blip r:embed="rId6" cstate="print"/>
          <a:srcRect l="15833" t="18889" b="51111"/>
          <a:stretch>
            <a:fillRect/>
          </a:stretch>
        </p:blipFill>
        <p:spPr bwMode="auto">
          <a:xfrm>
            <a:off x="304800" y="5257800"/>
            <a:ext cx="4419600" cy="1181477"/>
          </a:xfrm>
          <a:prstGeom prst="rect">
            <a:avLst/>
          </a:prstGeom>
          <a:noFill/>
        </p:spPr>
      </p:pic>
      <p:pic>
        <p:nvPicPr>
          <p:cNvPr id="506884" name="Picture 4" descr="E:\DCIM\112NIKON\DSCN96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219200"/>
            <a:ext cx="2514600" cy="3352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336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Identifying the most important parts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r>
              <a:rPr lang="en-US" dirty="0" smtClean="0"/>
              <a:t>Day 4- Compare the most important parts of two texts on the same topic.</a:t>
            </a:r>
            <a:endParaRPr lang="en-US" dirty="0"/>
          </a:p>
        </p:txBody>
      </p:sp>
      <p:pic>
        <p:nvPicPr>
          <p:cNvPr id="3" name="Picture 2" descr="cover_image">
            <a:hlinkClick r:id="rId2" tgtFrame="tw_cover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1600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over_image">
            <a:hlinkClick r:id="rId4" tgtFrame="tw_cover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90800"/>
            <a:ext cx="1447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Access Prior Knowledge</a:t>
            </a:r>
            <a:endParaRPr lang="en-US" b="1" dirty="0"/>
          </a:p>
        </p:txBody>
      </p:sp>
      <p:pic>
        <p:nvPicPr>
          <p:cNvPr id="507906" name="Picture 2" descr="E:\DCIM\112NIKON\DSCN9644.JPG"/>
          <p:cNvPicPr>
            <a:picLocks noChangeAspect="1" noChangeArrowheads="1"/>
          </p:cNvPicPr>
          <p:nvPr/>
        </p:nvPicPr>
        <p:blipFill>
          <a:blip r:embed="rId2" cstate="print"/>
          <a:srcRect l="27778" t="21111" r="24815" b="11111"/>
          <a:stretch>
            <a:fillRect/>
          </a:stretch>
        </p:blipFill>
        <p:spPr bwMode="auto">
          <a:xfrm>
            <a:off x="5334000" y="1676400"/>
            <a:ext cx="24384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7907" name="Picture 3" descr="E:\DCIM\112NIKON\DSCN9645.JPG"/>
          <p:cNvPicPr>
            <a:picLocks noChangeAspect="1" noChangeArrowheads="1"/>
          </p:cNvPicPr>
          <p:nvPr/>
        </p:nvPicPr>
        <p:blipFill>
          <a:blip r:embed="rId3" cstate="print"/>
          <a:srcRect l="18338" t="8889" b="11111"/>
          <a:stretch>
            <a:fillRect/>
          </a:stretch>
        </p:blipFill>
        <p:spPr bwMode="auto">
          <a:xfrm>
            <a:off x="2514600" y="1676400"/>
            <a:ext cx="2508515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105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“What is the same and what is different about these two students?”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pic>
        <p:nvPicPr>
          <p:cNvPr id="508931" name="Picture 3" descr="E:\DCIM\112NIKON\DSCN9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276600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8932" name="Picture 4" descr="E:\DCIM\112NIKON\DSCN9650.JPG"/>
          <p:cNvPicPr>
            <a:picLocks noChangeAspect="1" noChangeArrowheads="1"/>
          </p:cNvPicPr>
          <p:nvPr/>
        </p:nvPicPr>
        <p:blipFill>
          <a:blip r:embed="rId3" cstate="print"/>
          <a:srcRect l="20833" t="12222" r="12500" b="56667"/>
          <a:stretch>
            <a:fillRect/>
          </a:stretch>
        </p:blipFill>
        <p:spPr bwMode="auto">
          <a:xfrm>
            <a:off x="3962400" y="1447800"/>
            <a:ext cx="4495800" cy="157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8933" name="Picture 5" descr="E:\DCIM\112NIKON\DSCN9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28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 design template</Template>
  <TotalTime>532</TotalTime>
  <Words>228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Watermark design template</vt:lpstr>
      <vt:lpstr>Ruby Bridges</vt:lpstr>
      <vt:lpstr>Slide 2</vt:lpstr>
      <vt:lpstr>Slide 3</vt:lpstr>
      <vt:lpstr>Day 1- Learning to Compare</vt:lpstr>
      <vt:lpstr>Day 2- The Story of Ruby Bridges</vt:lpstr>
      <vt:lpstr>Day 3- Ruby Bridges Goes to School</vt:lpstr>
      <vt:lpstr>Day 4- Compare the most important parts of two texts on the same topic.</vt:lpstr>
      <vt:lpstr>Access Prior Knowledge</vt:lpstr>
      <vt:lpstr>Goal</vt:lpstr>
      <vt:lpstr>New Information</vt:lpstr>
      <vt:lpstr>Application</vt:lpstr>
      <vt:lpstr>Slide 12</vt:lpstr>
      <vt:lpstr>Slide 13</vt:lpstr>
      <vt:lpstr>Revisit the Goal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Ruby Bridges</dc:title>
  <dc:creator>Susan</dc:creator>
  <cp:lastModifiedBy>st</cp:lastModifiedBy>
  <cp:revision>40</cp:revision>
  <cp:lastPrinted>1601-01-01T00:00:00Z</cp:lastPrinted>
  <dcterms:created xsi:type="dcterms:W3CDTF">2013-02-14T00:39:13Z</dcterms:created>
  <dcterms:modified xsi:type="dcterms:W3CDTF">2013-02-14T22:09:05Z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TC102037541033</vt:lpwstr>
  </property>
</Properties>
</file>