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
  </p:notesMasterIdLst>
  <p:sldIdLst>
    <p:sldId id="285" r:id="rId2"/>
    <p:sldId id="327" r:id="rId3"/>
    <p:sldId id="326" r:id="rId4"/>
    <p:sldId id="268" r:id="rId5"/>
    <p:sldId id="311" r:id="rId6"/>
    <p:sldId id="257" r:id="rId7"/>
    <p:sldId id="325" r:id="rId8"/>
    <p:sldId id="261" r:id="rId9"/>
    <p:sldId id="293" r:id="rId10"/>
    <p:sldId id="297" r:id="rId11"/>
    <p:sldId id="321" r:id="rId12"/>
    <p:sldId id="296" r:id="rId13"/>
    <p:sldId id="322" r:id="rId14"/>
    <p:sldId id="315" r:id="rId15"/>
    <p:sldId id="324" r:id="rId16"/>
    <p:sldId id="306" r:id="rId17"/>
    <p:sldId id="274" r:id="rId18"/>
    <p:sldId id="318" r:id="rId19"/>
    <p:sldId id="317" r:id="rId20"/>
    <p:sldId id="319" r:id="rId21"/>
    <p:sldId id="31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66C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4737" autoAdjust="0"/>
  </p:normalViewPr>
  <p:slideViewPr>
    <p:cSldViewPr>
      <p:cViewPr>
        <p:scale>
          <a:sx n="60" d="100"/>
          <a:sy n="60" d="100"/>
        </p:scale>
        <p:origin x="-810" y="-3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6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62687E-53FD-4E0F-8D1E-32A8AA591D2E}" type="datetimeFigureOut">
              <a:rPr lang="en-US" smtClean="0"/>
              <a:pPr/>
              <a:t>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157A2D-53B3-4009-98EE-7A95B220629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157A2D-53B3-4009-98EE-7A95B220629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29B2EB-0403-49A2-91E9-3BE025AE3C7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157A2D-53B3-4009-98EE-7A95B2206296}"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A02A88-AAB9-47F2-B08C-6BFDBA2048F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157A2D-53B3-4009-98EE-7A95B220629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157A2D-53B3-4009-98EE-7A95B220629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157A2D-53B3-4009-98EE-7A95B220629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157A2D-53B3-4009-98EE-7A95B220629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157A2D-53B3-4009-98EE-7A95B220629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14488"/>
            <a:ext cx="7772400" cy="1470025"/>
          </a:xfrm>
        </p:spPr>
        <p:txBody>
          <a:bodyPr anchor="ctr"/>
          <a:lstStyle/>
          <a:p>
            <a:r>
              <a:rPr kumimoji="0" lang="en-US" smtClean="0"/>
              <a:t>Click to edit Master title style</a:t>
            </a:r>
            <a:endParaRPr kumimoji="0" lang="en-US"/>
          </a:p>
        </p:txBody>
      </p:sp>
      <p:sp>
        <p:nvSpPr>
          <p:cNvPr id="3" name="Subtitle 2"/>
          <p:cNvSpPr>
            <a:spLocks noGrp="1"/>
          </p:cNvSpPr>
          <p:nvPr>
            <p:ph type="subTitle" idx="1"/>
          </p:nvPr>
        </p:nvSpPr>
        <p:spPr>
          <a:xfrm>
            <a:off x="1623397" y="3214686"/>
            <a:ext cx="5897206" cy="1500198"/>
          </a:xfrm>
        </p:spPr>
        <p:txBody>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3A892B80-9716-45EB-8765-559588D0F06A}" type="datetimeFigureOut">
              <a:rPr lang="en-US" smtClean="0"/>
              <a:pPr/>
              <a:t>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2AFD-D97D-4F09-BE53-F9470AD1944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892B80-9716-45EB-8765-559588D0F06A}" type="datetimeFigureOut">
              <a:rPr lang="en-US" smtClean="0"/>
              <a:pPr/>
              <a:t>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68" y="642918"/>
            <a:ext cx="1543032" cy="5483246"/>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42918"/>
            <a:ext cx="6615130" cy="548324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892B80-9716-45EB-8765-559588D0F06A}" type="datetimeFigureOut">
              <a:rPr lang="en-US" smtClean="0"/>
              <a:pPr/>
              <a:t>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1pPr>
              <a:buSzPct val="50000"/>
              <a:buFont typeface="Wingdings"/>
              <a:buChar char=""/>
              <a:defRPr/>
            </a:lvl1pPr>
            <a:lvl2pPr>
              <a:buSzPct val="50000"/>
              <a:buFont typeface="Wingdings 2"/>
              <a:buChar char=""/>
              <a:defRPr/>
            </a:lvl2pPr>
            <a:lvl3pPr>
              <a:buSzPct val="50000"/>
              <a:buFont typeface="Wingdings"/>
              <a:buChar char="Y"/>
              <a:defRPr/>
            </a:lvl3pPr>
            <a:lvl4pPr>
              <a:buSzPct val="50000"/>
              <a:buFont typeface="Wingdings 2"/>
              <a:buChar char="³"/>
              <a:defRPr/>
            </a:lvl4pPr>
            <a:lvl5pPr>
              <a:buSzPct val="50000"/>
              <a:buFont typeface="Wingdings 2"/>
              <a:buChar char=""/>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892B80-9716-45EB-8765-559588D0F06A}" type="datetimeFigureOut">
              <a:rPr lang="en-US" smtClean="0"/>
              <a:pPr/>
              <a:t>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643183"/>
            <a:ext cx="6457968" cy="1362075"/>
          </a:xfrm>
        </p:spPr>
        <p:txBody>
          <a:bodyPr anchor="ctr"/>
          <a:lstStyle>
            <a:lvl1pPr algn="l">
              <a:defRPr sz="4000" b="0" cap="all"/>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009383"/>
            <a:ext cx="4529142"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892B80-9716-45EB-8765-559588D0F06A}" type="datetimeFigureOut">
              <a:rPr lang="en-US" smtClean="0"/>
              <a:pPr/>
              <a:t>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2AFD-D97D-4F09-BE53-F9470AD1944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A892B80-9716-45EB-8765-559588D0F06A}" type="datetimeFigureOut">
              <a:rPr lang="en-US" smtClean="0"/>
              <a:pPr/>
              <a:t>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0"/>
            </a:lvl2pPr>
            <a:lvl3pPr marL="914400" indent="0">
              <a:buNone/>
              <a:defRPr sz="1800" b="0"/>
            </a:lvl3pPr>
            <a:lvl4pPr marL="1371600" indent="0">
              <a:buNone/>
              <a:defRPr sz="1600" b="0"/>
            </a:lvl4pPr>
            <a:lvl5pPr marL="1828800" indent="0">
              <a:buNone/>
              <a:defRPr sz="1600" b="0"/>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effectLst/>
              </a:defRPr>
            </a:lvl1pPr>
            <a:lvl2pPr marL="457200" indent="0">
              <a:buNone/>
              <a:defRPr sz="2000" b="0">
                <a:effectLst/>
              </a:defRPr>
            </a:lvl2pPr>
            <a:lvl3pPr marL="914400" indent="0">
              <a:buNone/>
              <a:defRPr sz="1800" b="0">
                <a:effectLst/>
              </a:defRPr>
            </a:lvl3pPr>
            <a:lvl4pPr marL="1371600" indent="0">
              <a:buNone/>
              <a:defRPr sz="1600" b="0">
                <a:effectLst/>
              </a:defRPr>
            </a:lvl4pPr>
            <a:lvl5pPr marL="1828800" indent="0">
              <a:buNone/>
              <a:defRPr sz="1600" b="0">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A892B80-9716-45EB-8765-559588D0F06A}" type="datetimeFigureOut">
              <a:rPr lang="en-US" smtClean="0"/>
              <a:pPr/>
              <a:t>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A892B80-9716-45EB-8765-559588D0F06A}" type="datetimeFigureOut">
              <a:rPr lang="en-US" smtClean="0"/>
              <a:pPr/>
              <a:t>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92B80-9716-45EB-8765-559588D0F06A}" type="datetimeFigureOut">
              <a:rPr lang="en-US" smtClean="0"/>
              <a:pPr/>
              <a:t>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571480"/>
            <a:ext cx="3008313" cy="1071570"/>
          </a:xfrm>
        </p:spPr>
        <p:txBody>
          <a:bodyPr anchor="t"/>
          <a:lstStyle>
            <a:lvl1pPr algn="l">
              <a:defRPr sz="2000" b="0">
                <a:effectLst/>
              </a:defRPr>
            </a:lvl1pPr>
          </a:lstStyle>
          <a:p>
            <a:r>
              <a:rPr kumimoji="0" lang="en-US" smtClean="0"/>
              <a:t>Click to edit Master title style</a:t>
            </a:r>
            <a:endParaRPr kumimoji="0" lang="en-US"/>
          </a:p>
        </p:txBody>
      </p:sp>
      <p:sp>
        <p:nvSpPr>
          <p:cNvPr id="3" name="Content Placeholder 2"/>
          <p:cNvSpPr>
            <a:spLocks noGrp="1"/>
          </p:cNvSpPr>
          <p:nvPr>
            <p:ph idx="1"/>
          </p:nvPr>
        </p:nvSpPr>
        <p:spPr>
          <a:xfrm>
            <a:off x="3575050" y="571481"/>
            <a:ext cx="5111750" cy="555468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457201" y="1643051"/>
            <a:ext cx="3008313" cy="44831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A892B80-9716-45EB-8765-559588D0F06A}" type="datetimeFigureOut">
              <a:rPr lang="en-US" smtClean="0"/>
              <a:pPr/>
              <a:t>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2910" y="687306"/>
            <a:ext cx="850886" cy="4670520"/>
          </a:xfrm>
        </p:spPr>
        <p:txBody>
          <a:bodyPr vert="eaVert" anchor="ctr"/>
          <a:lstStyle>
            <a:lvl1pPr algn="ctr">
              <a:defRPr sz="2000" b="0">
                <a:gradFill flip="none" rotWithShape="1">
                  <a:gsLst>
                    <a:gs pos="0">
                      <a:srgbClr val="000082"/>
                    </a:gs>
                    <a:gs pos="30000">
                      <a:srgbClr val="66008F"/>
                    </a:gs>
                    <a:gs pos="64999">
                      <a:srgbClr val="BA0066"/>
                    </a:gs>
                    <a:gs pos="89999">
                      <a:srgbClr val="FF0000"/>
                    </a:gs>
                    <a:gs pos="100000">
                      <a:srgbClr val="FF8200"/>
                    </a:gs>
                  </a:gsLst>
                  <a:lin ang="16200000" scaled="1"/>
                  <a:tileRect/>
                </a:gradFill>
                <a:effectLst/>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00166" y="684213"/>
            <a:ext cx="6929486" cy="4673613"/>
          </a:xfrm>
          <a:prstGeom prst="roundRect">
            <a:avLst>
              <a:gd name="adj" fmla="val 5966"/>
            </a:avLst>
          </a:prstGeom>
          <a:solidFill>
            <a:schemeClr val="bg2">
              <a:tint val="60000"/>
              <a:alpha val="50000"/>
            </a:schemeClr>
          </a:solidFill>
          <a:effectLst>
            <a:outerShdw blurRad="127000" dist="101600" dir="2700000" algn="tl" rotWithShape="0">
              <a:srgbClr val="000000">
                <a:alpha val="43137"/>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a:p>
        </p:txBody>
      </p:sp>
      <p:sp>
        <p:nvSpPr>
          <p:cNvPr id="4" name="Text Placeholder 3"/>
          <p:cNvSpPr>
            <a:spLocks noGrp="1"/>
          </p:cNvSpPr>
          <p:nvPr>
            <p:ph type="body" sz="half" idx="2"/>
          </p:nvPr>
        </p:nvSpPr>
        <p:spPr>
          <a:xfrm>
            <a:off x="1500166" y="5481658"/>
            <a:ext cx="6924037" cy="804862"/>
          </a:xfrm>
        </p:spPr>
        <p:txBody>
          <a:bodyPr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A892B80-9716-45EB-8765-559588D0F06A}" type="datetimeFigureOut">
              <a:rPr lang="en-US" smtClean="0"/>
              <a:pPr/>
              <a:t>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72AFD-D97D-4F09-BE53-F9470AD194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rtlCol="0" anchor="ctr">
            <a:normAutofit/>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7010400" y="6356350"/>
            <a:ext cx="2133600" cy="365125"/>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3A892B80-9716-45EB-8765-559588D0F06A}" type="datetimeFigureOut">
              <a:rPr lang="en-US" smtClean="0"/>
              <a:pPr/>
              <a:t>2/5/2012</a:t>
            </a:fld>
            <a:endParaRPr lang="en-US"/>
          </a:p>
        </p:txBody>
      </p:sp>
      <p:sp>
        <p:nvSpPr>
          <p:cNvPr id="5" name="Footer Placeholder 4"/>
          <p:cNvSpPr>
            <a:spLocks noGrp="1"/>
          </p:cNvSpPr>
          <p:nvPr>
            <p:ph type="ftr" sz="quarter" idx="3"/>
          </p:nvPr>
        </p:nvSpPr>
        <p:spPr>
          <a:xfrm>
            <a:off x="0" y="6356350"/>
            <a:ext cx="2895600" cy="365125"/>
          </a:xfrm>
          <a:prstGeom prst="rect">
            <a:avLst/>
          </a:prstGeom>
        </p:spPr>
        <p:txBody>
          <a:bodyPr vert="horz" rtlCol="0" anchor="ctr"/>
          <a:lstStyle>
            <a:lvl1pPr algn="l" eaLnBrk="1" latinLnBrk="0" hangingPunct="1">
              <a:defRPr kumimoji="0"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01090" y="0"/>
            <a:ext cx="642910" cy="571480"/>
          </a:xfrm>
          <a:prstGeom prst="roundRect">
            <a:avLst>
              <a:gd name="adj" fmla="val 16667"/>
            </a:avLst>
          </a:prstGeom>
        </p:spPr>
        <p:txBody>
          <a:bodyPr vert="horz" rtlCol="0" anchor="ctr"/>
          <a:lstStyle>
            <a:lvl1pPr algn="ctr" eaLnBrk="1" latinLnBrk="0" hangingPunct="1">
              <a:defRPr kumimoji="0" sz="1200">
                <a:solidFill>
                  <a:schemeClr val="tx1">
                    <a:tint val="75000"/>
                  </a:schemeClr>
                </a:solidFill>
              </a:defRPr>
            </a:lvl1pPr>
          </a:lstStyle>
          <a:p>
            <a:fld id="{76E72AFD-D97D-4F09-BE53-F9470AD194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400" kern="1200">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outerShdw blurRad="50800" dist="50800" dir="2700000" algn="tl" rotWithShape="0">
              <a:srgbClr val="000000">
                <a:alpha val="43137"/>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a:buChar char="z"/>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ø"/>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a:buChar char="Y"/>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³"/>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¹"/>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47800"/>
            <a:ext cx="8305800" cy="1662332"/>
          </a:xfrm>
        </p:spPr>
        <p:txBody>
          <a:bodyPr>
            <a:normAutofit/>
          </a:bodyPr>
          <a:lstStyle/>
          <a:p>
            <a:r>
              <a:rPr lang="en-US" dirty="0" smtClean="0"/>
              <a:t>How Do Characters </a:t>
            </a:r>
            <a:br>
              <a:rPr lang="en-US" dirty="0" smtClean="0"/>
            </a:br>
            <a:r>
              <a:rPr lang="en-US" dirty="0" smtClean="0"/>
              <a:t>Respond to Challenges?</a:t>
            </a:r>
            <a:endParaRPr lang="en-US" u="sng" dirty="0"/>
          </a:p>
        </p:txBody>
      </p:sp>
      <p:sp>
        <p:nvSpPr>
          <p:cNvPr id="3" name="Subtitle 2"/>
          <p:cNvSpPr>
            <a:spLocks noGrp="1"/>
          </p:cNvSpPr>
          <p:nvPr>
            <p:ph type="subTitle" idx="1"/>
          </p:nvPr>
        </p:nvSpPr>
        <p:spPr>
          <a:xfrm>
            <a:off x="457200" y="3810000"/>
            <a:ext cx="8305800" cy="1143000"/>
          </a:xfrm>
        </p:spPr>
        <p:txBody>
          <a:bodyPr>
            <a:noAutofit/>
          </a:bodyPr>
          <a:lstStyle/>
          <a:p>
            <a:r>
              <a:rPr lang="en-US" sz="3600" dirty="0" smtClean="0"/>
              <a:t>Mrs. </a:t>
            </a:r>
            <a:r>
              <a:rPr lang="en-US" sz="3600" dirty="0" err="1" smtClean="0"/>
              <a:t>Eide’s</a:t>
            </a:r>
            <a:endParaRPr lang="en-US" sz="3600" dirty="0" smtClean="0"/>
          </a:p>
          <a:p>
            <a:r>
              <a:rPr lang="en-US" sz="4400" i="1" dirty="0" smtClean="0"/>
              <a:t>2</a:t>
            </a:r>
            <a:r>
              <a:rPr lang="en-US" sz="4400" i="1" baseline="30000" dirty="0" smtClean="0"/>
              <a:t>nd</a:t>
            </a:r>
            <a:r>
              <a:rPr lang="en-US" sz="4400" i="1" dirty="0" smtClean="0"/>
              <a:t> </a:t>
            </a:r>
            <a:r>
              <a:rPr lang="en-US" sz="3600" i="1" dirty="0" smtClean="0"/>
              <a:t>G</a:t>
            </a:r>
            <a:r>
              <a:rPr lang="en-US" sz="3600" dirty="0" smtClean="0"/>
              <a:t>rade Class</a:t>
            </a:r>
          </a:p>
          <a:p>
            <a:r>
              <a:rPr lang="en-US" sz="1800" dirty="0" smtClean="0"/>
              <a:t>Renee Simpson Literacy Facilitator </a:t>
            </a:r>
          </a:p>
          <a:p>
            <a:r>
              <a:rPr lang="en-US" sz="1800" dirty="0" smtClean="0"/>
              <a:t>Mathias Elementary</a:t>
            </a:r>
            <a:endParaRPr lang="en-US" sz="3600" dirty="0" smtClean="0"/>
          </a:p>
          <a:p>
            <a:r>
              <a:rPr lang="en-US" sz="1600" dirty="0" smtClean="0"/>
              <a:t>Rogers, AR</a:t>
            </a:r>
          </a:p>
          <a:p>
            <a:r>
              <a:rPr lang="en-US" sz="1600" dirty="0" smtClean="0"/>
              <a:t>December 7, 2011</a:t>
            </a:r>
          </a:p>
          <a:p>
            <a:r>
              <a:rPr lang="en-US" sz="3600" dirty="0" smtClean="0"/>
              <a:t> </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0515.JPG"/>
          <p:cNvPicPr>
            <a:picLocks noChangeAspect="1"/>
          </p:cNvPicPr>
          <p:nvPr/>
        </p:nvPicPr>
        <p:blipFill>
          <a:blip r:embed="rId3" cstate="print"/>
          <a:srcRect l="30944" t="30438" r="34190" b="34214"/>
          <a:stretch>
            <a:fillRect/>
          </a:stretch>
        </p:blipFill>
        <p:spPr>
          <a:xfrm>
            <a:off x="304800" y="990600"/>
            <a:ext cx="4064000" cy="2743200"/>
          </a:xfrm>
          <a:prstGeom prst="rect">
            <a:avLst/>
          </a:prstGeom>
        </p:spPr>
      </p:pic>
      <p:sp>
        <p:nvSpPr>
          <p:cNvPr id="13" name="Title 2"/>
          <p:cNvSpPr txBox="1">
            <a:spLocks/>
          </p:cNvSpPr>
          <p:nvPr/>
        </p:nvSpPr>
        <p:spPr>
          <a:xfrm>
            <a:off x="381000" y="228600"/>
            <a:ext cx="8229600" cy="685800"/>
          </a:xfrm>
          <a:prstGeom prst="rect">
            <a:avLst/>
          </a:prstGeom>
        </p:spPr>
        <p:txBody>
          <a:bodyPr vert="horz"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outerShdw blurRad="50800" dist="50800" dir="2700000" algn="tl" rotWithShape="0">
                    <a:srgbClr val="000000">
                      <a:alpha val="43137"/>
                    </a:srgbClr>
                  </a:outerShdw>
                </a:effectLst>
                <a:uLnTx/>
                <a:uFillTx/>
                <a:latin typeface="+mj-lt"/>
                <a:ea typeface="+mj-ea"/>
                <a:cs typeface="+mj-cs"/>
              </a:rPr>
              <a:t>N= New Information</a:t>
            </a:r>
            <a:endParaRPr kumimoji="0" lang="en-US" sz="4400" b="0" i="0" u="none" strike="noStrike" kern="1200" cap="none" spc="0" normalizeH="0" baseline="0" noProof="0" dirty="0">
              <a:ln>
                <a:no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outerShdw blurRad="50800" dist="50800" dir="2700000" algn="tl" rotWithShape="0">
                  <a:srgbClr val="000000">
                    <a:alpha val="43137"/>
                  </a:srgbClr>
                </a:outerShdw>
              </a:effectLst>
              <a:uLnTx/>
              <a:uFillTx/>
              <a:latin typeface="+mj-lt"/>
              <a:ea typeface="+mj-ea"/>
              <a:cs typeface="+mj-cs"/>
            </a:endParaRPr>
          </a:p>
        </p:txBody>
      </p:sp>
      <p:pic>
        <p:nvPicPr>
          <p:cNvPr id="16" name="Picture 15" descr="IMG_0513.JPG"/>
          <p:cNvPicPr>
            <a:picLocks noChangeAspect="1"/>
          </p:cNvPicPr>
          <p:nvPr/>
        </p:nvPicPr>
        <p:blipFill>
          <a:blip r:embed="rId4" cstate="print"/>
          <a:stretch>
            <a:fillRect/>
          </a:stretch>
        </p:blipFill>
        <p:spPr>
          <a:xfrm>
            <a:off x="3962400" y="3124200"/>
            <a:ext cx="4800896" cy="3196452"/>
          </a:xfrm>
          <a:prstGeom prst="rect">
            <a:avLst/>
          </a:prstGeom>
        </p:spPr>
      </p:pic>
      <p:sp>
        <p:nvSpPr>
          <p:cNvPr id="17" name="TextBox 16"/>
          <p:cNvSpPr txBox="1"/>
          <p:nvPr/>
        </p:nvSpPr>
        <p:spPr>
          <a:xfrm>
            <a:off x="4648200" y="1143000"/>
            <a:ext cx="4038600" cy="1938992"/>
          </a:xfrm>
          <a:prstGeom prst="rect">
            <a:avLst/>
          </a:prstGeom>
          <a:noFill/>
        </p:spPr>
        <p:txBody>
          <a:bodyPr wrap="square" rtlCol="0">
            <a:spAutoFit/>
          </a:bodyPr>
          <a:lstStyle/>
          <a:p>
            <a:r>
              <a:rPr lang="en-US" sz="2400" b="1" dirty="0" smtClean="0">
                <a:solidFill>
                  <a:schemeClr val="accent5"/>
                </a:solidFill>
              </a:rPr>
              <a:t>Many “light bulbs” went off when the students realized that their Morning Mentor Sentence was from </a:t>
            </a:r>
            <a:r>
              <a:rPr lang="en-US" sz="2400" b="1" u="sng" dirty="0" smtClean="0">
                <a:solidFill>
                  <a:schemeClr val="accent5"/>
                </a:solidFill>
              </a:rPr>
              <a:t>Silent Music</a:t>
            </a:r>
            <a:r>
              <a:rPr lang="en-US" sz="2400" b="1" dirty="0" smtClean="0">
                <a:solidFill>
                  <a:schemeClr val="accent5"/>
                </a:solidFill>
              </a:rPr>
              <a:t>.</a:t>
            </a:r>
            <a:endParaRPr lang="en-US" sz="2400" b="1" dirty="0">
              <a:solidFill>
                <a:schemeClr val="accent5"/>
              </a:solidFill>
            </a:endParaRPr>
          </a:p>
        </p:txBody>
      </p:sp>
      <p:sp>
        <p:nvSpPr>
          <p:cNvPr id="18" name="TextBox 17"/>
          <p:cNvSpPr txBox="1"/>
          <p:nvPr/>
        </p:nvSpPr>
        <p:spPr>
          <a:xfrm>
            <a:off x="152400" y="3733800"/>
            <a:ext cx="3810000" cy="2585323"/>
          </a:xfrm>
          <a:prstGeom prst="rect">
            <a:avLst/>
          </a:prstGeom>
          <a:noFill/>
        </p:spPr>
        <p:txBody>
          <a:bodyPr wrap="square" rtlCol="0">
            <a:spAutoFit/>
          </a:bodyPr>
          <a:lstStyle/>
          <a:p>
            <a:r>
              <a:rPr lang="en-US" i="1" dirty="0" smtClean="0"/>
              <a:t>Each morning, the students study a “Mentor Sentence.”  This is a strong sentence from any text they have been reading.  The students copy the sentence from the board, and then as a class, they tell all of the things they “notice” about the sentence.  They are hunting for strong vocabulary, vivid verbs, similes, etc.</a:t>
            </a:r>
            <a:endParaRPr lang="en-US"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28600"/>
            <a:ext cx="8229600" cy="1143000"/>
          </a:xfrm>
        </p:spPr>
        <p:txBody>
          <a:bodyPr/>
          <a:lstStyle/>
          <a:p>
            <a:r>
              <a:rPr lang="en-US" dirty="0" smtClean="0"/>
              <a:t>A= Apply Knowledge</a:t>
            </a:r>
            <a:endParaRPr lang="en-US" dirty="0"/>
          </a:p>
        </p:txBody>
      </p:sp>
      <p:sp>
        <p:nvSpPr>
          <p:cNvPr id="13" name="TextBox 12"/>
          <p:cNvSpPr txBox="1"/>
          <p:nvPr/>
        </p:nvSpPr>
        <p:spPr>
          <a:xfrm>
            <a:off x="2438400" y="1371600"/>
            <a:ext cx="4114800" cy="1569660"/>
          </a:xfrm>
          <a:prstGeom prst="rect">
            <a:avLst/>
          </a:prstGeom>
          <a:noFill/>
        </p:spPr>
        <p:txBody>
          <a:bodyPr wrap="square" rtlCol="0">
            <a:spAutoFit/>
          </a:bodyPr>
          <a:lstStyle/>
          <a:p>
            <a:r>
              <a:rPr lang="en-US" sz="2400" b="1" dirty="0" smtClean="0">
                <a:solidFill>
                  <a:schemeClr val="accent5"/>
                </a:solidFill>
              </a:rPr>
              <a:t>The students were asked to answer one of two different open response style questions…</a:t>
            </a:r>
            <a:endParaRPr lang="en-US" sz="2400" b="1" dirty="0">
              <a:solidFill>
                <a:schemeClr val="accent5"/>
              </a:solidFill>
            </a:endParaRPr>
          </a:p>
        </p:txBody>
      </p:sp>
      <p:pic>
        <p:nvPicPr>
          <p:cNvPr id="14" name="Picture 13" descr="IMG_0533.JPG"/>
          <p:cNvPicPr>
            <a:picLocks noChangeAspect="1"/>
          </p:cNvPicPr>
          <p:nvPr/>
        </p:nvPicPr>
        <p:blipFill>
          <a:blip r:embed="rId3" cstate="print"/>
          <a:srcRect l="16667" t="18709" r="15000" b="48749"/>
          <a:stretch>
            <a:fillRect/>
          </a:stretch>
        </p:blipFill>
        <p:spPr>
          <a:xfrm rot="20946235">
            <a:off x="3539171" y="2615510"/>
            <a:ext cx="5257800" cy="1667107"/>
          </a:xfrm>
          <a:prstGeom prst="rect">
            <a:avLst/>
          </a:prstGeom>
        </p:spPr>
      </p:pic>
      <p:pic>
        <p:nvPicPr>
          <p:cNvPr id="15" name="Picture 14" descr="IMG_0530.JPG"/>
          <p:cNvPicPr>
            <a:picLocks noChangeAspect="1"/>
          </p:cNvPicPr>
          <p:nvPr/>
        </p:nvPicPr>
        <p:blipFill>
          <a:blip r:embed="rId4" cstate="print"/>
          <a:srcRect l="5000" t="14955" r="55833" b="42490"/>
          <a:stretch>
            <a:fillRect/>
          </a:stretch>
        </p:blipFill>
        <p:spPr>
          <a:xfrm rot="2125497">
            <a:off x="337151" y="2775282"/>
            <a:ext cx="2879329" cy="2082919"/>
          </a:xfrm>
          <a:prstGeom prst="rect">
            <a:avLst/>
          </a:prstGeom>
        </p:spPr>
      </p:pic>
      <p:pic>
        <p:nvPicPr>
          <p:cNvPr id="16" name="Picture 15" descr="IMG_0525.JPG"/>
          <p:cNvPicPr>
            <a:picLocks noChangeAspect="1"/>
          </p:cNvPicPr>
          <p:nvPr/>
        </p:nvPicPr>
        <p:blipFill>
          <a:blip r:embed="rId5" cstate="print"/>
          <a:srcRect l="12329" b="12238"/>
          <a:stretch>
            <a:fillRect/>
          </a:stretch>
        </p:blipFill>
        <p:spPr>
          <a:xfrm>
            <a:off x="5410200" y="4343400"/>
            <a:ext cx="3505200" cy="2336186"/>
          </a:xfrm>
          <a:prstGeom prst="rect">
            <a:avLst/>
          </a:prstGeom>
        </p:spPr>
      </p:pic>
      <p:sp>
        <p:nvSpPr>
          <p:cNvPr id="18" name="Rounded Rectangle 17"/>
          <p:cNvSpPr/>
          <p:nvPr/>
        </p:nvSpPr>
        <p:spPr>
          <a:xfrm>
            <a:off x="5867400" y="2743200"/>
            <a:ext cx="1143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09600" y="3048000"/>
            <a:ext cx="11430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457200" y="0"/>
            <a:ext cx="8229600" cy="685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A= Apply Knowledge</a:t>
            </a:r>
            <a:endParaRPr kumimoji="0" 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2" name="TextBox 11"/>
          <p:cNvSpPr txBox="1"/>
          <p:nvPr/>
        </p:nvSpPr>
        <p:spPr>
          <a:xfrm>
            <a:off x="304800" y="1295400"/>
            <a:ext cx="3886200" cy="1200329"/>
          </a:xfrm>
          <a:prstGeom prst="rect">
            <a:avLst/>
          </a:prstGeom>
          <a:noFill/>
        </p:spPr>
        <p:txBody>
          <a:bodyPr wrap="square" rtlCol="0">
            <a:spAutoFit/>
          </a:bodyPr>
          <a:lstStyle/>
          <a:p>
            <a:pPr algn="ctr"/>
            <a:r>
              <a:rPr lang="en-US" sz="2400" dirty="0" smtClean="0"/>
              <a:t>As the students worked, Mrs. </a:t>
            </a:r>
            <a:r>
              <a:rPr lang="en-US" sz="2400" dirty="0" err="1" smtClean="0"/>
              <a:t>Eide</a:t>
            </a:r>
            <a:r>
              <a:rPr lang="en-US" sz="2400" dirty="0" smtClean="0"/>
              <a:t> roamed the room with her scoring guide.    </a:t>
            </a:r>
            <a:endParaRPr lang="en-US" sz="2400" dirty="0"/>
          </a:p>
        </p:txBody>
      </p:sp>
      <p:pic>
        <p:nvPicPr>
          <p:cNvPr id="7" name="Picture 6" descr="IMG_0538.JPG"/>
          <p:cNvPicPr>
            <a:picLocks noChangeAspect="1"/>
          </p:cNvPicPr>
          <p:nvPr/>
        </p:nvPicPr>
        <p:blipFill>
          <a:blip r:embed="rId3" cstate="print"/>
          <a:stretch>
            <a:fillRect/>
          </a:stretch>
        </p:blipFill>
        <p:spPr>
          <a:xfrm>
            <a:off x="4566663" y="1143000"/>
            <a:ext cx="4120137" cy="2743200"/>
          </a:xfrm>
          <a:prstGeom prst="rect">
            <a:avLst/>
          </a:prstGeom>
        </p:spPr>
      </p:pic>
      <p:sp>
        <p:nvSpPr>
          <p:cNvPr id="9" name="Rounded Rectangle 8"/>
          <p:cNvSpPr/>
          <p:nvPr/>
        </p:nvSpPr>
        <p:spPr>
          <a:xfrm rot="423335">
            <a:off x="5205821" y="2236244"/>
            <a:ext cx="533400" cy="1667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MG_0531.JPG"/>
          <p:cNvPicPr>
            <a:picLocks noChangeAspect="1"/>
          </p:cNvPicPr>
          <p:nvPr/>
        </p:nvPicPr>
        <p:blipFill>
          <a:blip r:embed="rId4" cstate="print"/>
          <a:stretch>
            <a:fillRect/>
          </a:stretch>
        </p:blipFill>
        <p:spPr>
          <a:xfrm>
            <a:off x="304799" y="2819400"/>
            <a:ext cx="3891241" cy="2590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457200" y="0"/>
            <a:ext cx="8229600" cy="685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A= Apply Knowledge</a:t>
            </a:r>
            <a:endParaRPr kumimoji="0" 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8" name="Picture 7" descr="IMG_0534.JPG"/>
          <p:cNvPicPr>
            <a:picLocks noChangeAspect="1"/>
          </p:cNvPicPr>
          <p:nvPr/>
        </p:nvPicPr>
        <p:blipFill>
          <a:blip r:embed="rId3" cstate="print"/>
          <a:stretch>
            <a:fillRect/>
          </a:stretch>
        </p:blipFill>
        <p:spPr>
          <a:xfrm>
            <a:off x="304800" y="1143000"/>
            <a:ext cx="2975654" cy="1981200"/>
          </a:xfrm>
          <a:prstGeom prst="rect">
            <a:avLst/>
          </a:prstGeom>
        </p:spPr>
      </p:pic>
      <p:sp>
        <p:nvSpPr>
          <p:cNvPr id="10" name="TextBox 9"/>
          <p:cNvSpPr txBox="1"/>
          <p:nvPr/>
        </p:nvSpPr>
        <p:spPr>
          <a:xfrm>
            <a:off x="304800" y="3657600"/>
            <a:ext cx="2971800" cy="2308324"/>
          </a:xfrm>
          <a:prstGeom prst="rect">
            <a:avLst/>
          </a:prstGeom>
          <a:noFill/>
        </p:spPr>
        <p:txBody>
          <a:bodyPr wrap="square" rtlCol="0">
            <a:spAutoFit/>
          </a:bodyPr>
          <a:lstStyle/>
          <a:p>
            <a:r>
              <a:rPr lang="en-US" i="1" dirty="0" smtClean="0"/>
              <a:t>“Ali faced the challenge that his city was having a war.  The dropped missiles and bombs.  He responded by making calligraphy just like his secret hero when they were having a war and many people died.”</a:t>
            </a:r>
            <a:endParaRPr lang="en-US" i="1" dirty="0"/>
          </a:p>
        </p:txBody>
      </p:sp>
      <p:sp>
        <p:nvSpPr>
          <p:cNvPr id="6" name="Up Arrow 5"/>
          <p:cNvSpPr/>
          <p:nvPr/>
        </p:nvSpPr>
        <p:spPr>
          <a:xfrm>
            <a:off x="2057400" y="3048000"/>
            <a:ext cx="3810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838200" y="1371600"/>
            <a:ext cx="4572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MG_0539.JPG"/>
          <p:cNvPicPr>
            <a:picLocks noChangeAspect="1"/>
          </p:cNvPicPr>
          <p:nvPr/>
        </p:nvPicPr>
        <p:blipFill>
          <a:blip r:embed="rId4" cstate="print"/>
          <a:srcRect l="15526"/>
          <a:stretch>
            <a:fillRect/>
          </a:stretch>
        </p:blipFill>
        <p:spPr>
          <a:xfrm rot="16200000">
            <a:off x="3049678" y="1750922"/>
            <a:ext cx="3581400" cy="2822756"/>
          </a:xfrm>
          <a:prstGeom prst="rect">
            <a:avLst/>
          </a:prstGeom>
        </p:spPr>
      </p:pic>
      <p:sp>
        <p:nvSpPr>
          <p:cNvPr id="20" name="TextBox 19"/>
          <p:cNvSpPr txBox="1"/>
          <p:nvPr/>
        </p:nvSpPr>
        <p:spPr>
          <a:xfrm>
            <a:off x="6400800" y="2286000"/>
            <a:ext cx="2590800" cy="4247317"/>
          </a:xfrm>
          <a:prstGeom prst="rect">
            <a:avLst/>
          </a:prstGeom>
          <a:noFill/>
        </p:spPr>
        <p:txBody>
          <a:bodyPr wrap="square" rtlCol="0">
            <a:spAutoFit/>
          </a:bodyPr>
          <a:lstStyle/>
          <a:p>
            <a:r>
              <a:rPr lang="en-US" i="1" dirty="0" smtClean="0"/>
              <a:t>“My name is Ali.  I faced a challenge and it was all the suicide bombers destroyed this country and killed people.  I had to think of a way to respond to that challenge, and I did.  You’re asking how I did it.  I’ll tell you.  I got inside my house and it didn’t stop the bombs, but it made me feel better because I was safe and sound.”</a:t>
            </a:r>
            <a:endParaRPr lang="en-US" i="1" dirty="0"/>
          </a:p>
        </p:txBody>
      </p:sp>
      <p:sp>
        <p:nvSpPr>
          <p:cNvPr id="17" name="Rounded Rectangle 16"/>
          <p:cNvSpPr/>
          <p:nvPr/>
        </p:nvSpPr>
        <p:spPr>
          <a:xfrm>
            <a:off x="3810000" y="1600200"/>
            <a:ext cx="6858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6200000">
            <a:off x="5867400" y="3200400"/>
            <a:ext cx="3810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p:cNvSpPr txBox="1">
            <a:spLocks/>
          </p:cNvSpPr>
          <p:nvPr/>
        </p:nvSpPr>
        <p:spPr>
          <a:xfrm>
            <a:off x="533400" y="0"/>
            <a:ext cx="8229600" cy="685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A= Apply Knowledge</a:t>
            </a:r>
            <a:endParaRPr kumimoji="0" 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9" name="Picture 8" descr="IMG_0536.JPG"/>
          <p:cNvPicPr>
            <a:picLocks noChangeAspect="1"/>
          </p:cNvPicPr>
          <p:nvPr/>
        </p:nvPicPr>
        <p:blipFill>
          <a:blip r:embed="rId3" cstate="print"/>
          <a:srcRect l="45302"/>
          <a:stretch>
            <a:fillRect/>
          </a:stretch>
        </p:blipFill>
        <p:spPr>
          <a:xfrm rot="16200000">
            <a:off x="1046171" y="2992429"/>
            <a:ext cx="3317858" cy="4038600"/>
          </a:xfrm>
          <a:prstGeom prst="rect">
            <a:avLst/>
          </a:prstGeom>
        </p:spPr>
      </p:pic>
      <p:sp>
        <p:nvSpPr>
          <p:cNvPr id="10" name="TextBox 9"/>
          <p:cNvSpPr txBox="1"/>
          <p:nvPr/>
        </p:nvSpPr>
        <p:spPr>
          <a:xfrm>
            <a:off x="4800600" y="4953000"/>
            <a:ext cx="3810000" cy="1200329"/>
          </a:xfrm>
          <a:prstGeom prst="rect">
            <a:avLst/>
          </a:prstGeom>
          <a:noFill/>
        </p:spPr>
        <p:txBody>
          <a:bodyPr wrap="square" rtlCol="0">
            <a:spAutoFit/>
          </a:bodyPr>
          <a:lstStyle/>
          <a:p>
            <a:r>
              <a:rPr lang="en-US" i="1" dirty="0" smtClean="0"/>
              <a:t>“My name is Ali.  When the people got killed, I faced my challenges and wrote letters of calligraphy.  It made me to be safe inside.”</a:t>
            </a:r>
            <a:endParaRPr lang="en-US" i="1" dirty="0"/>
          </a:p>
        </p:txBody>
      </p:sp>
      <p:sp>
        <p:nvSpPr>
          <p:cNvPr id="11" name="TextBox 10"/>
          <p:cNvSpPr txBox="1"/>
          <p:nvPr/>
        </p:nvSpPr>
        <p:spPr>
          <a:xfrm>
            <a:off x="228600" y="1066800"/>
            <a:ext cx="3581400" cy="2308324"/>
          </a:xfrm>
          <a:prstGeom prst="rect">
            <a:avLst/>
          </a:prstGeom>
          <a:noFill/>
        </p:spPr>
        <p:txBody>
          <a:bodyPr wrap="square" rtlCol="0">
            <a:spAutoFit/>
          </a:bodyPr>
          <a:lstStyle/>
          <a:p>
            <a:r>
              <a:rPr lang="en-US" dirty="0" smtClean="0"/>
              <a:t>As the students worked, Mrs. </a:t>
            </a:r>
            <a:r>
              <a:rPr lang="en-US" dirty="0" err="1" smtClean="0"/>
              <a:t>Eide</a:t>
            </a:r>
            <a:r>
              <a:rPr lang="en-US" dirty="0" smtClean="0"/>
              <a:t> and Ms. Simpson walked around the room to score back to the standard.   When asked how Ali felt when he wrote his calligraphy, the student said that it made him feel safe inside.  This moved the student’s score from a “3” to a “4.”</a:t>
            </a:r>
            <a:endParaRPr lang="en-US" dirty="0"/>
          </a:p>
        </p:txBody>
      </p:sp>
      <p:pic>
        <p:nvPicPr>
          <p:cNvPr id="12" name="Picture 11" descr="IMG_0533.JPG"/>
          <p:cNvPicPr>
            <a:picLocks noChangeAspect="1"/>
          </p:cNvPicPr>
          <p:nvPr/>
        </p:nvPicPr>
        <p:blipFill>
          <a:blip r:embed="rId4" cstate="print"/>
          <a:srcRect l="8000" t="10013" r="16000" b="13888"/>
          <a:stretch>
            <a:fillRect/>
          </a:stretch>
        </p:blipFill>
        <p:spPr>
          <a:xfrm>
            <a:off x="4648200" y="1143000"/>
            <a:ext cx="3048000" cy="2032000"/>
          </a:xfrm>
          <a:prstGeom prst="rect">
            <a:avLst/>
          </a:prstGeom>
        </p:spPr>
      </p:pic>
      <p:sp>
        <p:nvSpPr>
          <p:cNvPr id="13" name="TextBox 12"/>
          <p:cNvSpPr txBox="1"/>
          <p:nvPr/>
        </p:nvSpPr>
        <p:spPr>
          <a:xfrm>
            <a:off x="5334000" y="3124200"/>
            <a:ext cx="3810000" cy="923330"/>
          </a:xfrm>
          <a:prstGeom prst="rect">
            <a:avLst/>
          </a:prstGeom>
          <a:noFill/>
        </p:spPr>
        <p:txBody>
          <a:bodyPr wrap="square" rtlCol="0">
            <a:spAutoFit/>
          </a:bodyPr>
          <a:lstStyle/>
          <a:p>
            <a:r>
              <a:rPr lang="en-US" i="1" dirty="0" smtClean="0"/>
              <a:t>“My name is Ali.  When the people got killed, I faced my challenges and wrote letters of calligraphy.”</a:t>
            </a:r>
            <a:endParaRPr lang="en-US" i="1" dirty="0"/>
          </a:p>
        </p:txBody>
      </p:sp>
      <p:sp>
        <p:nvSpPr>
          <p:cNvPr id="16" name="Rounded Rectangle 15"/>
          <p:cNvSpPr/>
          <p:nvPr/>
        </p:nvSpPr>
        <p:spPr>
          <a:xfrm rot="1043181">
            <a:off x="6261267" y="1467671"/>
            <a:ext cx="671890" cy="1888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21158730">
            <a:off x="2453332" y="3559239"/>
            <a:ext cx="862866" cy="288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 Arrow 20"/>
          <p:cNvSpPr/>
          <p:nvPr/>
        </p:nvSpPr>
        <p:spPr>
          <a:xfrm rot="16200000">
            <a:off x="4648200" y="4572000"/>
            <a:ext cx="3810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p:cNvSpPr/>
          <p:nvPr/>
        </p:nvSpPr>
        <p:spPr>
          <a:xfrm>
            <a:off x="5105400" y="2971800"/>
            <a:ext cx="381000" cy="685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Documents and Settings\st\Local Settings\Temporary Internet Files\Content.IE5\UKTUGEIB\MC910227496[1].png"/>
          <p:cNvPicPr>
            <a:picLocks noChangeAspect="1" noChangeArrowheads="1"/>
          </p:cNvPicPr>
          <p:nvPr/>
        </p:nvPicPr>
        <p:blipFill>
          <a:blip r:embed="rId5" cstate="print"/>
          <a:srcRect/>
          <a:stretch>
            <a:fillRect/>
          </a:stretch>
        </p:blipFill>
        <p:spPr bwMode="auto">
          <a:xfrm>
            <a:off x="7467600" y="761999"/>
            <a:ext cx="838200" cy="1009879"/>
          </a:xfrm>
          <a:prstGeom prst="rect">
            <a:avLst/>
          </a:prstGeom>
          <a:noFill/>
        </p:spPr>
      </p:pic>
      <p:pic>
        <p:nvPicPr>
          <p:cNvPr id="1027" name="Picture 3" descr="C:\Documents and Settings\st\Local Settings\Temporary Internet Files\Content.IE5\MZAN5FNC\MC910227495[1].png"/>
          <p:cNvPicPr>
            <a:picLocks noChangeAspect="1" noChangeArrowheads="1"/>
          </p:cNvPicPr>
          <p:nvPr/>
        </p:nvPicPr>
        <p:blipFill>
          <a:blip r:embed="rId6" cstate="print"/>
          <a:srcRect/>
          <a:stretch>
            <a:fillRect/>
          </a:stretch>
        </p:blipFill>
        <p:spPr bwMode="auto">
          <a:xfrm>
            <a:off x="228600" y="3352800"/>
            <a:ext cx="1149381" cy="1280647"/>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981200"/>
            <a:ext cx="3581400" cy="3046988"/>
          </a:xfrm>
          <a:prstGeom prst="rect">
            <a:avLst/>
          </a:prstGeom>
          <a:noFill/>
        </p:spPr>
        <p:txBody>
          <a:bodyPr wrap="square" rtlCol="0">
            <a:spAutoFit/>
          </a:bodyPr>
          <a:lstStyle/>
          <a:p>
            <a:r>
              <a:rPr lang="en-US" sz="2400" dirty="0" smtClean="0"/>
              <a:t>By the end of the lesson, Mrs. </a:t>
            </a:r>
            <a:r>
              <a:rPr lang="en-US" sz="2400" dirty="0" err="1" smtClean="0"/>
              <a:t>Eide</a:t>
            </a:r>
            <a:r>
              <a:rPr lang="en-US" sz="2400" dirty="0" smtClean="0"/>
              <a:t> scored 12 students on this skill.</a:t>
            </a:r>
          </a:p>
          <a:p>
            <a:endParaRPr lang="en-US" sz="2400" dirty="0" smtClean="0"/>
          </a:p>
          <a:p>
            <a:r>
              <a:rPr lang="en-US" sz="2400" dirty="0" smtClean="0"/>
              <a:t>Students were scored on their ability to answer the question either verbally or in written form.</a:t>
            </a:r>
            <a:endParaRPr lang="en-US" sz="2400" dirty="0"/>
          </a:p>
        </p:txBody>
      </p:sp>
      <p:sp>
        <p:nvSpPr>
          <p:cNvPr id="15" name="Title 2"/>
          <p:cNvSpPr txBox="1">
            <a:spLocks/>
          </p:cNvSpPr>
          <p:nvPr/>
        </p:nvSpPr>
        <p:spPr>
          <a:xfrm>
            <a:off x="533400" y="0"/>
            <a:ext cx="8229600" cy="68580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A= Apply Knowledge</a:t>
            </a:r>
            <a:endParaRPr kumimoji="0" 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8" name="Picture 7" descr="IMG_0537.JPG"/>
          <p:cNvPicPr>
            <a:picLocks noChangeAspect="1"/>
          </p:cNvPicPr>
          <p:nvPr/>
        </p:nvPicPr>
        <p:blipFill>
          <a:blip r:embed="rId3" cstate="print"/>
          <a:srcRect l="20223" r="4763"/>
          <a:stretch>
            <a:fillRect/>
          </a:stretch>
        </p:blipFill>
        <p:spPr>
          <a:xfrm rot="16200000">
            <a:off x="4225943" y="1793859"/>
            <a:ext cx="4800600" cy="4260883"/>
          </a:xfrm>
          <a:prstGeom prst="rect">
            <a:avLst/>
          </a:prstGeom>
        </p:spPr>
      </p:pic>
      <p:sp>
        <p:nvSpPr>
          <p:cNvPr id="10" name="Rounded Rectangle 9"/>
          <p:cNvSpPr/>
          <p:nvPr/>
        </p:nvSpPr>
        <p:spPr>
          <a:xfrm rot="152970">
            <a:off x="4888469" y="2208243"/>
            <a:ext cx="580512" cy="39636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229600" cy="2286000"/>
          </a:xfrm>
        </p:spPr>
        <p:txBody>
          <a:bodyPr/>
          <a:lstStyle/>
          <a:p>
            <a:r>
              <a:rPr dirty="0" smtClean="0"/>
              <a:t>G= Generalize the Goal</a:t>
            </a:r>
            <a:br>
              <a:rPr dirty="0" smtClean="0"/>
            </a:br>
            <a:endParaRPr lang="en-US" dirty="0"/>
          </a:p>
        </p:txBody>
      </p:sp>
      <p:sp>
        <p:nvSpPr>
          <p:cNvPr id="9" name="TextBox 8"/>
          <p:cNvSpPr txBox="1"/>
          <p:nvPr/>
        </p:nvSpPr>
        <p:spPr>
          <a:xfrm>
            <a:off x="5257800" y="1066800"/>
            <a:ext cx="3581400" cy="3170099"/>
          </a:xfrm>
          <a:prstGeom prst="rect">
            <a:avLst/>
          </a:prstGeom>
          <a:noFill/>
        </p:spPr>
        <p:txBody>
          <a:bodyPr wrap="square" rtlCol="0">
            <a:spAutoFit/>
          </a:bodyPr>
          <a:lstStyle/>
          <a:p>
            <a:r>
              <a:rPr lang="en-US" sz="2000" dirty="0" smtClean="0"/>
              <a:t>Turn and talk-</a:t>
            </a:r>
          </a:p>
          <a:p>
            <a:r>
              <a:rPr lang="en-US" sz="2000" dirty="0" smtClean="0"/>
              <a:t>“Today we learned about how characters respond to major challenges in a story.  How does this help you to be a better reader?”  </a:t>
            </a:r>
          </a:p>
          <a:p>
            <a:endParaRPr lang="en-US" sz="2000" dirty="0" smtClean="0"/>
          </a:p>
          <a:p>
            <a:r>
              <a:rPr lang="en-US" sz="2000" dirty="0" smtClean="0"/>
              <a:t>Score yourself on how well you can describe how characters respond to major challenges. </a:t>
            </a:r>
            <a:endParaRPr lang="en-US" sz="2000" dirty="0"/>
          </a:p>
        </p:txBody>
      </p:sp>
      <p:sp>
        <p:nvSpPr>
          <p:cNvPr id="12" name="TextBox 11"/>
          <p:cNvSpPr txBox="1"/>
          <p:nvPr/>
        </p:nvSpPr>
        <p:spPr>
          <a:xfrm>
            <a:off x="1828800" y="4648200"/>
            <a:ext cx="6400800" cy="1815882"/>
          </a:xfrm>
          <a:prstGeom prst="rect">
            <a:avLst/>
          </a:prstGeom>
          <a:noFill/>
        </p:spPr>
        <p:txBody>
          <a:bodyPr wrap="square" rtlCol="0">
            <a:spAutoFit/>
          </a:bodyPr>
          <a:lstStyle/>
          <a:p>
            <a:r>
              <a:rPr lang="en-US" sz="1600" dirty="0" smtClean="0"/>
              <a:t>1-I don’t understand how characters in a story respond to challenges.</a:t>
            </a:r>
          </a:p>
          <a:p>
            <a:r>
              <a:rPr lang="en-US" sz="1600" dirty="0" smtClean="0"/>
              <a:t>2- I understand about characters and challenges but I’m not quite sure how they fit together.</a:t>
            </a:r>
          </a:p>
          <a:p>
            <a:r>
              <a:rPr lang="en-US" sz="1600" dirty="0" smtClean="0"/>
              <a:t> 3- I understand what Mrs. </a:t>
            </a:r>
            <a:r>
              <a:rPr lang="en-US" sz="1600" dirty="0" err="1" smtClean="0"/>
              <a:t>Eide</a:t>
            </a:r>
            <a:r>
              <a:rPr lang="en-US" sz="1600" dirty="0" smtClean="0"/>
              <a:t> is talking about when she talks about how characters respond to challenges.</a:t>
            </a:r>
          </a:p>
          <a:p>
            <a:r>
              <a:rPr lang="en-US" sz="1600" dirty="0" smtClean="0"/>
              <a:t> 4- I can explain to Mrs. </a:t>
            </a:r>
            <a:r>
              <a:rPr lang="en-US" sz="1600" dirty="0" err="1" smtClean="0"/>
              <a:t>Eide</a:t>
            </a:r>
            <a:r>
              <a:rPr lang="en-US" sz="1600" dirty="0" smtClean="0"/>
              <a:t> in my own words how characters respond to challenges in a story. </a:t>
            </a:r>
            <a:endParaRPr lang="en-US" sz="1600" dirty="0">
              <a:solidFill>
                <a:srgbClr val="66CCFF"/>
              </a:solidFill>
            </a:endParaRPr>
          </a:p>
        </p:txBody>
      </p:sp>
      <p:pic>
        <p:nvPicPr>
          <p:cNvPr id="8" name="Picture 7" descr="IMG_0541.JPG"/>
          <p:cNvPicPr>
            <a:picLocks noChangeAspect="1"/>
          </p:cNvPicPr>
          <p:nvPr/>
        </p:nvPicPr>
        <p:blipFill>
          <a:blip r:embed="rId3" cstate="print"/>
          <a:srcRect l="19167" t="14954"/>
          <a:stretch>
            <a:fillRect/>
          </a:stretch>
        </p:blipFill>
        <p:spPr>
          <a:xfrm>
            <a:off x="228600" y="990600"/>
            <a:ext cx="5029200" cy="352293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0600" y="609600"/>
            <a:ext cx="1143000" cy="5632311"/>
          </a:xfrm>
          <a:prstGeom prst="rect">
            <a:avLst/>
          </a:prstGeom>
          <a:solidFill>
            <a:schemeClr val="tx1">
              <a:lumMod val="85000"/>
            </a:schemeClr>
          </a:solidFill>
          <a:ln>
            <a:solidFill>
              <a:schemeClr val="bg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G</a:t>
            </a:r>
          </a:p>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A</a:t>
            </a:r>
          </a:p>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N</a:t>
            </a:r>
          </a:p>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A</a:t>
            </a:r>
          </a:p>
          <a:p>
            <a:pPr algn="ctr"/>
            <a:r>
              <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G</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7" name="Chevron 6"/>
          <p:cNvSpPr/>
          <p:nvPr/>
        </p:nvSpPr>
        <p:spPr>
          <a:xfrm>
            <a:off x="2438400" y="2286000"/>
            <a:ext cx="1828800" cy="2286000"/>
          </a:xfrm>
          <a:prstGeom prst="chevr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4724400" y="5181600"/>
            <a:ext cx="3048000" cy="1200329"/>
          </a:xfrm>
          <a:prstGeom prst="rect">
            <a:avLst/>
          </a:prstGeom>
          <a:noFill/>
        </p:spPr>
        <p:txBody>
          <a:bodyPr wrap="square" rtlCol="0">
            <a:spAutoFit/>
          </a:bodyPr>
          <a:lstStyle/>
          <a:p>
            <a:pPr algn="ctr"/>
            <a:r>
              <a:rPr lang="en-US" sz="2400" dirty="0" smtClean="0"/>
              <a:t>Student Use of the High Yield Strategies</a:t>
            </a:r>
            <a:endParaRPr lang="en-US" sz="2400" dirty="0"/>
          </a:p>
        </p:txBody>
      </p:sp>
      <p:pic>
        <p:nvPicPr>
          <p:cNvPr id="8" name="Picture 7" descr="IMG_0500.JPG"/>
          <p:cNvPicPr>
            <a:picLocks noChangeAspect="1"/>
          </p:cNvPicPr>
          <p:nvPr/>
        </p:nvPicPr>
        <p:blipFill>
          <a:blip r:embed="rId3" cstate="print"/>
          <a:stretch>
            <a:fillRect/>
          </a:stretch>
        </p:blipFill>
        <p:spPr>
          <a:xfrm rot="16200000">
            <a:off x="3902359" y="1507841"/>
            <a:ext cx="4463482" cy="29718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3581400" cy="646331"/>
          </a:xfrm>
          <a:prstGeom prst="rect">
            <a:avLst/>
          </a:prstGeom>
          <a:solidFill>
            <a:schemeClr val="accent4">
              <a:lumMod val="60000"/>
              <a:lumOff val="40000"/>
            </a:schemeClr>
          </a:solidFill>
          <a:ln>
            <a:solidFill>
              <a:schemeClr val="bg1"/>
            </a:solidFill>
          </a:ln>
        </p:spPr>
        <p:txBody>
          <a:bodyPr wrap="square" rtlCol="0">
            <a:spAutoFit/>
          </a:bodyPr>
          <a:lstStyle/>
          <a:p>
            <a:r>
              <a:rPr lang="en-US" dirty="0" smtClean="0">
                <a:solidFill>
                  <a:schemeClr val="bg1"/>
                </a:solidFill>
              </a:rPr>
              <a:t>(3) Summarizing and Note Taking</a:t>
            </a:r>
            <a:endParaRPr lang="en-US" dirty="0">
              <a:solidFill>
                <a:schemeClr val="bg1"/>
              </a:solidFill>
            </a:endParaRPr>
          </a:p>
        </p:txBody>
      </p:sp>
      <p:sp>
        <p:nvSpPr>
          <p:cNvPr id="6" name="TextBox 5"/>
          <p:cNvSpPr txBox="1"/>
          <p:nvPr/>
        </p:nvSpPr>
        <p:spPr>
          <a:xfrm>
            <a:off x="609600" y="2819400"/>
            <a:ext cx="3581400" cy="646331"/>
          </a:xfrm>
          <a:prstGeom prst="rect">
            <a:avLst/>
          </a:prstGeom>
          <a:solidFill>
            <a:schemeClr val="accent5">
              <a:lumMod val="75000"/>
            </a:schemeClr>
          </a:solidFill>
          <a:ln>
            <a:solidFill>
              <a:schemeClr val="bg1"/>
            </a:solidFill>
          </a:ln>
        </p:spPr>
        <p:txBody>
          <a:bodyPr wrap="square" rtlCol="0">
            <a:spAutoFit/>
          </a:bodyPr>
          <a:lstStyle/>
          <a:p>
            <a:r>
              <a:rPr lang="en-US" dirty="0" smtClean="0">
                <a:solidFill>
                  <a:schemeClr val="bg1"/>
                </a:solidFill>
              </a:rPr>
              <a:t>(4) Reinforcing Effort and Providing Recognition</a:t>
            </a:r>
          </a:p>
        </p:txBody>
      </p:sp>
      <p:sp>
        <p:nvSpPr>
          <p:cNvPr id="7" name="TextBox 6"/>
          <p:cNvSpPr txBox="1"/>
          <p:nvPr/>
        </p:nvSpPr>
        <p:spPr>
          <a:xfrm>
            <a:off x="685800" y="4572000"/>
            <a:ext cx="3581400" cy="369332"/>
          </a:xfrm>
          <a:prstGeom prst="rect">
            <a:avLst/>
          </a:prstGeom>
          <a:solidFill>
            <a:srgbClr val="92D050"/>
          </a:solidFill>
          <a:ln>
            <a:solidFill>
              <a:schemeClr val="bg1"/>
            </a:solidFill>
          </a:ln>
        </p:spPr>
        <p:txBody>
          <a:bodyPr wrap="square" rtlCol="0">
            <a:spAutoFit/>
          </a:bodyPr>
          <a:lstStyle/>
          <a:p>
            <a:r>
              <a:rPr lang="en-US" dirty="0" smtClean="0">
                <a:solidFill>
                  <a:schemeClr val="bg1"/>
                </a:solidFill>
              </a:rPr>
              <a:t>(5) Homework and Practice</a:t>
            </a:r>
            <a:endParaRPr lang="en-US" dirty="0">
              <a:solidFill>
                <a:schemeClr val="bg1"/>
              </a:solidFill>
            </a:endParaRPr>
          </a:p>
        </p:txBody>
      </p:sp>
      <p:sp>
        <p:nvSpPr>
          <p:cNvPr id="16" name="TextBox 15"/>
          <p:cNvSpPr txBox="1"/>
          <p:nvPr/>
        </p:nvSpPr>
        <p:spPr>
          <a:xfrm>
            <a:off x="685800" y="457200"/>
            <a:ext cx="3581400" cy="369332"/>
          </a:xfrm>
          <a:prstGeom prst="rect">
            <a:avLst/>
          </a:prstGeom>
          <a:noFill/>
        </p:spPr>
        <p:txBody>
          <a:bodyPr wrap="square" rtlCol="0">
            <a:spAutoFit/>
          </a:bodyPr>
          <a:lstStyle/>
          <a:p>
            <a:r>
              <a:rPr lang="en-US" dirty="0" smtClean="0"/>
              <a:t>Ms. </a:t>
            </a:r>
            <a:r>
              <a:rPr lang="en-US" dirty="0" err="1" smtClean="0"/>
              <a:t>Eide’s</a:t>
            </a:r>
            <a:r>
              <a:rPr lang="en-US" dirty="0" smtClean="0"/>
              <a:t> Reflections</a:t>
            </a:r>
            <a:endParaRPr lang="en-US" dirty="0"/>
          </a:p>
        </p:txBody>
      </p:sp>
      <p:pic>
        <p:nvPicPr>
          <p:cNvPr id="12" name="Picture 11" descr="IMG_0536.JPG"/>
          <p:cNvPicPr>
            <a:picLocks noChangeAspect="1"/>
          </p:cNvPicPr>
          <p:nvPr/>
        </p:nvPicPr>
        <p:blipFill>
          <a:blip r:embed="rId3" cstate="print"/>
          <a:srcRect l="45302"/>
          <a:stretch>
            <a:fillRect/>
          </a:stretch>
        </p:blipFill>
        <p:spPr>
          <a:xfrm rot="16200000">
            <a:off x="4506587" y="4637413"/>
            <a:ext cx="1502426" cy="1828800"/>
          </a:xfrm>
          <a:prstGeom prst="rect">
            <a:avLst/>
          </a:prstGeom>
        </p:spPr>
      </p:pic>
      <p:pic>
        <p:nvPicPr>
          <p:cNvPr id="13" name="Picture 12" descr="IMG_0534.JPG"/>
          <p:cNvPicPr>
            <a:picLocks noChangeAspect="1"/>
          </p:cNvPicPr>
          <p:nvPr/>
        </p:nvPicPr>
        <p:blipFill>
          <a:blip r:embed="rId4" cstate="print"/>
          <a:stretch>
            <a:fillRect/>
          </a:stretch>
        </p:blipFill>
        <p:spPr>
          <a:xfrm>
            <a:off x="6400800" y="4724400"/>
            <a:ext cx="2174516" cy="1447800"/>
          </a:xfrm>
          <a:prstGeom prst="rect">
            <a:avLst/>
          </a:prstGeom>
        </p:spPr>
      </p:pic>
      <p:sp>
        <p:nvSpPr>
          <p:cNvPr id="14" name="Rounded Rectangle 13"/>
          <p:cNvSpPr/>
          <p:nvPr/>
        </p:nvSpPr>
        <p:spPr>
          <a:xfrm rot="21158730">
            <a:off x="5036884" y="4860886"/>
            <a:ext cx="953563" cy="181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21158730">
            <a:off x="6713284" y="4784686"/>
            <a:ext cx="953563" cy="181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MG_0514.JPG"/>
          <p:cNvPicPr>
            <a:picLocks noChangeAspect="1"/>
          </p:cNvPicPr>
          <p:nvPr/>
        </p:nvPicPr>
        <p:blipFill>
          <a:blip r:embed="rId5" cstate="print"/>
          <a:srcRect t="21213" r="56667" b="22464"/>
          <a:stretch>
            <a:fillRect/>
          </a:stretch>
        </p:blipFill>
        <p:spPr>
          <a:xfrm>
            <a:off x="4724400" y="2438400"/>
            <a:ext cx="2057400" cy="1780442"/>
          </a:xfrm>
          <a:prstGeom prst="rect">
            <a:avLst/>
          </a:prstGeom>
        </p:spPr>
      </p:pic>
      <p:sp>
        <p:nvSpPr>
          <p:cNvPr id="11" name="TextBox 10"/>
          <p:cNvSpPr txBox="1"/>
          <p:nvPr/>
        </p:nvSpPr>
        <p:spPr>
          <a:xfrm>
            <a:off x="6934200" y="2819400"/>
            <a:ext cx="1524000" cy="923330"/>
          </a:xfrm>
          <a:prstGeom prst="rect">
            <a:avLst/>
          </a:prstGeom>
          <a:noFill/>
        </p:spPr>
        <p:txBody>
          <a:bodyPr wrap="square" rtlCol="0">
            <a:spAutoFit/>
          </a:bodyPr>
          <a:lstStyle/>
          <a:p>
            <a:r>
              <a:rPr lang="en-US" dirty="0" smtClean="0"/>
              <a:t>Student “light bulbs” going off.</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5800" y="914400"/>
            <a:ext cx="3581400" cy="369332"/>
          </a:xfrm>
          <a:prstGeom prst="rect">
            <a:avLst/>
          </a:prstGeom>
          <a:solidFill>
            <a:schemeClr val="tx2">
              <a:lumMod val="25000"/>
            </a:schemeClr>
          </a:solidFill>
          <a:ln>
            <a:solidFill>
              <a:schemeClr val="bg1"/>
            </a:solidFill>
          </a:ln>
        </p:spPr>
        <p:txBody>
          <a:bodyPr wrap="square" rtlCol="0">
            <a:spAutoFit/>
          </a:bodyPr>
          <a:lstStyle/>
          <a:p>
            <a:r>
              <a:rPr lang="en-US" dirty="0" smtClean="0">
                <a:solidFill>
                  <a:schemeClr val="bg1"/>
                </a:solidFill>
              </a:rPr>
              <a:t>(6) Nonlinguistic Representations</a:t>
            </a:r>
          </a:p>
        </p:txBody>
      </p:sp>
      <p:sp>
        <p:nvSpPr>
          <p:cNvPr id="10" name="TextBox 9"/>
          <p:cNvSpPr txBox="1"/>
          <p:nvPr/>
        </p:nvSpPr>
        <p:spPr>
          <a:xfrm>
            <a:off x="762000" y="2819400"/>
            <a:ext cx="3581400" cy="646331"/>
          </a:xfrm>
          <a:prstGeom prst="rect">
            <a:avLst/>
          </a:prstGeom>
          <a:solidFill>
            <a:schemeClr val="accent2">
              <a:lumMod val="75000"/>
            </a:schemeClr>
          </a:solidFill>
          <a:ln>
            <a:solidFill>
              <a:schemeClr val="bg1"/>
            </a:solidFill>
          </a:ln>
        </p:spPr>
        <p:txBody>
          <a:bodyPr wrap="square" rtlCol="0">
            <a:spAutoFit/>
          </a:bodyPr>
          <a:lstStyle/>
          <a:p>
            <a:r>
              <a:rPr lang="en-US" dirty="0" smtClean="0">
                <a:solidFill>
                  <a:schemeClr val="bg1"/>
                </a:solidFill>
              </a:rPr>
              <a:t>(8) Setting Objectives and Providing Feedback</a:t>
            </a:r>
            <a:endParaRPr lang="en-US" dirty="0">
              <a:solidFill>
                <a:schemeClr val="bg1"/>
              </a:solidFill>
            </a:endParaRPr>
          </a:p>
        </p:txBody>
      </p:sp>
      <p:sp>
        <p:nvSpPr>
          <p:cNvPr id="12" name="TextBox 11"/>
          <p:cNvSpPr txBox="1"/>
          <p:nvPr/>
        </p:nvSpPr>
        <p:spPr>
          <a:xfrm>
            <a:off x="762000" y="4876800"/>
            <a:ext cx="3581400" cy="646331"/>
          </a:xfrm>
          <a:prstGeom prst="rect">
            <a:avLst/>
          </a:prstGeom>
          <a:solidFill>
            <a:schemeClr val="accent4">
              <a:lumMod val="75000"/>
            </a:schemeClr>
          </a:solidFill>
          <a:ln>
            <a:solidFill>
              <a:schemeClr val="bg1"/>
            </a:solidFill>
          </a:ln>
        </p:spPr>
        <p:txBody>
          <a:bodyPr wrap="square" rtlCol="0">
            <a:spAutoFit/>
          </a:bodyPr>
          <a:lstStyle/>
          <a:p>
            <a:r>
              <a:rPr lang="en-US" dirty="0" smtClean="0">
                <a:solidFill>
                  <a:schemeClr val="bg1"/>
                </a:solidFill>
              </a:rPr>
              <a:t>(10) Cues, Questions and Advance Organizers</a:t>
            </a:r>
            <a:endParaRPr lang="en-US" dirty="0">
              <a:solidFill>
                <a:schemeClr val="bg1"/>
              </a:solidFill>
            </a:endParaRPr>
          </a:p>
        </p:txBody>
      </p:sp>
      <p:pic>
        <p:nvPicPr>
          <p:cNvPr id="9" name="Picture 8" descr="IMG_0541.JPG"/>
          <p:cNvPicPr>
            <a:picLocks noChangeAspect="1"/>
          </p:cNvPicPr>
          <p:nvPr/>
        </p:nvPicPr>
        <p:blipFill>
          <a:blip r:embed="rId3" cstate="print"/>
          <a:srcRect l="19167" t="14954"/>
          <a:stretch>
            <a:fillRect/>
          </a:stretch>
        </p:blipFill>
        <p:spPr>
          <a:xfrm>
            <a:off x="7086600" y="2590800"/>
            <a:ext cx="1752600" cy="1227691"/>
          </a:xfrm>
          <a:prstGeom prst="rect">
            <a:avLst/>
          </a:prstGeom>
        </p:spPr>
      </p:pic>
      <p:pic>
        <p:nvPicPr>
          <p:cNvPr id="16" name="Picture 15" descr="IMG_0516.JPG"/>
          <p:cNvPicPr>
            <a:picLocks noChangeAspect="1"/>
          </p:cNvPicPr>
          <p:nvPr/>
        </p:nvPicPr>
        <p:blipFill>
          <a:blip r:embed="rId4" cstate="print"/>
          <a:srcRect l="27500" t="21213" r="35000" b="47497"/>
          <a:stretch>
            <a:fillRect/>
          </a:stretch>
        </p:blipFill>
        <p:spPr>
          <a:xfrm>
            <a:off x="4419600" y="2590800"/>
            <a:ext cx="2362200" cy="1312333"/>
          </a:xfrm>
          <a:prstGeom prst="rect">
            <a:avLst/>
          </a:prstGeom>
        </p:spPr>
      </p:pic>
      <p:pic>
        <p:nvPicPr>
          <p:cNvPr id="17" name="Picture 4" descr="http://politicoone.files.wordpress.com/2010/03/destruction.jpg"/>
          <p:cNvPicPr>
            <a:picLocks noChangeAspect="1" noChangeArrowheads="1"/>
          </p:cNvPicPr>
          <p:nvPr/>
        </p:nvPicPr>
        <p:blipFill>
          <a:blip r:embed="rId5" cstate="print"/>
          <a:srcRect/>
          <a:stretch>
            <a:fillRect/>
          </a:stretch>
        </p:blipFill>
        <p:spPr bwMode="auto">
          <a:xfrm>
            <a:off x="4419600" y="685800"/>
            <a:ext cx="2177143" cy="1447800"/>
          </a:xfrm>
          <a:prstGeom prst="rect">
            <a:avLst/>
          </a:prstGeom>
          <a:noFill/>
        </p:spPr>
      </p:pic>
      <p:pic>
        <p:nvPicPr>
          <p:cNvPr id="18" name="Picture 17" descr="IMG_0492.JPG"/>
          <p:cNvPicPr>
            <a:picLocks noChangeAspect="1"/>
          </p:cNvPicPr>
          <p:nvPr/>
        </p:nvPicPr>
        <p:blipFill>
          <a:blip r:embed="rId6" cstate="print"/>
          <a:srcRect l="48333" t="37484" r="29167" b="24967"/>
          <a:stretch>
            <a:fillRect/>
          </a:stretch>
        </p:blipFill>
        <p:spPr>
          <a:xfrm>
            <a:off x="7086600" y="685800"/>
            <a:ext cx="1303020" cy="1447800"/>
          </a:xfrm>
          <a:prstGeom prst="rect">
            <a:avLst/>
          </a:prstGeom>
        </p:spPr>
      </p:pic>
      <p:sp>
        <p:nvSpPr>
          <p:cNvPr id="19" name="TextBox 18"/>
          <p:cNvSpPr txBox="1"/>
          <p:nvPr/>
        </p:nvSpPr>
        <p:spPr>
          <a:xfrm>
            <a:off x="4495800" y="4953000"/>
            <a:ext cx="4343400" cy="1323439"/>
          </a:xfrm>
          <a:prstGeom prst="rect">
            <a:avLst/>
          </a:prstGeom>
          <a:noFill/>
        </p:spPr>
        <p:txBody>
          <a:bodyPr wrap="square" rtlCol="0">
            <a:spAutoFit/>
          </a:bodyPr>
          <a:lstStyle/>
          <a:p>
            <a:pPr algn="ctr"/>
            <a:r>
              <a:rPr lang="en-US" sz="2000" dirty="0" smtClean="0"/>
              <a:t>Specifically planned questions:</a:t>
            </a:r>
          </a:p>
          <a:p>
            <a:pPr algn="ctr"/>
            <a:r>
              <a:rPr lang="en-US" sz="2000" i="1" dirty="0" smtClean="0"/>
              <a:t>How would you feel if you walked outside and saw this?  What would you hear?  What would you see?  </a:t>
            </a:r>
            <a:endParaRPr lang="en-US" sz="2000" b="1" i="1" dirty="0">
              <a:solidFill>
                <a:srgbClr val="66CCFF"/>
              </a:solidFill>
              <a:latin typeface="Bradley Hand ITC" pitchFamily="66" charset="0"/>
            </a:endParaRPr>
          </a:p>
        </p:txBody>
      </p:sp>
      <p:sp>
        <p:nvSpPr>
          <p:cNvPr id="11" name="TextBox 10"/>
          <p:cNvSpPr txBox="1"/>
          <p:nvPr/>
        </p:nvSpPr>
        <p:spPr>
          <a:xfrm>
            <a:off x="5638800" y="3886200"/>
            <a:ext cx="2209800" cy="646331"/>
          </a:xfrm>
          <a:prstGeom prst="rect">
            <a:avLst/>
          </a:prstGeom>
          <a:noFill/>
        </p:spPr>
        <p:txBody>
          <a:bodyPr wrap="square" rtlCol="0">
            <a:spAutoFit/>
          </a:bodyPr>
          <a:lstStyle/>
          <a:p>
            <a:pPr algn="ctr"/>
            <a:r>
              <a:rPr lang="en-US" dirty="0" smtClean="0"/>
              <a:t>Posted objective and secret show</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63162" y="1191629"/>
            <a:ext cx="6858000" cy="1200329"/>
          </a:xfrm>
          <a:prstGeom prst="rect">
            <a:avLst/>
          </a:prstGeom>
          <a:noFill/>
        </p:spPr>
        <p:txBody>
          <a:bodyPr wrap="square" rtlCol="0">
            <a:spAutoFit/>
          </a:bodyPr>
          <a:lstStyle/>
          <a:p>
            <a:r>
              <a:rPr lang="en-US" sz="2400" dirty="0" smtClean="0"/>
              <a:t>GANAG is a lesson structure that allows teachers to plan for student use of research based instructional strategies.</a:t>
            </a:r>
            <a:endParaRPr lang="en-US" sz="2400" dirty="0"/>
          </a:p>
        </p:txBody>
      </p:sp>
      <p:sp>
        <p:nvSpPr>
          <p:cNvPr id="7" name="TextBox 6"/>
          <p:cNvSpPr txBox="1"/>
          <p:nvPr/>
        </p:nvSpPr>
        <p:spPr>
          <a:xfrm>
            <a:off x="1676400" y="2391958"/>
            <a:ext cx="4807528" cy="3170099"/>
          </a:xfrm>
          <a:prstGeom prst="rect">
            <a:avLst/>
          </a:prstGeom>
          <a:noFill/>
        </p:spPr>
        <p:txBody>
          <a:bodyPr wrap="square" rtlCol="0">
            <a:spAutoFit/>
          </a:bodyPr>
          <a:lstStyle/>
          <a:p>
            <a:r>
              <a:rPr lang="en-US" sz="4000" dirty="0" smtClean="0"/>
              <a:t>G</a:t>
            </a:r>
            <a:r>
              <a:rPr lang="en-US" dirty="0" smtClean="0"/>
              <a:t>= goal</a:t>
            </a:r>
          </a:p>
          <a:p>
            <a:r>
              <a:rPr lang="en-US" sz="4000" dirty="0" smtClean="0"/>
              <a:t>A</a:t>
            </a:r>
            <a:r>
              <a:rPr lang="en-US" dirty="0" smtClean="0"/>
              <a:t>= access prior knowledge</a:t>
            </a:r>
          </a:p>
          <a:p>
            <a:r>
              <a:rPr lang="en-US" sz="4000" dirty="0" smtClean="0"/>
              <a:t>N</a:t>
            </a:r>
            <a:r>
              <a:rPr lang="en-US" dirty="0" smtClean="0"/>
              <a:t>= new information</a:t>
            </a:r>
          </a:p>
          <a:p>
            <a:r>
              <a:rPr lang="en-US" sz="4000" dirty="0" smtClean="0"/>
              <a:t>A</a:t>
            </a:r>
            <a:r>
              <a:rPr lang="en-US" dirty="0" smtClean="0"/>
              <a:t>= application</a:t>
            </a:r>
          </a:p>
          <a:p>
            <a:r>
              <a:rPr lang="en-US" sz="4000" dirty="0" smtClean="0"/>
              <a:t>G</a:t>
            </a:r>
            <a:r>
              <a:rPr lang="en-US" dirty="0" smtClean="0"/>
              <a:t>= generalize the goal</a:t>
            </a:r>
            <a:endParaRPr lang="en-US" dirty="0"/>
          </a:p>
        </p:txBody>
      </p:sp>
      <p:pic>
        <p:nvPicPr>
          <p:cNvPr id="8" name="Picture 2" descr="http://images.betterworldbooks.com/141/Improving-Student-Learning-One-Teacher-at-a-Time-Pollock-Jane-E-9781416605201.jpg"/>
          <p:cNvPicPr>
            <a:picLocks noChangeAspect="1" noChangeArrowheads="1"/>
          </p:cNvPicPr>
          <p:nvPr/>
        </p:nvPicPr>
        <p:blipFill>
          <a:blip r:embed="rId3" cstate="print"/>
          <a:srcRect/>
          <a:stretch>
            <a:fillRect/>
          </a:stretch>
        </p:blipFill>
        <p:spPr bwMode="auto">
          <a:xfrm>
            <a:off x="4525720" y="2057400"/>
            <a:ext cx="1801090" cy="2321589"/>
          </a:xfrm>
          <a:prstGeom prst="rect">
            <a:avLst/>
          </a:prstGeom>
          <a:ln>
            <a:noFill/>
          </a:ln>
          <a:effectLst>
            <a:outerShdw blurRad="292100" dist="139700" dir="2700000" algn="tl" rotWithShape="0">
              <a:srgbClr val="333333">
                <a:alpha val="65000"/>
              </a:srgbClr>
            </a:outerShdw>
          </a:effectLst>
        </p:spPr>
      </p:pic>
      <p:pic>
        <p:nvPicPr>
          <p:cNvPr id="10" name="Picture 4" descr="http://i43.tower.com/images/mm113091970/improving-student-learning-one-principal-time-sharon-m-ford-paperback-cover-art.jpg"/>
          <p:cNvPicPr>
            <a:picLocks noChangeAspect="1" noChangeArrowheads="1"/>
          </p:cNvPicPr>
          <p:nvPr/>
        </p:nvPicPr>
        <p:blipFill>
          <a:blip r:embed="rId4" cstate="print"/>
          <a:srcRect/>
          <a:stretch>
            <a:fillRect/>
          </a:stretch>
        </p:blipFill>
        <p:spPr bwMode="auto">
          <a:xfrm>
            <a:off x="6483928" y="3218194"/>
            <a:ext cx="1725080" cy="221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078385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219200"/>
            <a:ext cx="3581400" cy="646331"/>
          </a:xfrm>
          <a:prstGeom prst="rect">
            <a:avLst/>
          </a:prstGeom>
          <a:solidFill>
            <a:srgbClr val="66CCFF"/>
          </a:solidFill>
          <a:ln>
            <a:solidFill>
              <a:schemeClr val="bg1"/>
            </a:solidFill>
          </a:ln>
        </p:spPr>
        <p:txBody>
          <a:bodyPr wrap="square" rtlCol="0">
            <a:spAutoFit/>
          </a:bodyPr>
          <a:lstStyle/>
          <a:p>
            <a:r>
              <a:rPr lang="en-US" dirty="0" smtClean="0">
                <a:solidFill>
                  <a:schemeClr val="bg1"/>
                </a:solidFill>
              </a:rPr>
              <a:t>(2) Identifying Similarities and Differences</a:t>
            </a:r>
            <a:endParaRPr lang="en-US" dirty="0">
              <a:solidFill>
                <a:schemeClr val="bg1"/>
              </a:solidFill>
            </a:endParaRPr>
          </a:p>
        </p:txBody>
      </p:sp>
      <p:sp>
        <p:nvSpPr>
          <p:cNvPr id="9" name="TextBox 8"/>
          <p:cNvSpPr txBox="1"/>
          <p:nvPr/>
        </p:nvSpPr>
        <p:spPr>
          <a:xfrm>
            <a:off x="685800" y="3200400"/>
            <a:ext cx="3581400" cy="369332"/>
          </a:xfrm>
          <a:prstGeom prst="rect">
            <a:avLst/>
          </a:prstGeom>
          <a:solidFill>
            <a:schemeClr val="accent6">
              <a:lumMod val="75000"/>
            </a:schemeClr>
          </a:solidFill>
          <a:ln>
            <a:solidFill>
              <a:schemeClr val="bg1"/>
            </a:solidFill>
          </a:ln>
        </p:spPr>
        <p:txBody>
          <a:bodyPr wrap="square" rtlCol="0">
            <a:spAutoFit/>
          </a:bodyPr>
          <a:lstStyle/>
          <a:p>
            <a:r>
              <a:rPr lang="en-US" dirty="0" smtClean="0">
                <a:solidFill>
                  <a:schemeClr val="bg1"/>
                </a:solidFill>
              </a:rPr>
              <a:t>(7) Cooperative Learning</a:t>
            </a:r>
          </a:p>
        </p:txBody>
      </p:sp>
      <p:sp>
        <p:nvSpPr>
          <p:cNvPr id="11" name="TextBox 10"/>
          <p:cNvSpPr txBox="1"/>
          <p:nvPr/>
        </p:nvSpPr>
        <p:spPr>
          <a:xfrm>
            <a:off x="685800" y="5105400"/>
            <a:ext cx="3581400" cy="646331"/>
          </a:xfrm>
          <a:prstGeom prst="rect">
            <a:avLst/>
          </a:prstGeom>
          <a:solidFill>
            <a:schemeClr val="accent5">
              <a:lumMod val="50000"/>
            </a:schemeClr>
          </a:solidFill>
          <a:ln>
            <a:solidFill>
              <a:schemeClr val="bg1"/>
            </a:solidFill>
          </a:ln>
        </p:spPr>
        <p:txBody>
          <a:bodyPr wrap="square" rtlCol="0">
            <a:spAutoFit/>
          </a:bodyPr>
          <a:lstStyle/>
          <a:p>
            <a:r>
              <a:rPr lang="en-US" dirty="0" smtClean="0">
                <a:solidFill>
                  <a:schemeClr val="bg1"/>
                </a:solidFill>
              </a:rPr>
              <a:t>(9) Generating and Testing Hypotheses</a:t>
            </a:r>
            <a:endParaRPr lang="en-US" dirty="0">
              <a:solidFill>
                <a:schemeClr val="bg1"/>
              </a:solidFill>
            </a:endParaRPr>
          </a:p>
        </p:txBody>
      </p:sp>
      <p:pic>
        <p:nvPicPr>
          <p:cNvPr id="7" name="Picture 1" descr="C:\Documents and Settings\st\Local Settings\Temporary Internet Files\Content.IE5\K0U7V1DW\MC900431560[1].png"/>
          <p:cNvPicPr>
            <a:picLocks noChangeAspect="1" noChangeArrowheads="1"/>
          </p:cNvPicPr>
          <p:nvPr/>
        </p:nvPicPr>
        <p:blipFill>
          <a:blip r:embed="rId3" cstate="print"/>
          <a:srcRect/>
          <a:stretch>
            <a:fillRect/>
          </a:stretch>
        </p:blipFill>
        <p:spPr bwMode="auto">
          <a:xfrm>
            <a:off x="7315200" y="2971800"/>
            <a:ext cx="1295400" cy="1295400"/>
          </a:xfrm>
          <a:prstGeom prst="rect">
            <a:avLst/>
          </a:prstGeom>
          <a:noFill/>
        </p:spPr>
      </p:pic>
      <p:sp>
        <p:nvSpPr>
          <p:cNvPr id="12" name="TextBox 11"/>
          <p:cNvSpPr txBox="1"/>
          <p:nvPr/>
        </p:nvSpPr>
        <p:spPr>
          <a:xfrm>
            <a:off x="4572000" y="4495800"/>
            <a:ext cx="2438400" cy="584775"/>
          </a:xfrm>
          <a:prstGeom prst="rect">
            <a:avLst/>
          </a:prstGeom>
          <a:noFill/>
        </p:spPr>
        <p:txBody>
          <a:bodyPr wrap="square" rtlCol="0">
            <a:spAutoFit/>
          </a:bodyPr>
          <a:lstStyle/>
          <a:p>
            <a:r>
              <a:rPr lang="en-US" sz="1600" dirty="0" smtClean="0"/>
              <a:t>Several opportunities to Turn and Talk</a:t>
            </a:r>
            <a:endParaRPr lang="en-US" sz="1600" dirty="0"/>
          </a:p>
        </p:txBody>
      </p:sp>
      <p:sp>
        <p:nvSpPr>
          <p:cNvPr id="14" name="TextBox 13"/>
          <p:cNvSpPr txBox="1"/>
          <p:nvPr/>
        </p:nvSpPr>
        <p:spPr>
          <a:xfrm>
            <a:off x="4572000" y="5257800"/>
            <a:ext cx="3581400" cy="1077218"/>
          </a:xfrm>
          <a:prstGeom prst="rect">
            <a:avLst/>
          </a:prstGeom>
          <a:noFill/>
        </p:spPr>
        <p:txBody>
          <a:bodyPr wrap="square" rtlCol="0">
            <a:spAutoFit/>
          </a:bodyPr>
          <a:lstStyle/>
          <a:p>
            <a:r>
              <a:rPr lang="en-US" sz="1600" dirty="0" smtClean="0"/>
              <a:t>“Today we learned about how characters respond to major challenges in a story.  How does this help you to be a better reader?”  </a:t>
            </a:r>
          </a:p>
        </p:txBody>
      </p:sp>
      <p:pic>
        <p:nvPicPr>
          <p:cNvPr id="15" name="Picture 14" descr="IMG_0498.JPG"/>
          <p:cNvPicPr>
            <a:picLocks noChangeAspect="1"/>
          </p:cNvPicPr>
          <p:nvPr/>
        </p:nvPicPr>
        <p:blipFill>
          <a:blip r:embed="rId4" cstate="print"/>
          <a:srcRect t="4942" r="26667"/>
          <a:stretch>
            <a:fillRect/>
          </a:stretch>
        </p:blipFill>
        <p:spPr>
          <a:xfrm>
            <a:off x="4648200" y="2743200"/>
            <a:ext cx="2057400" cy="1775634"/>
          </a:xfrm>
          <a:prstGeom prst="rect">
            <a:avLst/>
          </a:prstGeom>
        </p:spPr>
      </p:pic>
      <p:pic>
        <p:nvPicPr>
          <p:cNvPr id="13" name="Picture 1" descr="C:\Documents and Settings\st\Local Settings\Temporary Internet Files\Content.IE5\K0U7V1DW\MC900431560[1].png"/>
          <p:cNvPicPr>
            <a:picLocks noChangeAspect="1" noChangeArrowheads="1"/>
          </p:cNvPicPr>
          <p:nvPr/>
        </p:nvPicPr>
        <p:blipFill>
          <a:blip r:embed="rId3" cstate="print"/>
          <a:srcRect/>
          <a:stretch>
            <a:fillRect/>
          </a:stretch>
        </p:blipFill>
        <p:spPr bwMode="auto">
          <a:xfrm>
            <a:off x="4495800" y="914400"/>
            <a:ext cx="1295400" cy="12954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1371600"/>
            <a:ext cx="6705600" cy="4524315"/>
          </a:xfrm>
          <a:prstGeom prst="rect">
            <a:avLst/>
          </a:prstGeom>
        </p:spPr>
        <p:txBody>
          <a:bodyPr wrap="square">
            <a:spAutoFit/>
          </a:bodyPr>
          <a:lstStyle/>
          <a:p>
            <a:r>
              <a:rPr lang="en-US" dirty="0" err="1" smtClean="0"/>
              <a:t>Marzano</a:t>
            </a:r>
            <a:r>
              <a:rPr lang="en-US" dirty="0" smtClean="0"/>
              <a:t>, R. J., Pickering, D. J., &amp; Pollock, J. E. (2001). </a:t>
            </a:r>
            <a:r>
              <a:rPr lang="en-US" i="1" dirty="0" smtClean="0"/>
              <a:t>Classroom instruction that works: Research-based strategies for increasing student achievement. </a:t>
            </a:r>
            <a:r>
              <a:rPr lang="en-US" dirty="0" smtClean="0"/>
              <a:t>Alexandria, VA: Association for Supervision</a:t>
            </a:r>
            <a:r>
              <a:rPr lang="en-US" i="1" dirty="0" smtClean="0"/>
              <a:t> </a:t>
            </a:r>
            <a:r>
              <a:rPr lang="en-US" dirty="0" smtClean="0"/>
              <a:t>and Curriculum Development.</a:t>
            </a:r>
          </a:p>
          <a:p>
            <a:endParaRPr lang="en-US" dirty="0" smtClean="0"/>
          </a:p>
          <a:p>
            <a:endParaRPr lang="en-US" dirty="0" smtClean="0"/>
          </a:p>
          <a:p>
            <a:r>
              <a:rPr lang="en-US" dirty="0" smtClean="0"/>
              <a:t> </a:t>
            </a:r>
          </a:p>
          <a:p>
            <a:r>
              <a:rPr lang="en-US" dirty="0" smtClean="0"/>
              <a:t>Pollock, J. E. (2007). </a:t>
            </a:r>
            <a:r>
              <a:rPr lang="en-US" i="1" dirty="0" smtClean="0"/>
              <a:t>Improving student learning one teacher at a time. </a:t>
            </a:r>
            <a:r>
              <a:rPr lang="en-US" dirty="0" smtClean="0"/>
              <a:t>Alexandria, VA: Association for Supervision and Curriculum Development.</a:t>
            </a:r>
          </a:p>
          <a:p>
            <a:endParaRPr lang="en-US" dirty="0" smtClean="0"/>
          </a:p>
          <a:p>
            <a:endParaRPr lang="en-US" dirty="0" smtClean="0"/>
          </a:p>
          <a:p>
            <a:r>
              <a:rPr lang="en-US" dirty="0" smtClean="0"/>
              <a:t> </a:t>
            </a:r>
          </a:p>
          <a:p>
            <a:r>
              <a:rPr lang="en-US" dirty="0" smtClean="0"/>
              <a:t>Pollock, J. E., &amp; Ford, Sharon M. (2009). </a:t>
            </a:r>
            <a:r>
              <a:rPr lang="en-US" i="1" dirty="0" smtClean="0"/>
              <a:t>Improving student learning one principal at a time. </a:t>
            </a:r>
            <a:r>
              <a:rPr lang="en-US" dirty="0" smtClean="0"/>
              <a:t>Alexandria, VA: Association for Supervision and Curriculum Development.</a:t>
            </a:r>
            <a:endParaRPr lang="en-US" dirty="0"/>
          </a:p>
        </p:txBody>
      </p:sp>
      <p:pic>
        <p:nvPicPr>
          <p:cNvPr id="2050" name="Picture 2" descr="http://images.betterworldbooks.com/141/Improving-Student-Learning-One-Teacher-at-a-Time-Pollock-Jane-E-9781416605201.jpg"/>
          <p:cNvPicPr>
            <a:picLocks noChangeAspect="1" noChangeArrowheads="1"/>
          </p:cNvPicPr>
          <p:nvPr/>
        </p:nvPicPr>
        <p:blipFill>
          <a:blip r:embed="rId3" cstate="print"/>
          <a:srcRect/>
          <a:stretch>
            <a:fillRect/>
          </a:stretch>
        </p:blipFill>
        <p:spPr bwMode="auto">
          <a:xfrm>
            <a:off x="685800" y="3048000"/>
            <a:ext cx="950534" cy="1225230"/>
          </a:xfrm>
          <a:prstGeom prst="rect">
            <a:avLst/>
          </a:prstGeom>
          <a:ln>
            <a:noFill/>
          </a:ln>
          <a:effectLst>
            <a:outerShdw blurRad="292100" dist="139700" dir="2700000" algn="tl" rotWithShape="0">
              <a:srgbClr val="333333">
                <a:alpha val="65000"/>
              </a:srgbClr>
            </a:outerShdw>
          </a:effectLst>
        </p:spPr>
      </p:pic>
      <p:pic>
        <p:nvPicPr>
          <p:cNvPr id="2052" name="Picture 4" descr="http://i43.tower.com/images/mm113091970/improving-student-learning-one-principal-time-sharon-m-ford-paperback-cover-art.jpg"/>
          <p:cNvPicPr>
            <a:picLocks noChangeAspect="1" noChangeArrowheads="1"/>
          </p:cNvPicPr>
          <p:nvPr/>
        </p:nvPicPr>
        <p:blipFill>
          <a:blip r:embed="rId4" cstate="print"/>
          <a:srcRect/>
          <a:stretch>
            <a:fillRect/>
          </a:stretch>
        </p:blipFill>
        <p:spPr bwMode="auto">
          <a:xfrm>
            <a:off x="685800" y="4724400"/>
            <a:ext cx="990600" cy="1272921"/>
          </a:xfrm>
          <a:prstGeom prst="rect">
            <a:avLst/>
          </a:prstGeom>
          <a:ln>
            <a:noFill/>
          </a:ln>
          <a:effectLst>
            <a:outerShdw blurRad="292100" dist="139700" dir="2700000" algn="tl" rotWithShape="0">
              <a:srgbClr val="333333">
                <a:alpha val="65000"/>
              </a:srgbClr>
            </a:outerShdw>
          </a:effectLst>
        </p:spPr>
      </p:pic>
      <p:pic>
        <p:nvPicPr>
          <p:cNvPr id="2054" name="Picture 6" descr="http://www.mcrel.org/SuccessInSight/Portals/7/Classroom%20Instruction%20That%20Works.jpg"/>
          <p:cNvPicPr>
            <a:picLocks noChangeAspect="1" noChangeArrowheads="1"/>
          </p:cNvPicPr>
          <p:nvPr/>
        </p:nvPicPr>
        <p:blipFill>
          <a:blip r:embed="rId5" cstate="print"/>
          <a:srcRect/>
          <a:stretch>
            <a:fillRect/>
          </a:stretch>
        </p:blipFill>
        <p:spPr bwMode="auto">
          <a:xfrm>
            <a:off x="685800" y="1447800"/>
            <a:ext cx="914400" cy="11522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905000"/>
            <a:ext cx="3886200"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1600" dirty="0" smtClean="0"/>
              <a:t>Standard </a:t>
            </a:r>
            <a:r>
              <a:rPr lang="en-US" sz="1600" dirty="0" smtClean="0"/>
              <a:t>RL.2.3.</a:t>
            </a:r>
            <a:endParaRPr lang="en-US" sz="1600" dirty="0" smtClean="0"/>
          </a:p>
          <a:p>
            <a:r>
              <a:rPr lang="en-US" sz="1600" dirty="0" smtClean="0"/>
              <a:t>Describe how characters in a story respond to major events and challenges.</a:t>
            </a:r>
            <a:endParaRPr lang="en-US" sz="1600" dirty="0"/>
          </a:p>
        </p:txBody>
      </p:sp>
      <p:sp>
        <p:nvSpPr>
          <p:cNvPr id="4" name="TextBox 3"/>
          <p:cNvSpPr txBox="1"/>
          <p:nvPr/>
        </p:nvSpPr>
        <p:spPr>
          <a:xfrm>
            <a:off x="609600" y="762000"/>
            <a:ext cx="3581400" cy="923330"/>
          </a:xfrm>
          <a:prstGeom prst="rect">
            <a:avLst/>
          </a:prstGeom>
          <a:noFill/>
        </p:spPr>
        <p:txBody>
          <a:bodyPr wrap="square" rtlCol="0">
            <a:spAutoFit/>
          </a:bodyPr>
          <a:lstStyle/>
          <a:p>
            <a:r>
              <a:rPr lang="en-US" dirty="0" smtClean="0"/>
              <a:t>Mrs</a:t>
            </a:r>
            <a:r>
              <a:rPr lang="en-US" dirty="0" smtClean="0"/>
              <a:t>. </a:t>
            </a:r>
            <a:r>
              <a:rPr lang="en-US" dirty="0" err="1" smtClean="0"/>
              <a:t>Eide</a:t>
            </a:r>
            <a:r>
              <a:rPr lang="en-US" dirty="0" smtClean="0"/>
              <a:t> </a:t>
            </a:r>
            <a:r>
              <a:rPr lang="en-US" dirty="0" smtClean="0"/>
              <a:t>began her planning with the pacing guide.  She selected a standard.</a:t>
            </a:r>
            <a:endParaRPr lang="en-US" dirty="0"/>
          </a:p>
        </p:txBody>
      </p:sp>
      <p:sp>
        <p:nvSpPr>
          <p:cNvPr id="7" name="TextBox 6"/>
          <p:cNvSpPr txBox="1"/>
          <p:nvPr/>
        </p:nvSpPr>
        <p:spPr>
          <a:xfrm>
            <a:off x="533400" y="3200400"/>
            <a:ext cx="4114800" cy="646331"/>
          </a:xfrm>
          <a:prstGeom prst="rect">
            <a:avLst/>
          </a:prstGeom>
          <a:noFill/>
        </p:spPr>
        <p:txBody>
          <a:bodyPr wrap="square" rtlCol="0">
            <a:spAutoFit/>
          </a:bodyPr>
          <a:lstStyle/>
          <a:p>
            <a:r>
              <a:rPr lang="en-US" dirty="0" smtClean="0"/>
              <a:t>Next she selected a text from the suggested works listed in Unit </a:t>
            </a:r>
            <a:r>
              <a:rPr lang="en-US" dirty="0" smtClean="0"/>
              <a:t>3.</a:t>
            </a:r>
            <a:endParaRPr lang="en-US" dirty="0" smtClean="0"/>
          </a:p>
        </p:txBody>
      </p:sp>
      <p:pic>
        <p:nvPicPr>
          <p:cNvPr id="2" name="Picture 2"/>
          <p:cNvPicPr>
            <a:picLocks noChangeAspect="1" noChangeArrowheads="1"/>
          </p:cNvPicPr>
          <p:nvPr/>
        </p:nvPicPr>
        <p:blipFill>
          <a:blip r:embed="rId3" cstate="print"/>
          <a:srcRect l="21094" t="19792" r="20312" b="11458"/>
          <a:stretch>
            <a:fillRect/>
          </a:stretch>
        </p:blipFill>
        <p:spPr bwMode="auto">
          <a:xfrm>
            <a:off x="4572000" y="381000"/>
            <a:ext cx="3983182" cy="3505200"/>
          </a:xfrm>
          <a:prstGeom prst="rect">
            <a:avLst/>
          </a:prstGeom>
          <a:ln>
            <a:noFill/>
          </a:ln>
          <a:effectLst>
            <a:outerShdw blurRad="292100" dist="139700" dir="2700000" algn="tl" rotWithShape="0">
              <a:srgbClr val="333333">
                <a:alpha val="65000"/>
              </a:srgbClr>
            </a:outerShdw>
          </a:effectLst>
        </p:spPr>
      </p:pic>
      <p:sp>
        <p:nvSpPr>
          <p:cNvPr id="5" name="Right Arrow 4"/>
          <p:cNvSpPr/>
          <p:nvPr/>
        </p:nvSpPr>
        <p:spPr>
          <a:xfrm rot="297920">
            <a:off x="3365857" y="1373829"/>
            <a:ext cx="1828800" cy="381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4" cstate="print"/>
          <a:srcRect l="10938" t="18750" r="10156" b="13542"/>
          <a:stretch>
            <a:fillRect/>
          </a:stretch>
        </p:blipFill>
        <p:spPr bwMode="auto">
          <a:xfrm>
            <a:off x="4038600" y="4038600"/>
            <a:ext cx="3810000" cy="2451980"/>
          </a:xfrm>
          <a:prstGeom prst="rect">
            <a:avLst/>
          </a:prstGeom>
          <a:ln>
            <a:noFill/>
          </a:ln>
          <a:effectLst>
            <a:outerShdw blurRad="292100" dist="139700" dir="2700000" algn="tl" rotWithShape="0">
              <a:srgbClr val="333333">
                <a:alpha val="65000"/>
              </a:srgbClr>
            </a:outerShdw>
          </a:effectLst>
        </p:spPr>
      </p:pic>
      <p:pic>
        <p:nvPicPr>
          <p:cNvPr id="12" name="Picture 2" descr="http://home.igc.org/~japa/jacba/2009/bookcover2009/SilentMusic.jpg"/>
          <p:cNvPicPr>
            <a:picLocks noChangeAspect="1" noChangeArrowheads="1"/>
          </p:cNvPicPr>
          <p:nvPr/>
        </p:nvPicPr>
        <p:blipFill>
          <a:blip r:embed="rId5" cstate="print"/>
          <a:srcRect/>
          <a:stretch>
            <a:fillRect/>
          </a:stretch>
        </p:blipFill>
        <p:spPr bwMode="auto">
          <a:xfrm>
            <a:off x="533400" y="4114800"/>
            <a:ext cx="2810365" cy="2057400"/>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rot="983212">
            <a:off x="3032314" y="5501108"/>
            <a:ext cx="1252481" cy="47104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smtClean="0"/>
              <a:t>Purpose of the GANAG Structure</a:t>
            </a:r>
            <a:endParaRPr lang="en-US" dirty="0"/>
          </a:p>
        </p:txBody>
      </p:sp>
      <p:sp>
        <p:nvSpPr>
          <p:cNvPr id="2" name="Content Placeholder 1"/>
          <p:cNvSpPr>
            <a:spLocks noGrp="1"/>
          </p:cNvSpPr>
          <p:nvPr>
            <p:ph idx="1"/>
          </p:nvPr>
        </p:nvSpPr>
        <p:spPr/>
        <p:txBody>
          <a:bodyPr/>
          <a:lstStyle/>
          <a:p>
            <a:pPr>
              <a:buNone/>
            </a:pPr>
            <a:r>
              <a:rPr lang="en-US" dirty="0" smtClean="0"/>
              <a:t>To give students the opportunity to actively use the nine high-yield strategies:</a:t>
            </a:r>
          </a:p>
          <a:p>
            <a:pPr>
              <a:buNone/>
            </a:pPr>
            <a:endParaRPr lang="en-US" dirty="0"/>
          </a:p>
        </p:txBody>
      </p:sp>
      <p:sp>
        <p:nvSpPr>
          <p:cNvPr id="4" name="TextBox 3"/>
          <p:cNvSpPr txBox="1"/>
          <p:nvPr/>
        </p:nvSpPr>
        <p:spPr>
          <a:xfrm>
            <a:off x="609600" y="2667000"/>
            <a:ext cx="3581400" cy="646331"/>
          </a:xfrm>
          <a:prstGeom prst="rect">
            <a:avLst/>
          </a:prstGeom>
          <a:solidFill>
            <a:srgbClr val="66CCFF"/>
          </a:solidFill>
          <a:ln>
            <a:solidFill>
              <a:schemeClr val="bg1"/>
            </a:solidFill>
          </a:ln>
        </p:spPr>
        <p:txBody>
          <a:bodyPr wrap="square" rtlCol="0">
            <a:spAutoFit/>
          </a:bodyPr>
          <a:lstStyle/>
          <a:p>
            <a:r>
              <a:rPr lang="en-US" dirty="0" smtClean="0">
                <a:solidFill>
                  <a:schemeClr val="bg1"/>
                </a:solidFill>
              </a:rPr>
              <a:t>(2) Identifying Similarities and Differences</a:t>
            </a:r>
            <a:endParaRPr lang="en-US" dirty="0">
              <a:solidFill>
                <a:schemeClr val="bg1"/>
              </a:solidFill>
            </a:endParaRPr>
          </a:p>
        </p:txBody>
      </p:sp>
      <p:sp>
        <p:nvSpPr>
          <p:cNvPr id="5" name="TextBox 4"/>
          <p:cNvSpPr txBox="1"/>
          <p:nvPr/>
        </p:nvSpPr>
        <p:spPr>
          <a:xfrm>
            <a:off x="609600" y="3429000"/>
            <a:ext cx="3581400" cy="369332"/>
          </a:xfrm>
          <a:prstGeom prst="rect">
            <a:avLst/>
          </a:prstGeom>
          <a:solidFill>
            <a:schemeClr val="accent4">
              <a:lumMod val="60000"/>
              <a:lumOff val="40000"/>
            </a:schemeClr>
          </a:solidFill>
          <a:ln>
            <a:solidFill>
              <a:schemeClr val="bg1"/>
            </a:solidFill>
          </a:ln>
        </p:spPr>
        <p:txBody>
          <a:bodyPr wrap="square" rtlCol="0">
            <a:spAutoFit/>
          </a:bodyPr>
          <a:lstStyle/>
          <a:p>
            <a:r>
              <a:rPr lang="en-US" dirty="0" smtClean="0">
                <a:solidFill>
                  <a:schemeClr val="bg1"/>
                </a:solidFill>
              </a:rPr>
              <a:t>(3) Summarizing and Note Taking</a:t>
            </a:r>
            <a:endParaRPr lang="en-US" dirty="0">
              <a:solidFill>
                <a:schemeClr val="bg1"/>
              </a:solidFill>
            </a:endParaRPr>
          </a:p>
        </p:txBody>
      </p:sp>
      <p:sp>
        <p:nvSpPr>
          <p:cNvPr id="6" name="TextBox 5"/>
          <p:cNvSpPr txBox="1"/>
          <p:nvPr/>
        </p:nvSpPr>
        <p:spPr>
          <a:xfrm>
            <a:off x="609600" y="3962400"/>
            <a:ext cx="3581400" cy="646331"/>
          </a:xfrm>
          <a:prstGeom prst="rect">
            <a:avLst/>
          </a:prstGeom>
          <a:solidFill>
            <a:schemeClr val="accent5">
              <a:lumMod val="75000"/>
            </a:schemeClr>
          </a:solidFill>
          <a:ln>
            <a:solidFill>
              <a:schemeClr val="bg1"/>
            </a:solidFill>
          </a:ln>
        </p:spPr>
        <p:txBody>
          <a:bodyPr wrap="square" rtlCol="0">
            <a:spAutoFit/>
          </a:bodyPr>
          <a:lstStyle/>
          <a:p>
            <a:r>
              <a:rPr lang="en-US" dirty="0" smtClean="0">
                <a:solidFill>
                  <a:schemeClr val="bg1"/>
                </a:solidFill>
              </a:rPr>
              <a:t>(4) Reinforcing Effort and Providing Recognition</a:t>
            </a:r>
          </a:p>
        </p:txBody>
      </p:sp>
      <p:sp>
        <p:nvSpPr>
          <p:cNvPr id="7" name="TextBox 6"/>
          <p:cNvSpPr txBox="1"/>
          <p:nvPr/>
        </p:nvSpPr>
        <p:spPr>
          <a:xfrm>
            <a:off x="609600" y="4724400"/>
            <a:ext cx="3581400" cy="369332"/>
          </a:xfrm>
          <a:prstGeom prst="rect">
            <a:avLst/>
          </a:prstGeom>
          <a:solidFill>
            <a:srgbClr val="92D050"/>
          </a:solidFill>
          <a:ln>
            <a:solidFill>
              <a:schemeClr val="bg1"/>
            </a:solidFill>
          </a:ln>
        </p:spPr>
        <p:txBody>
          <a:bodyPr wrap="square" rtlCol="0">
            <a:spAutoFit/>
          </a:bodyPr>
          <a:lstStyle/>
          <a:p>
            <a:r>
              <a:rPr lang="en-US" dirty="0" smtClean="0">
                <a:solidFill>
                  <a:schemeClr val="bg1"/>
                </a:solidFill>
              </a:rPr>
              <a:t>(5) Homework and Practice</a:t>
            </a:r>
            <a:endParaRPr lang="en-US" dirty="0">
              <a:solidFill>
                <a:schemeClr val="bg1"/>
              </a:solidFill>
            </a:endParaRPr>
          </a:p>
        </p:txBody>
      </p:sp>
      <p:sp>
        <p:nvSpPr>
          <p:cNvPr id="8" name="TextBox 7"/>
          <p:cNvSpPr txBox="1"/>
          <p:nvPr/>
        </p:nvSpPr>
        <p:spPr>
          <a:xfrm>
            <a:off x="609600" y="5257800"/>
            <a:ext cx="3581400" cy="369332"/>
          </a:xfrm>
          <a:prstGeom prst="rect">
            <a:avLst/>
          </a:prstGeom>
          <a:solidFill>
            <a:schemeClr val="tx2">
              <a:lumMod val="25000"/>
            </a:schemeClr>
          </a:solidFill>
          <a:ln>
            <a:solidFill>
              <a:schemeClr val="bg1"/>
            </a:solidFill>
          </a:ln>
        </p:spPr>
        <p:txBody>
          <a:bodyPr wrap="square" rtlCol="0">
            <a:spAutoFit/>
          </a:bodyPr>
          <a:lstStyle/>
          <a:p>
            <a:r>
              <a:rPr lang="en-US" dirty="0" smtClean="0">
                <a:solidFill>
                  <a:schemeClr val="bg1"/>
                </a:solidFill>
              </a:rPr>
              <a:t>(6) Nonlinguistic Representations</a:t>
            </a:r>
          </a:p>
        </p:txBody>
      </p:sp>
      <p:sp>
        <p:nvSpPr>
          <p:cNvPr id="9" name="TextBox 8"/>
          <p:cNvSpPr txBox="1"/>
          <p:nvPr/>
        </p:nvSpPr>
        <p:spPr>
          <a:xfrm>
            <a:off x="4495800" y="2667000"/>
            <a:ext cx="3581400" cy="369332"/>
          </a:xfrm>
          <a:prstGeom prst="rect">
            <a:avLst/>
          </a:prstGeom>
          <a:solidFill>
            <a:schemeClr val="accent6">
              <a:lumMod val="75000"/>
            </a:schemeClr>
          </a:solidFill>
          <a:ln>
            <a:solidFill>
              <a:schemeClr val="bg1"/>
            </a:solidFill>
          </a:ln>
        </p:spPr>
        <p:txBody>
          <a:bodyPr wrap="square" rtlCol="0">
            <a:spAutoFit/>
          </a:bodyPr>
          <a:lstStyle/>
          <a:p>
            <a:r>
              <a:rPr lang="en-US" dirty="0" smtClean="0">
                <a:solidFill>
                  <a:schemeClr val="bg1"/>
                </a:solidFill>
              </a:rPr>
              <a:t>(7) Cooperative Learning</a:t>
            </a:r>
          </a:p>
        </p:txBody>
      </p:sp>
      <p:sp>
        <p:nvSpPr>
          <p:cNvPr id="10" name="TextBox 9"/>
          <p:cNvSpPr txBox="1"/>
          <p:nvPr/>
        </p:nvSpPr>
        <p:spPr>
          <a:xfrm>
            <a:off x="4495800" y="3276600"/>
            <a:ext cx="3581400" cy="646331"/>
          </a:xfrm>
          <a:prstGeom prst="rect">
            <a:avLst/>
          </a:prstGeom>
          <a:solidFill>
            <a:schemeClr val="accent2">
              <a:lumMod val="75000"/>
            </a:schemeClr>
          </a:solidFill>
          <a:ln>
            <a:solidFill>
              <a:schemeClr val="bg1"/>
            </a:solidFill>
          </a:ln>
        </p:spPr>
        <p:txBody>
          <a:bodyPr wrap="square" rtlCol="0">
            <a:spAutoFit/>
          </a:bodyPr>
          <a:lstStyle/>
          <a:p>
            <a:r>
              <a:rPr lang="en-US" dirty="0" smtClean="0">
                <a:solidFill>
                  <a:schemeClr val="bg1"/>
                </a:solidFill>
              </a:rPr>
              <a:t>(8) Setting Objectives and Providing Feedback</a:t>
            </a:r>
            <a:endParaRPr lang="en-US" dirty="0">
              <a:solidFill>
                <a:schemeClr val="bg1"/>
              </a:solidFill>
            </a:endParaRPr>
          </a:p>
        </p:txBody>
      </p:sp>
      <p:sp>
        <p:nvSpPr>
          <p:cNvPr id="11" name="TextBox 10"/>
          <p:cNvSpPr txBox="1"/>
          <p:nvPr/>
        </p:nvSpPr>
        <p:spPr>
          <a:xfrm>
            <a:off x="4495800" y="4191000"/>
            <a:ext cx="3581400" cy="646331"/>
          </a:xfrm>
          <a:prstGeom prst="rect">
            <a:avLst/>
          </a:prstGeom>
          <a:solidFill>
            <a:schemeClr val="accent5">
              <a:lumMod val="50000"/>
            </a:schemeClr>
          </a:solidFill>
          <a:ln>
            <a:solidFill>
              <a:schemeClr val="bg1"/>
            </a:solidFill>
          </a:ln>
        </p:spPr>
        <p:txBody>
          <a:bodyPr wrap="square" rtlCol="0">
            <a:spAutoFit/>
          </a:bodyPr>
          <a:lstStyle/>
          <a:p>
            <a:r>
              <a:rPr lang="en-US" dirty="0" smtClean="0">
                <a:solidFill>
                  <a:schemeClr val="bg1"/>
                </a:solidFill>
              </a:rPr>
              <a:t>(9) Generating and Testing Hypotheses</a:t>
            </a:r>
            <a:endParaRPr lang="en-US" dirty="0">
              <a:solidFill>
                <a:schemeClr val="bg1"/>
              </a:solidFill>
            </a:endParaRPr>
          </a:p>
        </p:txBody>
      </p:sp>
      <p:sp>
        <p:nvSpPr>
          <p:cNvPr id="12" name="TextBox 11"/>
          <p:cNvSpPr txBox="1"/>
          <p:nvPr/>
        </p:nvSpPr>
        <p:spPr>
          <a:xfrm>
            <a:off x="4495800" y="5029200"/>
            <a:ext cx="3581400" cy="646331"/>
          </a:xfrm>
          <a:prstGeom prst="rect">
            <a:avLst/>
          </a:prstGeom>
          <a:solidFill>
            <a:schemeClr val="accent4">
              <a:lumMod val="75000"/>
            </a:schemeClr>
          </a:solidFill>
          <a:ln>
            <a:solidFill>
              <a:schemeClr val="bg1"/>
            </a:solidFill>
          </a:ln>
        </p:spPr>
        <p:txBody>
          <a:bodyPr wrap="square" rtlCol="0">
            <a:spAutoFit/>
          </a:bodyPr>
          <a:lstStyle/>
          <a:p>
            <a:r>
              <a:rPr lang="en-US" dirty="0" smtClean="0">
                <a:solidFill>
                  <a:schemeClr val="bg1"/>
                </a:solidFill>
              </a:rPr>
              <a:t>(10) Cues, Questions and Advance Organizers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05200" y="4191000"/>
            <a:ext cx="5638800" cy="2308324"/>
          </a:xfrm>
          <a:prstGeom prst="rect">
            <a:avLst/>
          </a:prstGeom>
          <a:noFill/>
        </p:spPr>
        <p:txBody>
          <a:bodyPr wrap="square" rtlCol="0">
            <a:spAutoFit/>
          </a:bodyPr>
          <a:lstStyle/>
          <a:p>
            <a:r>
              <a:rPr lang="en-US" dirty="0" smtClean="0">
                <a:solidFill>
                  <a:srgbClr val="A50021"/>
                </a:solidFill>
              </a:rPr>
              <a:t>1-I don’t understand how characters in a story respond to challenges.</a:t>
            </a:r>
          </a:p>
          <a:p>
            <a:r>
              <a:rPr lang="en-US" dirty="0" smtClean="0">
                <a:solidFill>
                  <a:srgbClr val="A50021"/>
                </a:solidFill>
              </a:rPr>
              <a:t>2- I understand about characters and challenges but I’m not quite sure how they fit together.</a:t>
            </a:r>
          </a:p>
          <a:p>
            <a:r>
              <a:rPr lang="en-US" dirty="0" smtClean="0">
                <a:solidFill>
                  <a:srgbClr val="A50021"/>
                </a:solidFill>
              </a:rPr>
              <a:t> 3- I understand what Mrs. </a:t>
            </a:r>
            <a:r>
              <a:rPr lang="en-US" dirty="0" err="1" smtClean="0">
                <a:solidFill>
                  <a:srgbClr val="A50021"/>
                </a:solidFill>
              </a:rPr>
              <a:t>Eide</a:t>
            </a:r>
            <a:r>
              <a:rPr lang="en-US" dirty="0" smtClean="0">
                <a:solidFill>
                  <a:srgbClr val="A50021"/>
                </a:solidFill>
              </a:rPr>
              <a:t> is talking about when she talks about how characters respond to challenges.</a:t>
            </a:r>
          </a:p>
          <a:p>
            <a:r>
              <a:rPr lang="en-US" dirty="0" smtClean="0">
                <a:solidFill>
                  <a:srgbClr val="A50021"/>
                </a:solidFill>
              </a:rPr>
              <a:t> 4- I can explain to Mrs. </a:t>
            </a:r>
            <a:r>
              <a:rPr lang="en-US" dirty="0" err="1" smtClean="0">
                <a:solidFill>
                  <a:srgbClr val="A50021"/>
                </a:solidFill>
              </a:rPr>
              <a:t>Eide</a:t>
            </a:r>
            <a:r>
              <a:rPr lang="en-US" dirty="0" smtClean="0">
                <a:solidFill>
                  <a:srgbClr val="A50021"/>
                </a:solidFill>
              </a:rPr>
              <a:t> in my own words how characters respond to challenges in a story. </a:t>
            </a:r>
            <a:endParaRPr lang="en-US" dirty="0">
              <a:solidFill>
                <a:srgbClr val="A50021"/>
              </a:solidFill>
            </a:endParaRPr>
          </a:p>
        </p:txBody>
      </p:sp>
      <p:sp>
        <p:nvSpPr>
          <p:cNvPr id="17" name="Title 16"/>
          <p:cNvSpPr>
            <a:spLocks noGrp="1"/>
          </p:cNvSpPr>
          <p:nvPr>
            <p:ph type="title"/>
          </p:nvPr>
        </p:nvSpPr>
        <p:spPr>
          <a:xfrm>
            <a:off x="609600" y="1752600"/>
            <a:ext cx="8229600" cy="1143000"/>
          </a:xfrm>
        </p:spPr>
        <p:txBody>
          <a:bodyPr>
            <a:normAutofit fontScale="90000"/>
          </a:bodyPr>
          <a:lstStyle/>
          <a:p>
            <a:r>
              <a:rPr lang="en-US" dirty="0" smtClean="0"/>
              <a:t>Describe how characters in a story respond to major events and challenges.</a:t>
            </a:r>
            <a:br>
              <a:rPr lang="en-US" dirty="0" smtClean="0"/>
            </a:br>
            <a:endParaRPr lang="en-US" dirty="0"/>
          </a:p>
        </p:txBody>
      </p:sp>
      <p:pic>
        <p:nvPicPr>
          <p:cNvPr id="18" name="Picture 17" descr="IMG_0486.JPG"/>
          <p:cNvPicPr>
            <a:picLocks noChangeAspect="1"/>
          </p:cNvPicPr>
          <p:nvPr/>
        </p:nvPicPr>
        <p:blipFill>
          <a:blip r:embed="rId3" cstate="print"/>
          <a:srcRect l="33333" t="26219" r="17500" b="16206"/>
          <a:stretch>
            <a:fillRect/>
          </a:stretch>
        </p:blipFill>
        <p:spPr>
          <a:xfrm>
            <a:off x="228600" y="2667000"/>
            <a:ext cx="3127513" cy="2438400"/>
          </a:xfrm>
          <a:prstGeom prst="rect">
            <a:avLst/>
          </a:prstGeom>
        </p:spPr>
      </p:pic>
      <p:pic>
        <p:nvPicPr>
          <p:cNvPr id="19" name="Picture 18" descr="IMG_0488.JPG"/>
          <p:cNvPicPr>
            <a:picLocks noChangeAspect="1"/>
          </p:cNvPicPr>
          <p:nvPr/>
        </p:nvPicPr>
        <p:blipFill>
          <a:blip r:embed="rId4" cstate="print"/>
          <a:srcRect l="44167" t="19961" r="12500" b="19961"/>
          <a:stretch>
            <a:fillRect/>
          </a:stretch>
        </p:blipFill>
        <p:spPr>
          <a:xfrm>
            <a:off x="6172200" y="2286000"/>
            <a:ext cx="2057400" cy="1899138"/>
          </a:xfrm>
          <a:prstGeom prst="rect">
            <a:avLst/>
          </a:prstGeom>
        </p:spPr>
      </p:pic>
      <p:sp>
        <p:nvSpPr>
          <p:cNvPr id="20" name="TextBox 19"/>
          <p:cNvSpPr txBox="1"/>
          <p:nvPr/>
        </p:nvSpPr>
        <p:spPr>
          <a:xfrm>
            <a:off x="457200" y="5029200"/>
            <a:ext cx="2590800" cy="646331"/>
          </a:xfrm>
          <a:prstGeom prst="rect">
            <a:avLst/>
          </a:prstGeom>
          <a:noFill/>
        </p:spPr>
        <p:txBody>
          <a:bodyPr wrap="square" rtlCol="0">
            <a:spAutoFit/>
          </a:bodyPr>
          <a:lstStyle/>
          <a:p>
            <a:r>
              <a:rPr lang="en-US" dirty="0" smtClean="0"/>
              <a:t>Students “secret score” under their chin.</a:t>
            </a:r>
            <a:endParaRPr lang="en-US" dirty="0"/>
          </a:p>
        </p:txBody>
      </p:sp>
      <p:sp>
        <p:nvSpPr>
          <p:cNvPr id="21" name="Title 15"/>
          <p:cNvSpPr txBox="1">
            <a:spLocks/>
          </p:cNvSpPr>
          <p:nvPr/>
        </p:nvSpPr>
        <p:spPr>
          <a:xfrm>
            <a:off x="381000" y="0"/>
            <a:ext cx="8229600" cy="1143000"/>
          </a:xfrm>
          <a:prstGeom prst="rect">
            <a:avLst/>
          </a:prstGeom>
        </p:spPr>
        <p:txBody>
          <a:bodyPr vert="horz"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outerShdw blurRad="50800" dist="50800" dir="2700000" algn="tl" rotWithShape="0">
                    <a:srgbClr val="000000">
                      <a:alpha val="43137"/>
                    </a:srgbClr>
                  </a:outerShdw>
                </a:effectLst>
                <a:uLnTx/>
                <a:uFillTx/>
                <a:latin typeface="+mj-lt"/>
                <a:ea typeface="+mj-ea"/>
                <a:cs typeface="+mj-cs"/>
              </a:rPr>
              <a:t>G=Set the Goal</a:t>
            </a:r>
            <a:endParaRPr kumimoji="0" lang="en-US" sz="4400" b="0" i="0" u="none" strike="noStrike" kern="1200" cap="none" spc="0" normalizeH="0" baseline="0" noProof="0" dirty="0">
              <a:ln>
                <a:noFill/>
              </a:ln>
              <a:gradFill flip="none" rotWithShape="1">
                <a:gsLst>
                  <a:gs pos="0">
                    <a:srgbClr val="000082"/>
                  </a:gs>
                  <a:gs pos="30000">
                    <a:srgbClr val="66008F"/>
                  </a:gs>
                  <a:gs pos="64999">
                    <a:srgbClr val="BA0066"/>
                  </a:gs>
                  <a:gs pos="89999">
                    <a:srgbClr val="FF0000"/>
                  </a:gs>
                  <a:gs pos="100000">
                    <a:srgbClr val="FF8200"/>
                  </a:gs>
                </a:gsLst>
                <a:lin ang="5400000" scaled="1"/>
                <a:tileRect/>
              </a:gradFill>
              <a:effectLst>
                <a:outerShdw blurRad="50800" dist="50800" dir="2700000" algn="tl" rotWithShape="0">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1800" y="1066800"/>
            <a:ext cx="6019800" cy="1815882"/>
          </a:xfrm>
          <a:prstGeom prst="rect">
            <a:avLst/>
          </a:prstGeom>
          <a:noFill/>
        </p:spPr>
        <p:txBody>
          <a:bodyPr wrap="square" rtlCol="0">
            <a:spAutoFit/>
          </a:bodyPr>
          <a:lstStyle/>
          <a:p>
            <a:pPr algn="ctr"/>
            <a:r>
              <a:rPr lang="en-US" sz="2800" dirty="0" smtClean="0"/>
              <a:t>YouTube video clip-How would you feel if you walked outside and saw this?  What would you hear?  What would you see?  Turn and talk-then report out</a:t>
            </a:r>
            <a:endParaRPr lang="en-US" sz="2800" b="1" dirty="0">
              <a:solidFill>
                <a:srgbClr val="66CCFF"/>
              </a:solidFill>
              <a:latin typeface="Bradley Hand ITC" pitchFamily="66" charset="0"/>
            </a:endParaRPr>
          </a:p>
        </p:txBody>
      </p:sp>
      <p:pic>
        <p:nvPicPr>
          <p:cNvPr id="45060" name="Picture 4" descr="http://politicoone.files.wordpress.com/2010/03/destruction.jpg"/>
          <p:cNvPicPr>
            <a:picLocks noChangeAspect="1" noChangeArrowheads="1"/>
          </p:cNvPicPr>
          <p:nvPr/>
        </p:nvPicPr>
        <p:blipFill>
          <a:blip r:embed="rId3" cstate="print"/>
          <a:srcRect/>
          <a:stretch>
            <a:fillRect/>
          </a:stretch>
        </p:blipFill>
        <p:spPr bwMode="auto">
          <a:xfrm>
            <a:off x="228600" y="1524000"/>
            <a:ext cx="2819400" cy="1874901"/>
          </a:xfrm>
          <a:prstGeom prst="rect">
            <a:avLst/>
          </a:prstGeom>
          <a:noFill/>
        </p:spPr>
      </p:pic>
      <p:pic>
        <p:nvPicPr>
          <p:cNvPr id="10" name="Picture 9" descr="IMG_0496.JPG"/>
          <p:cNvPicPr>
            <a:picLocks noChangeAspect="1"/>
          </p:cNvPicPr>
          <p:nvPr/>
        </p:nvPicPr>
        <p:blipFill>
          <a:blip r:embed="rId4" cstate="print"/>
          <a:srcRect t="18709" r="44167" b="14955"/>
          <a:stretch>
            <a:fillRect/>
          </a:stretch>
        </p:blipFill>
        <p:spPr>
          <a:xfrm>
            <a:off x="5562600" y="2971800"/>
            <a:ext cx="2819400" cy="2230272"/>
          </a:xfrm>
          <a:prstGeom prst="rect">
            <a:avLst/>
          </a:prstGeom>
        </p:spPr>
      </p:pic>
      <p:pic>
        <p:nvPicPr>
          <p:cNvPr id="15" name="Picture 14" descr="IMG_0494.JPG"/>
          <p:cNvPicPr>
            <a:picLocks noChangeAspect="1"/>
          </p:cNvPicPr>
          <p:nvPr/>
        </p:nvPicPr>
        <p:blipFill>
          <a:blip r:embed="rId5" cstate="print"/>
          <a:srcRect l="8333" r="18333" b="36232"/>
          <a:stretch>
            <a:fillRect/>
          </a:stretch>
        </p:blipFill>
        <p:spPr>
          <a:xfrm>
            <a:off x="304800" y="3733800"/>
            <a:ext cx="5029200" cy="2911689"/>
          </a:xfrm>
          <a:prstGeom prst="rect">
            <a:avLst/>
          </a:prstGeom>
        </p:spPr>
      </p:pic>
      <p:sp>
        <p:nvSpPr>
          <p:cNvPr id="16" name="Title 15"/>
          <p:cNvSpPr>
            <a:spLocks noGrp="1"/>
          </p:cNvSpPr>
          <p:nvPr>
            <p:ph type="title"/>
          </p:nvPr>
        </p:nvSpPr>
        <p:spPr>
          <a:xfrm>
            <a:off x="381000" y="0"/>
            <a:ext cx="8229600" cy="1143000"/>
          </a:xfrm>
        </p:spPr>
        <p:txBody>
          <a:bodyPr/>
          <a:lstStyle/>
          <a:p>
            <a:r>
              <a:rPr lang="en-US" dirty="0" smtClean="0"/>
              <a:t>A=Access Prior Knowledge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0499.JPG"/>
          <p:cNvPicPr>
            <a:picLocks noChangeAspect="1"/>
          </p:cNvPicPr>
          <p:nvPr/>
        </p:nvPicPr>
        <p:blipFill>
          <a:blip r:embed="rId3" cstate="print"/>
          <a:srcRect l="27500" t="7510" r="20833" b="56258"/>
          <a:stretch>
            <a:fillRect/>
          </a:stretch>
        </p:blipFill>
        <p:spPr>
          <a:xfrm>
            <a:off x="304800" y="1447800"/>
            <a:ext cx="4724400" cy="2205852"/>
          </a:xfrm>
          <a:prstGeom prst="rect">
            <a:avLst/>
          </a:prstGeom>
        </p:spPr>
      </p:pic>
      <p:pic>
        <p:nvPicPr>
          <p:cNvPr id="12" name="Picture 11" descr="IMG_0500.JPG"/>
          <p:cNvPicPr>
            <a:picLocks noChangeAspect="1"/>
          </p:cNvPicPr>
          <p:nvPr/>
        </p:nvPicPr>
        <p:blipFill>
          <a:blip r:embed="rId4" cstate="print"/>
          <a:srcRect l="45455"/>
          <a:stretch>
            <a:fillRect/>
          </a:stretch>
        </p:blipFill>
        <p:spPr>
          <a:xfrm rot="16200000">
            <a:off x="5577242" y="1737960"/>
            <a:ext cx="2895599" cy="3534480"/>
          </a:xfrm>
          <a:prstGeom prst="rect">
            <a:avLst/>
          </a:prstGeom>
        </p:spPr>
      </p:pic>
      <p:pic>
        <p:nvPicPr>
          <p:cNvPr id="14" name="Picture 13" descr="IMG_0502.JPG"/>
          <p:cNvPicPr>
            <a:picLocks noChangeAspect="1"/>
          </p:cNvPicPr>
          <p:nvPr/>
        </p:nvPicPr>
        <p:blipFill>
          <a:blip r:embed="rId5" cstate="print"/>
          <a:srcRect l="4762" t="9536" r="3181" b="9412"/>
          <a:stretch>
            <a:fillRect/>
          </a:stretch>
        </p:blipFill>
        <p:spPr>
          <a:xfrm>
            <a:off x="228600" y="3962400"/>
            <a:ext cx="4419600" cy="2590800"/>
          </a:xfrm>
          <a:prstGeom prst="rect">
            <a:avLst/>
          </a:prstGeom>
        </p:spPr>
      </p:pic>
      <p:sp>
        <p:nvSpPr>
          <p:cNvPr id="16" name="Title 15"/>
          <p:cNvSpPr>
            <a:spLocks noGrp="1"/>
          </p:cNvSpPr>
          <p:nvPr>
            <p:ph type="title"/>
          </p:nvPr>
        </p:nvSpPr>
        <p:spPr>
          <a:xfrm>
            <a:off x="381000" y="0"/>
            <a:ext cx="8229600" cy="1143000"/>
          </a:xfrm>
        </p:spPr>
        <p:txBody>
          <a:bodyPr/>
          <a:lstStyle/>
          <a:p>
            <a:r>
              <a:rPr lang="en-US" dirty="0" smtClean="0"/>
              <a:t>A=Access Prior Knowledge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57200"/>
            <a:ext cx="6248400" cy="685800"/>
          </a:xfrm>
        </p:spPr>
        <p:txBody>
          <a:bodyPr>
            <a:noAutofit/>
          </a:bodyPr>
          <a:lstStyle/>
          <a:p>
            <a:r>
              <a:rPr dirty="0" smtClean="0"/>
              <a:t>N= New Information</a:t>
            </a:r>
            <a:endParaRPr lang="en-US" dirty="0"/>
          </a:p>
        </p:txBody>
      </p:sp>
      <p:sp>
        <p:nvSpPr>
          <p:cNvPr id="5" name="TextBox 4"/>
          <p:cNvSpPr txBox="1"/>
          <p:nvPr/>
        </p:nvSpPr>
        <p:spPr>
          <a:xfrm>
            <a:off x="0" y="5934670"/>
            <a:ext cx="6248400" cy="923330"/>
          </a:xfrm>
          <a:prstGeom prst="rect">
            <a:avLst/>
          </a:prstGeom>
          <a:noFill/>
        </p:spPr>
        <p:txBody>
          <a:bodyPr wrap="square" rtlCol="0">
            <a:spAutoFit/>
          </a:bodyPr>
          <a:lstStyle/>
          <a:p>
            <a:r>
              <a:rPr lang="en-US" dirty="0" smtClean="0"/>
              <a:t>Silent Music is about a boy named Ali.  </a:t>
            </a:r>
          </a:p>
          <a:p>
            <a:r>
              <a:rPr lang="en-US" dirty="0" smtClean="0"/>
              <a:t>Ali writes in calligraphy to escape from the war that is going on all around him.</a:t>
            </a:r>
          </a:p>
        </p:txBody>
      </p:sp>
      <p:sp>
        <p:nvSpPr>
          <p:cNvPr id="7" name="TextBox 6"/>
          <p:cNvSpPr txBox="1"/>
          <p:nvPr/>
        </p:nvSpPr>
        <p:spPr>
          <a:xfrm>
            <a:off x="533400" y="1219200"/>
            <a:ext cx="4267200" cy="2031325"/>
          </a:xfrm>
          <a:prstGeom prst="rect">
            <a:avLst/>
          </a:prstGeom>
          <a:noFill/>
        </p:spPr>
        <p:txBody>
          <a:bodyPr wrap="square" rtlCol="0">
            <a:spAutoFit/>
          </a:bodyPr>
          <a:lstStyle/>
          <a:p>
            <a:r>
              <a:rPr lang="en-US" dirty="0" smtClean="0"/>
              <a:t>Read </a:t>
            </a:r>
            <a:r>
              <a:rPr lang="en-US" u="sng" dirty="0" smtClean="0"/>
              <a:t>Silent Music </a:t>
            </a:r>
            <a:r>
              <a:rPr lang="en-US" dirty="0" smtClean="0"/>
              <a:t>by James Rumford</a:t>
            </a:r>
          </a:p>
          <a:p>
            <a:endParaRPr lang="en-US" dirty="0" smtClean="0"/>
          </a:p>
          <a:p>
            <a:r>
              <a:rPr lang="en-US" dirty="0" smtClean="0"/>
              <a:t>Before beginning to read, Mrs. </a:t>
            </a:r>
            <a:r>
              <a:rPr lang="en-US" dirty="0" err="1" smtClean="0"/>
              <a:t>Eide</a:t>
            </a:r>
            <a:r>
              <a:rPr lang="en-US" dirty="0" smtClean="0"/>
              <a:t> told the students that “calligraphy” is a kind of fancy writing.  “It is the art of drawing letters.”  She showed them a picture from the text.</a:t>
            </a:r>
            <a:endParaRPr lang="en-US" dirty="0"/>
          </a:p>
        </p:txBody>
      </p:sp>
      <p:pic>
        <p:nvPicPr>
          <p:cNvPr id="43010" name="Picture 2" descr="http://home.igc.org/~japa/jacba/2009/bookcover2009/SilentMusic.jpg"/>
          <p:cNvPicPr>
            <a:picLocks noChangeAspect="1" noChangeArrowheads="1"/>
          </p:cNvPicPr>
          <p:nvPr/>
        </p:nvPicPr>
        <p:blipFill>
          <a:blip r:embed="rId3" cstate="print"/>
          <a:srcRect/>
          <a:stretch>
            <a:fillRect/>
          </a:stretch>
        </p:blipFill>
        <p:spPr bwMode="auto">
          <a:xfrm>
            <a:off x="5410200" y="1066800"/>
            <a:ext cx="3226715" cy="2362200"/>
          </a:xfrm>
          <a:prstGeom prst="rect">
            <a:avLst/>
          </a:prstGeom>
          <a:noFill/>
        </p:spPr>
      </p:pic>
      <p:pic>
        <p:nvPicPr>
          <p:cNvPr id="9" name="Picture 8" descr="IMG_0509.JPG"/>
          <p:cNvPicPr>
            <a:picLocks noChangeAspect="1"/>
          </p:cNvPicPr>
          <p:nvPr/>
        </p:nvPicPr>
        <p:blipFill>
          <a:blip r:embed="rId4" cstate="print"/>
          <a:stretch>
            <a:fillRect/>
          </a:stretch>
        </p:blipFill>
        <p:spPr>
          <a:xfrm>
            <a:off x="4800600" y="3505200"/>
            <a:ext cx="4114800" cy="2739647"/>
          </a:xfrm>
          <a:prstGeom prst="rect">
            <a:avLst/>
          </a:prstGeom>
        </p:spPr>
      </p:pic>
      <p:pic>
        <p:nvPicPr>
          <p:cNvPr id="12" name="Picture 11" descr="IMG_0511.JPG"/>
          <p:cNvPicPr>
            <a:picLocks noChangeAspect="1"/>
          </p:cNvPicPr>
          <p:nvPr/>
        </p:nvPicPr>
        <p:blipFill>
          <a:blip r:embed="rId5" cstate="print"/>
          <a:srcRect l="9167" t="22464" r="11667"/>
          <a:stretch>
            <a:fillRect/>
          </a:stretch>
        </p:blipFill>
        <p:spPr>
          <a:xfrm>
            <a:off x="304800" y="3184196"/>
            <a:ext cx="4114800" cy="268320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8229600" cy="685800"/>
          </a:xfrm>
        </p:spPr>
        <p:txBody>
          <a:bodyPr>
            <a:noAutofit/>
          </a:bodyPr>
          <a:lstStyle/>
          <a:p>
            <a:r>
              <a:rPr dirty="0" smtClean="0"/>
              <a:t>N= New Information</a:t>
            </a:r>
            <a:endParaRPr lang="en-US" dirty="0"/>
          </a:p>
        </p:txBody>
      </p:sp>
      <p:pic>
        <p:nvPicPr>
          <p:cNvPr id="13" name="Picture 12" descr="IMG_0514.JPG"/>
          <p:cNvPicPr>
            <a:picLocks noChangeAspect="1"/>
          </p:cNvPicPr>
          <p:nvPr/>
        </p:nvPicPr>
        <p:blipFill>
          <a:blip r:embed="rId3" cstate="print"/>
          <a:srcRect t="23716" b="2438"/>
          <a:stretch>
            <a:fillRect/>
          </a:stretch>
        </p:blipFill>
        <p:spPr>
          <a:xfrm>
            <a:off x="3124201" y="914400"/>
            <a:ext cx="5734373" cy="2819400"/>
          </a:xfrm>
          <a:prstGeom prst="rect">
            <a:avLst/>
          </a:prstGeom>
        </p:spPr>
      </p:pic>
      <p:pic>
        <p:nvPicPr>
          <p:cNvPr id="14" name="Picture 13" descr="IMG_0517.JPG"/>
          <p:cNvPicPr>
            <a:picLocks noChangeAspect="1"/>
          </p:cNvPicPr>
          <p:nvPr/>
        </p:nvPicPr>
        <p:blipFill>
          <a:blip r:embed="rId4" cstate="print"/>
          <a:srcRect l="30000" t="7445" r="33333" b="32477"/>
          <a:stretch>
            <a:fillRect/>
          </a:stretch>
        </p:blipFill>
        <p:spPr>
          <a:xfrm>
            <a:off x="1981200" y="3962400"/>
            <a:ext cx="2438400" cy="2660073"/>
          </a:xfrm>
          <a:prstGeom prst="rect">
            <a:avLst/>
          </a:prstGeom>
        </p:spPr>
      </p:pic>
      <p:sp>
        <p:nvSpPr>
          <p:cNvPr id="17" name="TextBox 16"/>
          <p:cNvSpPr txBox="1"/>
          <p:nvPr/>
        </p:nvSpPr>
        <p:spPr>
          <a:xfrm>
            <a:off x="4495800" y="4876800"/>
            <a:ext cx="4419600" cy="1477328"/>
          </a:xfrm>
          <a:prstGeom prst="rect">
            <a:avLst/>
          </a:prstGeom>
          <a:noFill/>
        </p:spPr>
        <p:txBody>
          <a:bodyPr wrap="square" rtlCol="0">
            <a:spAutoFit/>
          </a:bodyPr>
          <a:lstStyle/>
          <a:p>
            <a:r>
              <a:rPr lang="en-US" dirty="0" smtClean="0"/>
              <a:t>One student let Mrs. </a:t>
            </a:r>
            <a:r>
              <a:rPr lang="en-US" dirty="0" err="1" smtClean="0"/>
              <a:t>Eide</a:t>
            </a:r>
            <a:r>
              <a:rPr lang="en-US" dirty="0" smtClean="0"/>
              <a:t> know that he made a connection.  After the story, Ms. Simpson asked about his connection.  “Ali has wars going on around him just like the girls in </a:t>
            </a:r>
            <a:r>
              <a:rPr lang="en-US" u="sng" dirty="0" smtClean="0"/>
              <a:t>Four Feet, Two Sandals</a:t>
            </a:r>
            <a:r>
              <a:rPr lang="en-US" dirty="0" smtClean="0"/>
              <a:t>.”</a:t>
            </a:r>
            <a:endParaRPr lang="en-US" dirty="0"/>
          </a:p>
        </p:txBody>
      </p:sp>
      <p:sp>
        <p:nvSpPr>
          <p:cNvPr id="19" name="TextBox 18"/>
          <p:cNvSpPr txBox="1"/>
          <p:nvPr/>
        </p:nvSpPr>
        <p:spPr>
          <a:xfrm>
            <a:off x="152400" y="914400"/>
            <a:ext cx="2819400" cy="3139321"/>
          </a:xfrm>
          <a:prstGeom prst="rect">
            <a:avLst/>
          </a:prstGeom>
          <a:noFill/>
        </p:spPr>
        <p:txBody>
          <a:bodyPr wrap="square" rtlCol="0">
            <a:spAutoFit/>
          </a:bodyPr>
          <a:lstStyle/>
          <a:p>
            <a:r>
              <a:rPr lang="en-US" dirty="0" smtClean="0"/>
              <a:t>Many of the students had their “light bulbs” going off throughout the story.  When they hear a text talk, a simile, or other skills they have studied, the students raise one finger next to the side of their head…this a visible cue to Mrs. </a:t>
            </a:r>
            <a:r>
              <a:rPr lang="en-US" dirty="0" err="1" smtClean="0"/>
              <a:t>Eide</a:t>
            </a:r>
            <a:r>
              <a:rPr lang="en-US" dirty="0" smtClean="0"/>
              <a:t> that the students are thinking.</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LuckyTie">
  <a:themeElements>
    <a:clrScheme name="Lucky Tie">
      <a:dk1>
        <a:sysClr val="windowText" lastClr="000000"/>
      </a:dk1>
      <a:lt1>
        <a:sysClr val="window" lastClr="FFFFFF"/>
      </a:lt1>
      <a:dk2>
        <a:srgbClr val="C80000"/>
      </a:dk2>
      <a:lt2>
        <a:srgbClr val="FFECEC"/>
      </a:lt2>
      <a:accent1>
        <a:srgbClr val="C93131"/>
      </a:accent1>
      <a:accent2>
        <a:srgbClr val="F58C5D"/>
      </a:accent2>
      <a:accent3>
        <a:srgbClr val="EABC33"/>
      </a:accent3>
      <a:accent4>
        <a:srgbClr val="698F9B"/>
      </a:accent4>
      <a:accent5>
        <a:srgbClr val="825397"/>
      </a:accent5>
      <a:accent6>
        <a:srgbClr val="814359"/>
      </a:accent6>
      <a:hlink>
        <a:srgbClr val="03AEC5"/>
      </a:hlink>
      <a:folHlink>
        <a:srgbClr val="8D9B07"/>
      </a:folHlink>
    </a:clrScheme>
    <a:fontScheme name="Lucky Tie">
      <a:majorFont>
        <a:latin typeface="Tahoma"/>
        <a:ea typeface=""/>
        <a:cs typeface=""/>
        <a:font script="Cyrl" typeface="Tahoma"/>
        <a:font script="Grek" typeface="Tahoma"/>
        <a:font script="Jpan" typeface="ＭＳ Ｐ明朝"/>
        <a:font script="Hang" typeface="굴림"/>
        <a:font script="Hans" typeface="黑体"/>
        <a:font script="Hant" typeface="新細明體"/>
        <a:font script="Arab" typeface="Tahoma"/>
        <a:font script="Hebr" typeface="Tahoma"/>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ranklin Gothic Book"/>
        <a:ea typeface=""/>
        <a:cs typeface=""/>
        <a:font script="Cyrl" typeface="Arial"/>
        <a:font script="Grek"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ucky Tie">
      <a:fillStyleLst>
        <a:solidFill>
          <a:schemeClr val="phClr">
            <a:tint val="100000"/>
            <a:shade val="100000"/>
            <a:hueMod val="100000"/>
            <a:satMod val="100000"/>
          </a:schemeClr>
        </a:solidFill>
        <a:gradFill rotWithShape="1">
          <a:gsLst>
            <a:gs pos="0">
              <a:schemeClr val="phClr">
                <a:tint val="100000"/>
                <a:shade val="50000"/>
                <a:hueMod val="100000"/>
                <a:satMod val="90000"/>
              </a:schemeClr>
            </a:gs>
            <a:gs pos="50000">
              <a:schemeClr val="phClr">
                <a:tint val="50000"/>
                <a:shade val="100000"/>
                <a:hueMod val="100000"/>
                <a:satMod val="100000"/>
              </a:schemeClr>
            </a:gs>
            <a:gs pos="100000">
              <a:schemeClr val="phClr">
                <a:tint val="100000"/>
                <a:shade val="50000"/>
                <a:hueMod val="100000"/>
                <a:satMod val="90000"/>
              </a:schemeClr>
            </a:gs>
          </a:gsLst>
          <a:lin ang="1800000" scaled="1"/>
        </a:gradFill>
        <a:solidFill>
          <a:schemeClr val="phClr">
            <a:tint val="100000"/>
            <a:shade val="100000"/>
            <a:hueMod val="100000"/>
            <a:satMod val="100000"/>
          </a:schemeClr>
        </a:solidFill>
      </a:fillStyleLst>
      <a:lnStyleLst>
        <a:ln w="20000" cap="flat" cmpd="sng" algn="ctr">
          <a:solidFill>
            <a:schemeClr val="phClr"/>
          </a:solidFill>
          <a:prstDash val="solid"/>
        </a:ln>
        <a:ln w="30000" cap="flat" cmpd="sng" algn="ctr">
          <a:solidFill>
            <a:schemeClr val="phClr"/>
          </a:solidFill>
          <a:prstDash val="solid"/>
        </a:ln>
        <a:ln w="40000" cap="flat" cmpd="dbl" algn="ctr">
          <a:solidFill>
            <a:schemeClr val="phClr"/>
          </a:solidFill>
          <a:prstDash val="solid"/>
        </a:ln>
      </a:lnStyleLst>
      <a:effectStyleLst>
        <a:effectStyle>
          <a:effectLst>
            <a:glow rad="12700">
              <a:schemeClr val="phClr">
                <a:tint val="100000"/>
                <a:shade val="100000"/>
                <a:alpha val="50196"/>
                <a:hueMod val="100000"/>
                <a:satMod val="100000"/>
              </a:schemeClr>
            </a:glow>
          </a:effectLst>
        </a:effectStyle>
        <a:effectStyle>
          <a:effectLst>
            <a:innerShdw blurRad="25400" dist="38100" dir="2700000">
              <a:schemeClr val="phClr">
                <a:tint val="90000"/>
                <a:shade val="100000"/>
                <a:hueMod val="100000"/>
                <a:satMod val="100000"/>
              </a:schemeClr>
            </a:innerShdw>
          </a:effectLst>
        </a:effectStyle>
        <a:effectStyle>
          <a:effectLst>
            <a:innerShdw blurRad="25400" dist="38100" dir="2700000">
              <a:schemeClr val="phClr">
                <a:tint val="100000"/>
                <a:shade val="50000"/>
                <a:hueMod val="100000"/>
                <a:satMod val="100000"/>
              </a:schemeClr>
            </a:innerShdw>
          </a:effectLst>
          <a:scene3d>
            <a:camera prst="orthographicFront"/>
            <a:lightRig rig="soft" dir="t"/>
          </a:scene3d>
          <a:sp3d extrusionH="76200" prstMaterial="matte">
            <a:bevelT h="50800"/>
            <a:bevelB w="0" h="0"/>
            <a:extrusionClr>
              <a:schemeClr val="accent3">
                <a:tint val="40000"/>
              </a:schemeClr>
            </a:extrusionClr>
          </a:sp3d>
        </a:effectStyle>
      </a:effectStyleLst>
      <a:bgFillStyleLst>
        <a:gradFill rotWithShape="1">
          <a:gsLst>
            <a:gs pos="0">
              <a:schemeClr val="phClr">
                <a:tint val="100000"/>
                <a:shade val="50000"/>
                <a:hueMod val="100000"/>
                <a:satMod val="100000"/>
              </a:schemeClr>
            </a:gs>
            <a:gs pos="40000">
              <a:schemeClr val="phClr">
                <a:tint val="85000"/>
                <a:shade val="100000"/>
                <a:hueMod val="100000"/>
                <a:satMod val="100000"/>
              </a:schemeClr>
            </a:gs>
            <a:gs pos="100000">
              <a:schemeClr val="phClr">
                <a:tint val="100000"/>
                <a:shade val="50000"/>
                <a:hueMod val="100000"/>
                <a:satMod val="100000"/>
              </a:schemeClr>
            </a:gs>
          </a:gsLst>
          <a:lin ang="2700000" scaled="1"/>
        </a:gradFill>
        <a:blipFill>
          <a:blip xmlns:r="http://schemas.openxmlformats.org/officeDocument/2006/relationships" r:embed="rId1">
            <a:duotone>
              <a:schemeClr val="phClr">
                <a:tint val="100000"/>
                <a:shade val="60000"/>
                <a:hueMod val="100000"/>
                <a:satMod val="100000"/>
              </a:schemeClr>
              <a:schemeClr val="phClr">
                <a:tint val="70000"/>
                <a:shade val="100000"/>
                <a:hueMod val="100000"/>
                <a:satMod val="100000"/>
              </a:schemeClr>
            </a:duotone>
          </a:blip>
          <a:stretch>
            <a:fillRect/>
          </a:stretch>
        </a:blipFill>
        <a:blipFill>
          <a:blip xmlns:r="http://schemas.openxmlformats.org/officeDocument/2006/relationships" r:embed="rId2">
            <a:duotone>
              <a:schemeClr val="phClr">
                <a:tint val="100000"/>
                <a:shade val="60000"/>
                <a:hueMod val="100000"/>
                <a:satMod val="100000"/>
              </a:schemeClr>
              <a:schemeClr val="phClr">
                <a:tint val="7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Lucky Tie</Template>
  <TotalTime>2995</TotalTime>
  <Words>1228</Words>
  <Application>Microsoft Office PowerPoint</Application>
  <PresentationFormat>On-screen Show (4:3)</PresentationFormat>
  <Paragraphs>127</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LuckyTie</vt:lpstr>
      <vt:lpstr>How Do Characters  Respond to Challenges?</vt:lpstr>
      <vt:lpstr>Slide 2</vt:lpstr>
      <vt:lpstr>Slide 3</vt:lpstr>
      <vt:lpstr>Purpose of the GANAG Structure</vt:lpstr>
      <vt:lpstr>Describe how characters in a story respond to major events and challenges. </vt:lpstr>
      <vt:lpstr>A=Access Prior Knowledge</vt:lpstr>
      <vt:lpstr>A=Access Prior Knowledge</vt:lpstr>
      <vt:lpstr>N= New Information</vt:lpstr>
      <vt:lpstr>N= New Information</vt:lpstr>
      <vt:lpstr>Slide 10</vt:lpstr>
      <vt:lpstr>A= Apply Knowledge</vt:lpstr>
      <vt:lpstr>Slide 12</vt:lpstr>
      <vt:lpstr>Slide 13</vt:lpstr>
      <vt:lpstr>Slide 14</vt:lpstr>
      <vt:lpstr>Slide 15</vt:lpstr>
      <vt:lpstr>G= Generalize the Goal </vt:lpstr>
      <vt:lpstr>Slide 17</vt:lpstr>
      <vt:lpstr>Slide 18</vt:lpstr>
      <vt:lpstr>Slide 19</vt:lpstr>
      <vt:lpstr>Slide 20</vt:lpstr>
      <vt:lpstr>Slide 21</vt:lpstr>
    </vt:vector>
  </TitlesOfParts>
  <Company>RPS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GANAG A Growing Patterns Lesson</dc:title>
  <dc:creator>RPS</dc:creator>
  <cp:lastModifiedBy>Greg Hensley</cp:lastModifiedBy>
  <cp:revision>180</cp:revision>
  <dcterms:created xsi:type="dcterms:W3CDTF">2010-12-02T18:59:45Z</dcterms:created>
  <dcterms:modified xsi:type="dcterms:W3CDTF">2012-02-05T17:27:27Z</dcterms:modified>
</cp:coreProperties>
</file>