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17"/>
  </p:notesMasterIdLst>
  <p:sldIdLst>
    <p:sldId id="256" r:id="rId2"/>
    <p:sldId id="270" r:id="rId3"/>
    <p:sldId id="271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65C"/>
    <a:srgbClr val="6E84B4"/>
    <a:srgbClr val="71320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48" y="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90EF4-3A1A-44D7-85FE-B44166A2BEFC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6A3CE-DA32-4000-9146-41031D5861A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B2EB-0403-49A2-91E9-3BE025AE3C7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B2B70-9189-4D69-95F8-EA7B325DD04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7525B7-DF42-4327-AD02-983C3EEAA4F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29B2EB-0403-49A2-91E9-3BE025AE3C7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3DD37D6-8DA8-4CF2-80DA-924335FA45CB}" type="datetimeFigureOut">
              <a:rPr lang="en-US" smtClean="0"/>
              <a:pPr/>
              <a:t>1/30/2012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7893140-4CE4-4CB5-9F8C-F0360EA30A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hyperlink" Target="http://www.google.com/imgres?q=thumbs+up&amp;um=1&amp;hl=en&amp;biw=1024&amp;bih=616&amp;tbs=itp:clipart&amp;tbm=isch&amp;tbnid=CIyHJMpggqHGaM:&amp;imgrefurl=http://www.cksinfo.com/signssymbols/pointing/index.html&amp;docid=sro_eTfhgsY55M&amp;imgurl=http://www.cksinfo.com/clipart/signssymbols/pointing/thumb-up.png&amp;w=222&amp;h=384&amp;ei=RvfcTtr_NIyasgKam7mFDg&amp;zoom=1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Comic Sans MS" pitchFamily="66" charset="0"/>
              </a:rPr>
              <a:t>Using </a:t>
            </a:r>
            <a:r>
              <a:rPr lang="en-US" sz="3600" dirty="0" smtClean="0">
                <a:solidFill>
                  <a:srgbClr val="FF965C"/>
                </a:solidFill>
                <a:latin typeface="Comic Sans MS" pitchFamily="66" charset="0"/>
              </a:rPr>
              <a:t>information</a:t>
            </a:r>
            <a:r>
              <a:rPr lang="en-US" sz="3600" dirty="0" smtClean="0">
                <a:latin typeface="Comic Sans MS" pitchFamily="66" charset="0"/>
              </a:rPr>
              <a:t> from the illustrations and text to better understand the characters in a story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Mrs. Allison Smith’s 2</a:t>
            </a:r>
            <a:r>
              <a:rPr lang="en-US" sz="2400" baseline="300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nd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 Grade</a:t>
            </a:r>
          </a:p>
          <a:p>
            <a:r>
              <a:rPr lang="en-US" sz="2400" dirty="0" smtClean="0">
                <a:solidFill>
                  <a:srgbClr val="6E84B4"/>
                </a:solidFill>
                <a:latin typeface="Comic Sans MS" pitchFamily="66" charset="0"/>
              </a:rPr>
              <a:t>Westside Elementary</a:t>
            </a:r>
          </a:p>
          <a:p>
            <a:r>
              <a:rPr lang="en-US" sz="2400" dirty="0" smtClean="0">
                <a:solidFill>
                  <a:srgbClr val="6E84B4"/>
                </a:solidFill>
                <a:latin typeface="Comic Sans MS" pitchFamily="66" charset="0"/>
              </a:rPr>
              <a:t>Rogers, Arkansas</a:t>
            </a:r>
          </a:p>
          <a:p>
            <a:r>
              <a:rPr lang="en-US" sz="2400" dirty="0" smtClean="0">
                <a:solidFill>
                  <a:srgbClr val="6E84B4"/>
                </a:solidFill>
                <a:latin typeface="Comic Sans MS" pitchFamily="66" charset="0"/>
              </a:rPr>
              <a:t>December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2, 2011</a:t>
            </a:r>
          </a:p>
          <a:p>
            <a:endParaRPr lang="en-US" sz="3200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3048000"/>
            <a:ext cx="4572261" cy="3429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udent completing 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533400"/>
            <a:ext cx="4267200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students working in group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56000" y="2667000"/>
            <a:ext cx="5588000" cy="419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304800" y="5791200"/>
            <a:ext cx="358140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(7) Cooperative Learning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(5) Homework and Practice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4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3759200" cy="2819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student writ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152400"/>
            <a:ext cx="2343150" cy="312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 descr="coop learn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971800"/>
            <a:ext cx="4876800" cy="3657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304800" y="5486400"/>
            <a:ext cx="358140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(7) Cooperative Learning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60198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(5) Homework and Practice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4800" y="1981200"/>
            <a:ext cx="4673600" cy="3505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IMG_04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381000"/>
            <a:ext cx="3505200" cy="26289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04800" y="5638800"/>
            <a:ext cx="3581400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(4) Reinforcing Effort and Providing Recognition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04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165600" cy="3124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Picture 2" descr="Mrs. Smith Scor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0"/>
            <a:ext cx="4572000" cy="3429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scoring to the standar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352800"/>
            <a:ext cx="3962400" cy="29718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876800" y="5410200"/>
            <a:ext cx="403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Comic Sans MS" pitchFamily="66" charset="0"/>
              </a:rPr>
              <a:t>Scoring to the Standards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Generalize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the Goal: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2192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Revisit the Goal – Score Yourself Again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 descr="Students score themselves ag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00" y="2133600"/>
            <a:ext cx="4724400" cy="3543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5105400" y="59436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(8) Setting Objectives and Providing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1447800"/>
            <a:ext cx="6324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Calibri" pitchFamily="34" charset="0"/>
              </a:rPr>
              <a:t>Marzano</a:t>
            </a:r>
            <a:r>
              <a:rPr lang="en-US" sz="1600" dirty="0" smtClean="0">
                <a:latin typeface="Calibri" pitchFamily="34" charset="0"/>
              </a:rPr>
              <a:t>, R. J., Pickering, D. J., &amp; Pollock, J. E. (2001). </a:t>
            </a:r>
            <a:r>
              <a:rPr lang="en-US" sz="1600" i="1" dirty="0" smtClean="0">
                <a:latin typeface="Calibri" pitchFamily="34" charset="0"/>
              </a:rPr>
              <a:t>Classroom instruction that works: Research-based strategies for increasing student achievement. </a:t>
            </a:r>
            <a:r>
              <a:rPr lang="en-US" sz="1600" dirty="0" smtClean="0">
                <a:latin typeface="Calibri" pitchFamily="34" charset="0"/>
              </a:rPr>
              <a:t>Alexandria, VA: Association for Supervision</a:t>
            </a:r>
            <a:r>
              <a:rPr lang="en-US" sz="1600" i="1" dirty="0" smtClean="0">
                <a:latin typeface="Calibri" pitchFamily="34" charset="0"/>
              </a:rPr>
              <a:t> </a:t>
            </a:r>
            <a:r>
              <a:rPr lang="en-US" sz="1600" dirty="0" smtClean="0">
                <a:latin typeface="Calibri" pitchFamily="34" charset="0"/>
              </a:rPr>
              <a:t>and Curriculum Development.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 </a:t>
            </a:r>
          </a:p>
          <a:p>
            <a:r>
              <a:rPr lang="en-US" sz="1600" dirty="0" smtClean="0">
                <a:latin typeface="Calibri" pitchFamily="34" charset="0"/>
              </a:rPr>
              <a:t>Pollock, J. E. (2007). </a:t>
            </a:r>
            <a:r>
              <a:rPr lang="en-US" sz="1600" i="1" dirty="0" smtClean="0">
                <a:latin typeface="Calibri" pitchFamily="34" charset="0"/>
              </a:rPr>
              <a:t>Improving student learning one teacher at a time. </a:t>
            </a:r>
            <a:r>
              <a:rPr lang="en-US" sz="1600" dirty="0" smtClean="0">
                <a:latin typeface="Calibri" pitchFamily="34" charset="0"/>
              </a:rPr>
              <a:t>Alexandria, VA: Association for Supervision and Curriculum Development.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 </a:t>
            </a:r>
          </a:p>
          <a:p>
            <a:endParaRPr lang="en-US" sz="1600" dirty="0" smtClean="0">
              <a:latin typeface="Calibri" pitchFamily="34" charset="0"/>
            </a:endParaRPr>
          </a:p>
          <a:p>
            <a:r>
              <a:rPr lang="en-US" sz="1600" dirty="0" smtClean="0">
                <a:latin typeface="Calibri" pitchFamily="34" charset="0"/>
              </a:rPr>
              <a:t>Pollock, J. E., &amp; Ford, Sharon M. (2009). </a:t>
            </a:r>
            <a:r>
              <a:rPr lang="en-US" sz="1600" i="1" dirty="0" smtClean="0">
                <a:latin typeface="Calibri" pitchFamily="34" charset="0"/>
              </a:rPr>
              <a:t>Improving student learning one principal at a time. </a:t>
            </a:r>
            <a:r>
              <a:rPr lang="en-US" sz="1600" dirty="0" smtClean="0">
                <a:latin typeface="Calibri" pitchFamily="34" charset="0"/>
              </a:rPr>
              <a:t>Alexandria, VA: Association for Supervision and Curriculum Development.</a:t>
            </a:r>
          </a:p>
          <a:p>
            <a:endParaRPr lang="en-US" sz="1600" dirty="0">
              <a:latin typeface="Calibri" pitchFamily="34" charset="0"/>
            </a:endParaRPr>
          </a:p>
        </p:txBody>
      </p:sp>
      <p:pic>
        <p:nvPicPr>
          <p:cNvPr id="7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3011" y="2819400"/>
            <a:ext cx="950534" cy="122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945" y="4452972"/>
            <a:ext cx="990600" cy="12729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http://www.mcrel.org/SuccessInSight/Portals/7/Classroom%20Instruction%20That%20Work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1078" y="1440873"/>
            <a:ext cx="914400" cy="11522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99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263162" y="1191629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GANAG is a lesson structure that allows teachers to plan for student use of research based instructional strategies.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2514600"/>
            <a:ext cx="48075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G</a:t>
            </a:r>
            <a:r>
              <a:rPr lang="en-US" dirty="0" smtClean="0"/>
              <a:t>= goal</a:t>
            </a:r>
          </a:p>
          <a:p>
            <a:r>
              <a:rPr lang="en-US" sz="4000" dirty="0" smtClean="0"/>
              <a:t>A</a:t>
            </a:r>
            <a:r>
              <a:rPr lang="en-US" dirty="0" smtClean="0"/>
              <a:t>= access prior knowledge</a:t>
            </a:r>
          </a:p>
          <a:p>
            <a:r>
              <a:rPr lang="en-US" sz="4000" dirty="0" smtClean="0"/>
              <a:t>N</a:t>
            </a:r>
            <a:r>
              <a:rPr lang="en-US" dirty="0" smtClean="0"/>
              <a:t>= new information</a:t>
            </a:r>
          </a:p>
          <a:p>
            <a:r>
              <a:rPr lang="en-US" sz="4000" dirty="0" smtClean="0"/>
              <a:t>A</a:t>
            </a:r>
            <a:r>
              <a:rPr lang="en-US" dirty="0" smtClean="0"/>
              <a:t>= application</a:t>
            </a:r>
          </a:p>
          <a:p>
            <a:r>
              <a:rPr lang="en-US" sz="4000" dirty="0" smtClean="0"/>
              <a:t>G</a:t>
            </a:r>
            <a:r>
              <a:rPr lang="en-US" dirty="0" smtClean="0"/>
              <a:t>= generalize the goal</a:t>
            </a:r>
            <a:endParaRPr lang="en-US" dirty="0"/>
          </a:p>
        </p:txBody>
      </p:sp>
      <p:pic>
        <p:nvPicPr>
          <p:cNvPr id="8" name="Picture 2" descr="http://images.betterworldbooks.com/141/Improving-Student-Learning-One-Teacher-at-a-Time-Pollock-Jane-E-9781416605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1801090" cy="232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4" descr="http://i43.tower.com/images/mm113091970/improving-student-learning-one-principal-time-sharon-m-ford-paperback-cover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581400"/>
            <a:ext cx="1725080" cy="2216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07838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3438" t="14583" r="24130" b="9375"/>
          <a:stretch>
            <a:fillRect/>
          </a:stretch>
        </p:blipFill>
        <p:spPr bwMode="auto">
          <a:xfrm>
            <a:off x="4648200" y="152400"/>
            <a:ext cx="4063181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57200" y="274320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She selected the standard</a:t>
            </a:r>
            <a:r>
              <a:rPr lang="en-US" sz="1600" dirty="0" smtClean="0">
                <a:latin typeface="Comic Sans MS" pitchFamily="66" charset="0"/>
              </a:rPr>
              <a:t>.</a:t>
            </a:r>
          </a:p>
          <a:p>
            <a:endParaRPr lang="en-US" sz="1600" dirty="0" smtClean="0">
              <a:latin typeface="Comic Sans MS" pitchFamily="66" charset="0"/>
            </a:endParaRPr>
          </a:p>
          <a:p>
            <a:r>
              <a:rPr lang="en-US" sz="1600" dirty="0" smtClean="0">
                <a:latin typeface="Comic Sans MS" pitchFamily="66" charset="0"/>
              </a:rPr>
              <a:t>Then </a:t>
            </a:r>
            <a:r>
              <a:rPr lang="en-US" sz="1600" dirty="0" smtClean="0">
                <a:latin typeface="Comic Sans MS" pitchFamily="66" charset="0"/>
              </a:rPr>
              <a:t>she selected a text from </a:t>
            </a:r>
            <a:r>
              <a:rPr lang="en-US" sz="1600" dirty="0" smtClean="0">
                <a:latin typeface="Comic Sans MS" pitchFamily="66" charset="0"/>
              </a:rPr>
              <a:t>the text list that would engage t</a:t>
            </a:r>
            <a:r>
              <a:rPr lang="en-US" sz="1600" dirty="0" smtClean="0">
                <a:latin typeface="Comic Sans MS" pitchFamily="66" charset="0"/>
              </a:rPr>
              <a:t>he students in performance of the standard.</a:t>
            </a:r>
          </a:p>
        </p:txBody>
      </p:sp>
      <p:sp>
        <p:nvSpPr>
          <p:cNvPr id="4" name="Right Arrow Callout 3"/>
          <p:cNvSpPr/>
          <p:nvPr/>
        </p:nvSpPr>
        <p:spPr>
          <a:xfrm>
            <a:off x="228600" y="990600"/>
            <a:ext cx="5181600" cy="1752600"/>
          </a:xfrm>
          <a:prstGeom prst="rightArrowCallout">
            <a:avLst>
              <a:gd name="adj1" fmla="val 25000"/>
              <a:gd name="adj2" fmla="val 25000"/>
              <a:gd name="adj3" fmla="val 22521"/>
              <a:gd name="adj4" fmla="val 7796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066800"/>
            <a:ext cx="3657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RI.2.7 </a:t>
            </a:r>
          </a:p>
          <a:p>
            <a:r>
              <a:rPr lang="en-US" sz="1600" dirty="0" smtClean="0">
                <a:solidFill>
                  <a:srgbClr val="002060"/>
                </a:solidFill>
                <a:latin typeface="Comic Sans MS" pitchFamily="66" charset="0"/>
                <a:cs typeface="Arial" pitchFamily="34" charset="0"/>
              </a:rPr>
              <a:t>Use information gained from the illustrations and words in a print or digital text to demonstrate understanding of its characters, setting or plot.</a:t>
            </a:r>
            <a:endParaRPr lang="en-US" sz="1600" dirty="0" smtClean="0">
              <a:solidFill>
                <a:srgbClr val="002060"/>
              </a:solidFill>
              <a:latin typeface="Comic Sans MS" pitchFamily="66" charset="0"/>
              <a:cs typeface="Arial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01177" y="4038599"/>
            <a:ext cx="4195742" cy="2338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birdandlittlebird.typepad.com/.a/6a00e550e99ce588340115705799c2970b-500w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4837509"/>
            <a:ext cx="1123750" cy="1668066"/>
          </a:xfrm>
          <a:prstGeom prst="rect">
            <a:avLst/>
          </a:prstGeom>
          <a:noFill/>
        </p:spPr>
      </p:pic>
      <p:sp>
        <p:nvSpPr>
          <p:cNvPr id="10" name="Right Arrow 9"/>
          <p:cNvSpPr/>
          <p:nvPr/>
        </p:nvSpPr>
        <p:spPr>
          <a:xfrm rot="20539159">
            <a:off x="3374284" y="4765130"/>
            <a:ext cx="1638535" cy="3962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57200" y="2286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Mrs. Smith began her planning with the pacing guide. </a:t>
            </a:r>
            <a:endParaRPr lang="en-US" dirty="0" smtClean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533400"/>
            <a:ext cx="8001000" cy="5715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762000"/>
            <a:ext cx="6781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The purpose of the GANAG structure</a:t>
            </a:r>
          </a:p>
          <a:p>
            <a:pPr>
              <a:buNone/>
            </a:pP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  <a:p>
            <a:pPr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To give students the opportunity to actively use the nine high-yield strategies: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2667000"/>
            <a:ext cx="3581400" cy="64633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(2) Identifying Similarities and Differences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" y="3429000"/>
            <a:ext cx="3581400" cy="369332"/>
          </a:xfrm>
          <a:prstGeom prst="rect">
            <a:avLst/>
          </a:prstGeom>
          <a:solidFill>
            <a:srgbClr val="9900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(3) Summarizing and Note Taking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14400" y="3962400"/>
            <a:ext cx="3581400" cy="6463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(4) Reinforcing Effort and Providing Recognition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14400" y="4724400"/>
            <a:ext cx="3581400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(5) Homework and Practice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5257800"/>
            <a:ext cx="38100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(6) Nonlinguistic Representations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2667000"/>
            <a:ext cx="3581400" cy="369332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(7) Cooperative Learning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00600" y="32766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(8) Setting Objectives and Providing Feedback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00600" y="4191000"/>
            <a:ext cx="3581400" cy="646331"/>
          </a:xfrm>
          <a:prstGeom prst="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(9) Generating and Testing Hypotheses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800600" y="5029200"/>
            <a:ext cx="35814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(10) Cues, Questions and Advance Organizers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3429000" cy="267765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Goal: I can use pictures and words to understand characters in a story.</a:t>
            </a: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 descr="Go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28600"/>
            <a:ext cx="3810000" cy="28575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4" name="Picture 3" descr="Students score themselv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3505200"/>
            <a:ext cx="2895600" cy="21717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1" name="TextBox 10"/>
          <p:cNvSpPr txBox="1"/>
          <p:nvPr/>
        </p:nvSpPr>
        <p:spPr>
          <a:xfrm>
            <a:off x="4572000" y="3810000"/>
            <a:ext cx="1828800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omic Sans MS" pitchFamily="66" charset="0"/>
              </a:rPr>
              <a:t>Students score themselves to the goal. </a:t>
            </a:r>
            <a:endParaRPr lang="en-US" sz="2000" b="1" dirty="0">
              <a:latin typeface="Comic Sans MS" pitchFamily="66" charset="0"/>
            </a:endParaRPr>
          </a:p>
        </p:txBody>
      </p:sp>
      <p:pic>
        <p:nvPicPr>
          <p:cNvPr id="14338" name="il_fi" descr="http://www.easyvectors.com/assets/images/vectors/afbig/thumb-clip-ar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4648200"/>
            <a:ext cx="492125" cy="2936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39" name="rg_hi" descr="http://t3.gstatic.com/images?q=tbn:ANd9GcQezrqn8I8q4uJ_I03jxWUV9OwN79sWo-V2MngvssogsmEM5hZ-YQ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657600"/>
            <a:ext cx="349250" cy="595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4337" name="Picture 1" descr="http://www.cksinfo.com/clipart/signssymbols/pointing/thumb-dow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34200" y="5562600"/>
            <a:ext cx="279400" cy="485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416495"/>
            <a:ext cx="184731" cy="53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15200" y="3657600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 can do this by myself.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467600" y="4572000"/>
            <a:ext cx="129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 am not sure I can do this.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391400" y="5562600"/>
            <a:ext cx="1447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 pitchFamily="66" charset="0"/>
              </a:rPr>
              <a:t>I need help. </a:t>
            </a:r>
            <a:endParaRPr lang="en-US" sz="1600" dirty="0">
              <a:latin typeface="Comic Sans MS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" y="6019800"/>
            <a:ext cx="3581400" cy="646331"/>
          </a:xfrm>
          <a:prstGeom prst="rect">
            <a:avLst/>
          </a:prstGeom>
          <a:solidFill>
            <a:srgbClr val="CC0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(8) Setting Objectives and Providing Feedback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Access </a:t>
            </a:r>
            <a:r>
              <a:rPr lang="en-US" sz="48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</a:t>
            </a:r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rior Knowledge: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3716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Review previous lesson – Character Web</a:t>
            </a:r>
            <a:endParaRPr lang="en-U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Activate Prior Knowled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1981200"/>
            <a:ext cx="3236521" cy="2362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5" descr="New Information_students turn and tal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981200"/>
            <a:ext cx="3200400" cy="2400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1524000" y="4495800"/>
            <a:ext cx="2362200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Review the character map about Mrs. </a:t>
            </a:r>
            <a:r>
              <a:rPr lang="en-US" dirty="0" err="1" smtClean="0">
                <a:latin typeface="Comic Sans MS" pitchFamily="66" charset="0"/>
              </a:rPr>
              <a:t>Goodkind</a:t>
            </a:r>
            <a:r>
              <a:rPr lang="en-US" dirty="0" smtClean="0">
                <a:latin typeface="Comic Sans MS" pitchFamily="66" charset="0"/>
              </a:rPr>
              <a:t>  from the story </a:t>
            </a:r>
            <a:r>
              <a:rPr lang="en-US" u="sng" dirty="0" smtClean="0">
                <a:latin typeface="Comic Sans MS" pitchFamily="66" charset="0"/>
              </a:rPr>
              <a:t>The Fire Cat</a:t>
            </a:r>
            <a:r>
              <a:rPr lang="en-US" dirty="0" smtClean="0">
                <a:latin typeface="Comic Sans MS" pitchFamily="66" charset="0"/>
              </a:rPr>
              <a:t>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1200" y="4572000"/>
            <a:ext cx="25908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Students told a partner one thing they know about the character.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019800"/>
            <a:ext cx="34290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(10) Cues, Questions and Advance Organizers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60960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New Information - Modeling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6" name="Picture 5" descr="New In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4114800" cy="30861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9458" name="Picture 2" descr="http://i43.tower.com/images/mm101220712/poppleton-cynthia-rylant-paperback-cover-a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905000"/>
            <a:ext cx="1905000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" name="TextBox 8"/>
          <p:cNvSpPr txBox="1"/>
          <p:nvPr/>
        </p:nvSpPr>
        <p:spPr>
          <a:xfrm>
            <a:off x="1828800" y="5257800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Mrs. Smith read p. 10-11 in </a:t>
            </a:r>
            <a:r>
              <a:rPr lang="en-US" dirty="0" err="1" smtClean="0">
                <a:latin typeface="Comic Sans MS" pitchFamily="66" charset="0"/>
              </a:rPr>
              <a:t>Poppleton</a:t>
            </a:r>
            <a:r>
              <a:rPr lang="en-US" dirty="0" smtClean="0">
                <a:latin typeface="Comic Sans MS" pitchFamily="66" charset="0"/>
              </a:rPr>
              <a:t>. The class had a discussion about the character Cherry Sue. 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6019800"/>
            <a:ext cx="3429000" cy="64633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(10) Cues, Questions and Advance Organizers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Informati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914400"/>
            <a:ext cx="5181600" cy="3886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304800" y="5029200"/>
            <a:ext cx="502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 pitchFamily="66" charset="0"/>
              </a:rPr>
              <a:t>Mrs. Smith modeled using the character web. The class worked together using the pictures and words in the book to fill in the character web about Cherry Sue. 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4" name="Picture 3" descr="cherry s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295400"/>
            <a:ext cx="2230737" cy="2667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4648200" y="6324600"/>
            <a:ext cx="4267200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(6) Nonlinguistic Representations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57200"/>
            <a:ext cx="632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Application </a:t>
            </a:r>
            <a:endParaRPr lang="en-US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0" y="1371600"/>
            <a:ext cx="60960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Students worked in groups of three. One student read p. 10-17 in the familiar book </a:t>
            </a:r>
            <a:r>
              <a:rPr lang="en-US" u="sng" dirty="0" smtClean="0">
                <a:solidFill>
                  <a:schemeClr val="bg1"/>
                </a:solidFill>
                <a:latin typeface="Comic Sans MS" pitchFamily="66" charset="0"/>
              </a:rPr>
              <a:t>Henry and </a:t>
            </a:r>
            <a:r>
              <a:rPr lang="en-US" u="sng" dirty="0" err="1" smtClean="0">
                <a:solidFill>
                  <a:schemeClr val="bg1"/>
                </a:solidFill>
                <a:latin typeface="Comic Sans MS" pitchFamily="66" charset="0"/>
              </a:rPr>
              <a:t>Mudge</a:t>
            </a:r>
            <a:r>
              <a:rPr lang="en-US" u="sng" dirty="0" smtClean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 Students then worked together to complete a character map for the characters Henry and </a:t>
            </a:r>
            <a:r>
              <a:rPr lang="en-US" dirty="0" err="1" smtClean="0">
                <a:solidFill>
                  <a:schemeClr val="bg1"/>
                </a:solidFill>
                <a:latin typeface="Comic Sans MS" pitchFamily="66" charset="0"/>
              </a:rPr>
              <a:t>Mudge</a:t>
            </a:r>
            <a:r>
              <a:rPr lang="en-US" dirty="0" smtClean="0">
                <a:solidFill>
                  <a:schemeClr val="bg1"/>
                </a:solidFill>
                <a:latin typeface="Comic Sans MS" pitchFamily="66" charset="0"/>
              </a:rPr>
              <a:t>. 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Picture 3" descr="Apply new informa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0"/>
            <a:ext cx="3352800" cy="2514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4" descr="character w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00800" y="2743200"/>
            <a:ext cx="2400300" cy="3200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26" name="Picture 2" descr="http://3.bp.blogspot.com/_CIZO5C_4aQQ/TLhYemEGhkI/AAAAAAAAAB4/By8HRJAh9HU/s1600/Henry_and_Mudge.9590404_st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67200" y="3124200"/>
            <a:ext cx="1600200" cy="24839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443</TotalTime>
  <Words>504</Words>
  <Application>Microsoft Office PowerPoint</Application>
  <PresentationFormat>On-screen Show (4:3)</PresentationFormat>
  <Paragraphs>71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Verve</vt:lpstr>
      <vt:lpstr>   Using information from the illustrations and text to better understand the characters in a story.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</dc:creator>
  <cp:lastModifiedBy>RPS</cp:lastModifiedBy>
  <cp:revision>43</cp:revision>
  <dcterms:created xsi:type="dcterms:W3CDTF">2011-12-05T14:29:27Z</dcterms:created>
  <dcterms:modified xsi:type="dcterms:W3CDTF">2012-01-30T21:51:59Z</dcterms:modified>
</cp:coreProperties>
</file>