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Default Extension="wav" ContentType="audio/wav"/>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60" r:id="rId4"/>
    <p:sldId id="284" r:id="rId5"/>
    <p:sldId id="297" r:id="rId6"/>
    <p:sldId id="298" r:id="rId7"/>
    <p:sldId id="286" r:id="rId8"/>
    <p:sldId id="295" r:id="rId9"/>
    <p:sldId id="296" r:id="rId10"/>
    <p:sldId id="300" r:id="rId11"/>
    <p:sldId id="274" r:id="rId12"/>
    <p:sldId id="289" r:id="rId13"/>
    <p:sldId id="290" r:id="rId14"/>
    <p:sldId id="294" r:id="rId15"/>
    <p:sldId id="293" r:id="rId16"/>
    <p:sldId id="288" r:id="rId17"/>
    <p:sldId id="29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42" autoAdjust="0"/>
  </p:normalViewPr>
  <p:slideViewPr>
    <p:cSldViewPr>
      <p:cViewPr>
        <p:scale>
          <a:sx n="100" d="100"/>
          <a:sy n="100" d="100"/>
        </p:scale>
        <p:origin x="-7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169612-4FCA-45AD-A943-FD44B629C428}" type="datetimeFigureOut">
              <a:rPr lang="en-US" smtClean="0"/>
              <a:pPr/>
              <a:t>4/13/2015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1F6778-E91C-4DB2-8B4B-AB1990972B0A}" type="slidenum">
              <a:rPr lang="en-US" smtClean="0"/>
              <a:pPr/>
              <a:t>‹#›</a:t>
            </a:fld>
            <a:endParaRPr lang="en-US"/>
          </a:p>
        </p:txBody>
      </p:sp>
    </p:spTree>
    <p:extLst>
      <p:ext uri="{BB962C8B-B14F-4D97-AF65-F5344CB8AC3E}">
        <p14:creationId xmlns:p14="http://schemas.microsoft.com/office/powerpoint/2010/main" xmlns="" val="260720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Always</a:t>
            </a:r>
            <a:r>
              <a:rPr lang="en-US" baseline="0" dirty="0" smtClean="0"/>
              <a:t> keep in mind this is one team’s interpretation of the standards and how to use the texts and resources from our district.  The team that worked together to plan unit 6 was made up of 1</a:t>
            </a:r>
            <a:r>
              <a:rPr lang="en-US" baseline="30000" dirty="0" smtClean="0"/>
              <a:t>st</a:t>
            </a:r>
            <a:r>
              <a:rPr lang="en-US" baseline="0" dirty="0" smtClean="0"/>
              <a:t> grade teachers: Amy, Mandy, Barbara, Chelsea (intern) and literacy facilitators: Anne and Kristy.</a:t>
            </a:r>
            <a:endParaRPr lang="en-US" dirty="0" smtClean="0"/>
          </a:p>
        </p:txBody>
      </p:sp>
      <p:sp>
        <p:nvSpPr>
          <p:cNvPr id="4" name="Slide Number Placeholder 3"/>
          <p:cNvSpPr>
            <a:spLocks noGrp="1"/>
          </p:cNvSpPr>
          <p:nvPr>
            <p:ph type="sldNum" sz="quarter" idx="10"/>
          </p:nvPr>
        </p:nvSpPr>
        <p:spPr/>
        <p:txBody>
          <a:bodyPr/>
          <a:lstStyle/>
          <a:p>
            <a:fld id="{8B1F6778-E91C-4DB2-8B4B-AB1990972B0A}" type="slidenum">
              <a:rPr lang="en-US" smtClean="0"/>
              <a:pPr/>
              <a:t>1</a:t>
            </a:fld>
            <a:endParaRPr lang="en-US"/>
          </a:p>
        </p:txBody>
      </p:sp>
    </p:spTree>
    <p:extLst>
      <p:ext uri="{BB962C8B-B14F-4D97-AF65-F5344CB8AC3E}">
        <p14:creationId xmlns:p14="http://schemas.microsoft.com/office/powerpoint/2010/main" xmlns="" val="3886775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did</a:t>
            </a:r>
            <a:r>
              <a:rPr lang="en-US" baseline="0" dirty="0" smtClean="0"/>
              <a:t> not include these resources in the Unit plan but wanted to let everyone know about all the online resources. There are several movie versions of the Cinderella stories on </a:t>
            </a:r>
            <a:r>
              <a:rPr lang="en-US" baseline="0" dirty="0" err="1" smtClean="0"/>
              <a:t>Youtube</a:t>
            </a:r>
            <a:r>
              <a:rPr lang="en-US" baseline="0" dirty="0" smtClean="0"/>
              <a:t> and Learn360. There is also a great </a:t>
            </a:r>
            <a:r>
              <a:rPr lang="en-US" baseline="0" dirty="0" err="1" smtClean="0"/>
              <a:t>Smartboard</a:t>
            </a:r>
            <a:r>
              <a:rPr lang="en-US" baseline="0" dirty="0" smtClean="0"/>
              <a:t> already linked to Teacher Created Resources that has great videos organized by country. Check it out if you haven’t already! </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10</a:t>
            </a:fld>
            <a:endParaRPr lang="en-US"/>
          </a:p>
        </p:txBody>
      </p:sp>
    </p:spTree>
    <p:extLst>
      <p:ext uri="{BB962C8B-B14F-4D97-AF65-F5344CB8AC3E}">
        <p14:creationId xmlns:p14="http://schemas.microsoft.com/office/powerpoint/2010/main" xmlns="" val="2085100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lvl="1" indent="0">
              <a:buFont typeface="Arial"/>
              <a:buNone/>
            </a:pPr>
            <a:r>
              <a:rPr lang="en-US" dirty="0" smtClean="0"/>
              <a:t>We thought it would be helpful to provide you a sample scope and sequence for each week</a:t>
            </a:r>
            <a:r>
              <a:rPr lang="en-US" baseline="0" dirty="0" smtClean="0"/>
              <a:t>. We paired the standards with certain books and provide a glimpse of what the lesson could look like. For week 1 we started with some funny Cinderella stories to hook the students. This is a good time to introduce the essential question and to tell kids that we will be comparing the stories we read to learn more about how words and illustrations help us learn more about different culture. The essential question will mean more to students as we start studying different countries and Cinderella stories from that region. </a:t>
            </a:r>
            <a:endParaRPr lang="en-US" dirty="0" smtClean="0"/>
          </a:p>
        </p:txBody>
      </p:sp>
      <p:sp>
        <p:nvSpPr>
          <p:cNvPr id="4" name="Slide Number Placeholder 3"/>
          <p:cNvSpPr>
            <a:spLocks noGrp="1"/>
          </p:cNvSpPr>
          <p:nvPr>
            <p:ph type="sldNum" sz="quarter" idx="10"/>
          </p:nvPr>
        </p:nvSpPr>
        <p:spPr/>
        <p:txBody>
          <a:bodyPr/>
          <a:lstStyle/>
          <a:p>
            <a:fld id="{DCC61532-9BBA-4582-81D6-6E4C460E175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We decided to start each week by</a:t>
            </a:r>
            <a:r>
              <a:rPr lang="en-US" baseline="0" dirty="0" smtClean="0"/>
              <a:t> learning about the country or continent of focus then read the corresponding Cinderella story. You will notice this pattern repeating itself throughout most of the unit. Both of the Cinderella stories for this week are pretty long. We talked about how in the past we would spend 2 days on each of these books. After mapping out the unit we realized there isn’t enough time for that. So we decided to just model how to use the illustrations to tell the story while reading and for students to write in response to the story. Then on day 5 the students will compare and contrast the 2 stories. There will be other opportunities to assess RL.1.7. As for writing, we were talking about interactive writing for this week. The teacher will model how to take notes and show students how to take notes and transform them into writing. Then you can type it out, attach a picture. You will basically be taking the students through the writing and publishing process. </a:t>
            </a:r>
          </a:p>
        </p:txBody>
      </p:sp>
      <p:sp>
        <p:nvSpPr>
          <p:cNvPr id="4" name="Slide Number Placeholder 3"/>
          <p:cNvSpPr>
            <a:spLocks noGrp="1"/>
          </p:cNvSpPr>
          <p:nvPr>
            <p:ph type="sldNum" sz="quarter" idx="10"/>
          </p:nvPr>
        </p:nvSpPr>
        <p:spPr/>
        <p:txBody>
          <a:bodyPr/>
          <a:lstStyle/>
          <a:p>
            <a:fld id="{DCC61532-9BBA-4582-81D6-6E4C460E175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Week 3 begins with RI.1.7.</a:t>
            </a:r>
            <a:r>
              <a:rPr lang="en-US" baseline="0" dirty="0" smtClean="0"/>
              <a:t> After looking through all the book we thought the</a:t>
            </a:r>
            <a:r>
              <a:rPr lang="en-US" dirty="0" smtClean="0"/>
              <a:t> Look</a:t>
            </a:r>
            <a:r>
              <a:rPr lang="en-US" baseline="0" dirty="0" smtClean="0"/>
              <a:t> What Came From… books provided a great opportunity to talk about the details the illustrations provide that the words do not. </a:t>
            </a:r>
            <a:r>
              <a:rPr lang="en-US" b="1" baseline="0" dirty="0" smtClean="0"/>
              <a:t>Day 2 &amp; day 3</a:t>
            </a:r>
            <a:r>
              <a:rPr lang="en-US" b="0" baseline="0" dirty="0" smtClean="0"/>
              <a:t> will use the same organizer to take notes on North and South America. On </a:t>
            </a:r>
            <a:r>
              <a:rPr lang="en-US" b="1" baseline="0" dirty="0" smtClean="0"/>
              <a:t>day 2</a:t>
            </a:r>
            <a:r>
              <a:rPr lang="en-US" b="0" baseline="0" dirty="0" smtClean="0"/>
              <a:t> the main focus is on RI.1.6, identifying where you find information (pictures or words). On </a:t>
            </a:r>
            <a:r>
              <a:rPr lang="en-US" b="1" baseline="0" dirty="0" smtClean="0"/>
              <a:t>day 3</a:t>
            </a:r>
            <a:r>
              <a:rPr lang="en-US" b="0" baseline="0" dirty="0" smtClean="0"/>
              <a:t> students will complete the organizer then write about similarities and differences. On </a:t>
            </a:r>
            <a:r>
              <a:rPr lang="en-US" b="1" baseline="0" dirty="0" smtClean="0"/>
              <a:t>day 4 &amp; 5</a:t>
            </a:r>
            <a:r>
              <a:rPr lang="en-US" b="0" baseline="0" dirty="0" smtClean="0"/>
              <a:t> we shift back to literature. We talked about starting with RL.1.7 and use the illustrations in The Rough-Faced Girl to talk about how the illustrations tell me more about the character, setting, and main events. On </a:t>
            </a:r>
            <a:r>
              <a:rPr lang="en-US" b="1" baseline="0" dirty="0" smtClean="0"/>
              <a:t>day 5</a:t>
            </a:r>
            <a:r>
              <a:rPr lang="en-US" b="0" baseline="0" dirty="0" smtClean="0"/>
              <a:t> the students will identify similarities and differences in the 2 stories.</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Once again we are focusing on RI.1.3 and R1.7 so the focus is, </a:t>
            </a:r>
            <a:r>
              <a:rPr lang="en-US" baseline="0" dirty="0" smtClean="0"/>
              <a:t>how do text features help us better understand what we are reading and how do the illustrations tell me more. Since these standards repeat themselves we thought it would be nice to gradually release how much scaffolding we provide. This week would be a good time to expect the students to guide the discussion while you read the books. The key understanding for </a:t>
            </a:r>
            <a:r>
              <a:rPr lang="en-US" b="1" baseline="0" dirty="0" smtClean="0"/>
              <a:t>RI.1.3 on day 1&amp; day 3 </a:t>
            </a:r>
            <a:r>
              <a:rPr lang="en-US" baseline="0" dirty="0" smtClean="0"/>
              <a:t>is that you are showing students how information in each section relate to the section title and the main topic of the whole text. Students can take notes and model how to color code information to the corresponding title/ main topic so they can see how it all fits together. </a:t>
            </a:r>
            <a:r>
              <a:rPr lang="en-US" b="1" baseline="0" dirty="0" smtClean="0"/>
              <a:t>On day 2</a:t>
            </a:r>
            <a:r>
              <a:rPr lang="en-US" b="0" baseline="0" dirty="0" smtClean="0"/>
              <a:t> we are focusing on </a:t>
            </a:r>
            <a:r>
              <a:rPr lang="en-US" b="1" baseline="0" dirty="0" smtClean="0"/>
              <a:t>RI.1.7</a:t>
            </a:r>
            <a:r>
              <a:rPr lang="en-US" b="0" baseline="0" dirty="0" smtClean="0"/>
              <a:t> again. This is the 3</a:t>
            </a:r>
            <a:r>
              <a:rPr lang="en-US" b="0" baseline="30000" dirty="0" smtClean="0"/>
              <a:t>rd</a:t>
            </a:r>
            <a:r>
              <a:rPr lang="en-US" b="0" baseline="0" dirty="0" smtClean="0"/>
              <a:t> week in a row for this standard and the next 2 weeks we are changing gears a bit so, use the organizer as an assessment this week. For </a:t>
            </a:r>
            <a:r>
              <a:rPr lang="en-US" b="1" baseline="0" dirty="0" smtClean="0"/>
              <a:t>day 4</a:t>
            </a:r>
            <a:r>
              <a:rPr lang="en-US" b="0" baseline="0" dirty="0" smtClean="0"/>
              <a:t> </a:t>
            </a:r>
            <a:r>
              <a:rPr lang="en-US" b="1" baseline="0" dirty="0" smtClean="0"/>
              <a:t>&amp; day 5 </a:t>
            </a:r>
            <a:r>
              <a:rPr lang="en-US" b="0" baseline="0" dirty="0" smtClean="0"/>
              <a:t>the students will be retelling again. They have been doing this all year. We talked about having the students retell while focusing on how Cinderella changed throughout the story, the problem and resolution.</a:t>
            </a:r>
            <a:endParaRPr lang="en-US" b="1"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We end this unit and the</a:t>
            </a:r>
            <a:r>
              <a:rPr lang="en-US" baseline="0" dirty="0" smtClean="0"/>
              <a:t> school year with a shared research project. Before we jump into the research project the students we have 1 more Cinderella story to read. We talked about using the last book as a summative assessment for RL.1.7. </a:t>
            </a:r>
            <a:r>
              <a:rPr lang="en-US" b="1" baseline="0" dirty="0" smtClean="0"/>
              <a:t>Week 5 and 6- </a:t>
            </a:r>
            <a:r>
              <a:rPr lang="en-US" baseline="0" dirty="0" smtClean="0"/>
              <a:t>The students will work in small groups to study the continents or countries, take notes, write informatively, then create a visual aid to share with the class. We talked about borrowing Kindergarten Unit 5 books to provide more resources for your kids to get their hands on. Now is the time for students to use the essential question, illustrations and words to help others understand about different cultures. </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61532-9BBA-4582-81D6-6E4C460E1755}"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We followed this guideline to plan the this unit. We first looked at the essential question in the CAT book and decided to use a broader essential question to better fit the standards. </a:t>
            </a:r>
          </a:p>
          <a:p>
            <a:pPr marL="171450" indent="-171450">
              <a:buFontTx/>
              <a:buChar char="•"/>
            </a:pPr>
            <a:r>
              <a:rPr lang="en-US" sz="1200" baseline="0" dirty="0" smtClean="0"/>
              <a:t>Then we clarified some common misconceptions with a few standards. After dividing the books throughout the unit we then distributed the standards over 6 weeks. We created several assessments to use throughout the unit and developed a plan for a culminating activity for the last 2 weeks. Finally, we planned daily lessons and linked several opportunities to incorporate technology. </a:t>
            </a:r>
          </a:p>
          <a:p>
            <a:pPr marL="171450" indent="-171450">
              <a:buFontTx/>
              <a:buChar char="•"/>
            </a:pPr>
            <a:endParaRPr lang="en-US" sz="1200" baseline="0" dirty="0" smtClean="0"/>
          </a:p>
          <a:p>
            <a:pPr marL="171450" indent="-171450">
              <a:buFontTx/>
              <a:buChar char="•"/>
            </a:pPr>
            <a:endParaRPr lang="en-US" sz="1200" dirty="0" smtClean="0"/>
          </a:p>
        </p:txBody>
      </p:sp>
      <p:sp>
        <p:nvSpPr>
          <p:cNvPr id="4" name="Slide Number Placeholder 3"/>
          <p:cNvSpPr>
            <a:spLocks noGrp="1"/>
          </p:cNvSpPr>
          <p:nvPr>
            <p:ph type="sldNum" sz="quarter" idx="10"/>
          </p:nvPr>
        </p:nvSpPr>
        <p:spPr/>
        <p:txBody>
          <a:bodyPr/>
          <a:lstStyle/>
          <a:p>
            <a:fld id="{8B1F6778-E91C-4DB2-8B4B-AB1990972B0A}" type="slidenum">
              <a:rPr lang="en-US" smtClean="0"/>
              <a:pPr/>
              <a:t>2</a:t>
            </a:fld>
            <a:endParaRPr lang="en-US"/>
          </a:p>
        </p:txBody>
      </p:sp>
    </p:spTree>
    <p:extLst>
      <p:ext uri="{BB962C8B-B14F-4D97-AF65-F5344CB8AC3E}">
        <p14:creationId xmlns:p14="http://schemas.microsoft.com/office/powerpoint/2010/main" xmlns="" val="1650236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We decided to change the essential question:</a:t>
            </a:r>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smtClean="0"/>
              <a:t>      </a:t>
            </a:r>
            <a:r>
              <a:rPr lang="en-US" i="1" dirty="0" smtClean="0"/>
              <a:t>FROM   “What</a:t>
            </a:r>
            <a:r>
              <a:rPr lang="en-US" i="1" baseline="0" dirty="0" smtClean="0"/>
              <a:t> can versions of the same story teach us about different cultures?” </a:t>
            </a:r>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smtClean="0"/>
              <a:t>      TO         “</a:t>
            </a:r>
            <a:r>
              <a:rPr lang="en-US" sz="1200" baseline="0" dirty="0" smtClean="0"/>
              <a:t>How do words and illustrations help us understand different cultures?” </a:t>
            </a: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We felt like our new essential question could be integrated into our unit as we study different cultures.</a:t>
            </a:r>
            <a:r>
              <a:rPr lang="en-US" i="0" baseline="0" dirty="0" smtClean="0"/>
              <a:t> </a:t>
            </a:r>
            <a:endParaRPr lang="en-US" i="0" dirty="0"/>
          </a:p>
        </p:txBody>
      </p:sp>
      <p:sp>
        <p:nvSpPr>
          <p:cNvPr id="4" name="Slide Number Placeholder 3"/>
          <p:cNvSpPr>
            <a:spLocks noGrp="1"/>
          </p:cNvSpPr>
          <p:nvPr>
            <p:ph type="sldNum" sz="quarter" idx="10"/>
          </p:nvPr>
        </p:nvSpPr>
        <p:spPr/>
        <p:txBody>
          <a:bodyPr/>
          <a:lstStyle/>
          <a:p>
            <a:fld id="{DCC61532-9BBA-4582-81D6-6E4C460E175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Many of the standards we included in this unit have already been explicitly taught during your year. This unit will be an opportunity to assess many of these standards. </a:t>
            </a:r>
          </a:p>
        </p:txBody>
      </p:sp>
      <p:sp>
        <p:nvSpPr>
          <p:cNvPr id="4" name="Slide Number Placeholder 3"/>
          <p:cNvSpPr>
            <a:spLocks noGrp="1"/>
          </p:cNvSpPr>
          <p:nvPr>
            <p:ph type="sldNum" sz="quarter" idx="10"/>
          </p:nvPr>
        </p:nvSpPr>
        <p:spPr/>
        <p:txBody>
          <a:bodyPr/>
          <a:lstStyle/>
          <a:p>
            <a:fld id="{8B1F6778-E91C-4DB2-8B4B-AB1990972B0A}" type="slidenum">
              <a:rPr lang="en-US" smtClean="0"/>
              <a:pPr/>
              <a:t>4</a:t>
            </a:fld>
            <a:endParaRPr lang="en-US"/>
          </a:p>
        </p:txBody>
      </p:sp>
    </p:spTree>
    <p:extLst>
      <p:ext uri="{BB962C8B-B14F-4D97-AF65-F5344CB8AC3E}">
        <p14:creationId xmlns:p14="http://schemas.microsoft.com/office/powerpoint/2010/main" xmlns="" val="4171750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indent="0">
              <a:buFont typeface="Arial"/>
              <a:buNone/>
            </a:pPr>
            <a:r>
              <a:rPr lang="en-US" dirty="0" smtClean="0"/>
              <a:t>Next, we clarified some</a:t>
            </a:r>
            <a:r>
              <a:rPr lang="en-US" baseline="0" dirty="0" smtClean="0"/>
              <a:t> standards. </a:t>
            </a:r>
            <a:r>
              <a:rPr lang="en-US" dirty="0" smtClean="0"/>
              <a:t>You</a:t>
            </a:r>
            <a:r>
              <a:rPr lang="en-US" baseline="0" dirty="0" smtClean="0"/>
              <a:t> will notice a focus around 2 standards during this unit. We broke down RL.1.7 and RI.1.7 to clarify common misconceptions. The key understanding for the literature standards is that RL1.3 is more surface level knowledge about the story whereas, RL1.7 places the focus on the illustrations and how they relate to the words. We made several organizers to help facilitate the transition from 1.3 to 1.7.</a:t>
            </a:r>
            <a:endParaRPr lang="en-US" dirty="0" smtClean="0"/>
          </a:p>
          <a:p>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5</a:t>
            </a:fld>
            <a:endParaRPr lang="en-US"/>
          </a:p>
        </p:txBody>
      </p:sp>
    </p:spTree>
    <p:extLst>
      <p:ext uri="{BB962C8B-B14F-4D97-AF65-F5344CB8AC3E}">
        <p14:creationId xmlns:p14="http://schemas.microsoft.com/office/powerpoint/2010/main" xmlns="" val="2977043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to the literature standards RI.1.3 is focused on analyzing</a:t>
            </a:r>
            <a:r>
              <a:rPr lang="en-US" baseline="0" dirty="0" smtClean="0"/>
              <a:t> aspects of the text such as text features. RI.1.7 is all about the illustrations and how they provide information to the reader that words do not.  </a:t>
            </a:r>
            <a:endParaRPr lang="en-US" dirty="0" smtClean="0"/>
          </a:p>
        </p:txBody>
      </p:sp>
      <p:sp>
        <p:nvSpPr>
          <p:cNvPr id="4" name="Slide Number Placeholder 3"/>
          <p:cNvSpPr>
            <a:spLocks noGrp="1"/>
          </p:cNvSpPr>
          <p:nvPr>
            <p:ph type="sldNum" sz="quarter" idx="10"/>
          </p:nvPr>
        </p:nvSpPr>
        <p:spPr/>
        <p:txBody>
          <a:bodyPr/>
          <a:lstStyle/>
          <a:p>
            <a:fld id="{8B1F6778-E91C-4DB2-8B4B-AB1990972B0A}" type="slidenum">
              <a:rPr lang="en-US" smtClean="0"/>
              <a:pPr/>
              <a:t>6</a:t>
            </a:fld>
            <a:endParaRPr lang="en-US"/>
          </a:p>
        </p:txBody>
      </p:sp>
    </p:spTree>
    <p:extLst>
      <p:ext uri="{BB962C8B-B14F-4D97-AF65-F5344CB8AC3E}">
        <p14:creationId xmlns:p14="http://schemas.microsoft.com/office/powerpoint/2010/main" xmlns="" val="2977043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requested 2 new text.</a:t>
            </a:r>
            <a:r>
              <a:rPr lang="en-US" baseline="0" dirty="0" smtClean="0"/>
              <a:t> We felt like we needed another Cinderella story to help hook some of the boys. </a:t>
            </a:r>
            <a:r>
              <a:rPr lang="en-US" i="1" baseline="0" dirty="0" smtClean="0"/>
              <a:t>Prince Cinders </a:t>
            </a:r>
            <a:r>
              <a:rPr lang="en-US" baseline="0" dirty="0" smtClean="0"/>
              <a:t>is a humorous story about a boy who finds love. We also requested </a:t>
            </a:r>
            <a:r>
              <a:rPr lang="en-US" i="1" baseline="0" dirty="0" smtClean="0"/>
              <a:t>Look What Came From Mexico</a:t>
            </a:r>
            <a:r>
              <a:rPr lang="en-US" i="0" baseline="0" dirty="0" smtClean="0"/>
              <a:t> to help us study Mexican culture and connect it to some Cinderella stories. </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7</a:t>
            </a:fld>
            <a:endParaRPr lang="en-US"/>
          </a:p>
        </p:txBody>
      </p:sp>
    </p:spTree>
    <p:extLst>
      <p:ext uri="{BB962C8B-B14F-4D97-AF65-F5344CB8AC3E}">
        <p14:creationId xmlns:p14="http://schemas.microsoft.com/office/powerpoint/2010/main" xmlns="" val="1137733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61532-9BBA-4582-81D6-6E4C460E175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52EAA1-2B27-4F7F-831A-B29D914B978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554E93-5FD0-4A49-AC43-52BCA791A75E}" type="datetimeFigureOut">
              <a:rPr lang="en-US" smtClean="0"/>
              <a:pPr/>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54E93-5FD0-4A49-AC43-52BCA791A75E}" type="datetimeFigureOut">
              <a:rPr lang="en-US" smtClean="0"/>
              <a:pPr/>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54E93-5FD0-4A49-AC43-52BCA791A75E}" type="datetimeFigureOut">
              <a:rPr lang="en-US" smtClean="0"/>
              <a:pPr/>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54E93-5FD0-4A49-AC43-52BCA791A75E}" type="datetimeFigureOut">
              <a:rPr lang="en-US" smtClean="0"/>
              <a:pPr/>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554E93-5FD0-4A49-AC43-52BCA791A75E}" type="datetimeFigureOut">
              <a:rPr lang="en-US" smtClean="0"/>
              <a:pPr/>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554E93-5FD0-4A49-AC43-52BCA791A75E}" type="datetimeFigureOut">
              <a:rPr lang="en-US" smtClean="0"/>
              <a:pPr/>
              <a:t>4/13/2015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554E93-5FD0-4A49-AC43-52BCA791A75E}" type="datetimeFigureOut">
              <a:rPr lang="en-US" smtClean="0"/>
              <a:pPr/>
              <a:t>4/13/2015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54E93-5FD0-4A49-AC43-52BCA791A75E}" type="datetimeFigureOut">
              <a:rPr lang="en-US" smtClean="0"/>
              <a:pPr/>
              <a:t>4/13/2015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554E93-5FD0-4A49-AC43-52BCA791A75E}" type="datetimeFigureOut">
              <a:rPr lang="en-US" smtClean="0"/>
              <a:pPr/>
              <a:t>4/13/2015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54E93-5FD0-4A49-AC43-52BCA791A75E}" type="datetimeFigureOut">
              <a:rPr lang="en-US" smtClean="0"/>
              <a:pPr/>
              <a:t>4/13/2015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54E93-5FD0-4A49-AC43-52BCA791A75E}" type="datetimeFigureOut">
              <a:rPr lang="en-US" smtClean="0"/>
              <a:pPr/>
              <a:t>4/13/2015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554E93-5FD0-4A49-AC43-52BCA791A75E}" type="datetimeFigureOut">
              <a:rPr lang="en-US" smtClean="0"/>
              <a:pPr/>
              <a:t>4/13/2015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2BB63-1BA6-4662-BBEF-DB6047D1096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media1.wav"/><Relationship Id="rId6" Type="http://schemas.microsoft.com/office/2007/relationships/media" Target="../media/media1.wav"/><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SEvB6h6lOw4" TargetMode="External"/><Relationship Id="rId13" Type="http://schemas.microsoft.com/office/2007/relationships/media" Target="../media/media10.wav"/><Relationship Id="rId3" Type="http://schemas.openxmlformats.org/officeDocument/2006/relationships/notesSlide" Target="../notesSlides/notesSlide10.xml"/><Relationship Id="rId7" Type="http://schemas.openxmlformats.org/officeDocument/2006/relationships/hyperlink" Target="https://www.youtube.com/watch?v=vEjiKO7E78c" TargetMode="External"/><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audio" Target="../media/media10.wav"/><Relationship Id="rId6" Type="http://schemas.openxmlformats.org/officeDocument/2006/relationships/hyperlink" Target="https://www.youtube.com/watch?v=lDgJvfcD9vo&amp;list=PL5NSfbUC8W6KcY0xkWvehmfiG5xTKzaz-" TargetMode="External"/><Relationship Id="rId11" Type="http://schemas.openxmlformats.org/officeDocument/2006/relationships/hyperlink" Target="http://www.learn360.com/ShowVideo.aspx?lid=13714948&amp;SearchText=mufaro&amp;ID=355772" TargetMode="External"/><Relationship Id="rId5" Type="http://schemas.openxmlformats.org/officeDocument/2006/relationships/hyperlink" Target="https://www.youtube.com/watch?v=3k8eGYxInqE&amp;list=PLC2B47610FE18B001" TargetMode="External"/><Relationship Id="rId10" Type="http://schemas.openxmlformats.org/officeDocument/2006/relationships/hyperlink" Target="http://www.learn360.com/ShowVideo.aspx?lid=13714948&amp;SearchText=cinderella&amp;ID=130146" TargetMode="External"/><Relationship Id="rId4" Type="http://schemas.openxmlformats.org/officeDocument/2006/relationships/image" Target="../media/image35.png"/><Relationship Id="rId9" Type="http://schemas.openxmlformats.org/officeDocument/2006/relationships/hyperlink" Target="http://www.learn360.com/ShowVideo.aspx?lid=13714948&amp;SearchText=james+marshalls+cinderella&amp;ID=255096" TargetMode="External"/><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11.xml"/><Relationship Id="rId7" Type="http://schemas.openxmlformats.org/officeDocument/2006/relationships/hyperlink" Target="http://www.learn360.com/ShowVideo.aspx?lid=13714948&amp;SearchText=james+marshalls+cinderella&amp;ID=255096" TargetMode="External"/><Relationship Id="rId12"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audio" Target="../media/media11.wav"/><Relationship Id="rId6" Type="http://schemas.openxmlformats.org/officeDocument/2006/relationships/hyperlink" Target="https://www.youtube.com/watch?v=vEjiKO7E78c" TargetMode="External"/><Relationship Id="rId11" Type="http://schemas.microsoft.com/office/2007/relationships/media" Target="../media/media11.wav"/><Relationship Id="rId5" Type="http://schemas.openxmlformats.org/officeDocument/2006/relationships/hyperlink" Target="https://www.youtube.com/watch?v=lDgJvfcD9vo&amp;list=PL5NSfbUC8W6KcY0xkWvehmfiG5xTKzaz-" TargetMode="External"/><Relationship Id="rId10" Type="http://schemas.openxmlformats.org/officeDocument/2006/relationships/image" Target="../media/image20.jpeg"/><Relationship Id="rId4" Type="http://schemas.openxmlformats.org/officeDocument/2006/relationships/hyperlink" Target="https://www.youtube.com/watch?v=3k8eGYxInqE&amp;list=PLC2B47610FE18B001" TargetMode="External"/><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12.xml"/><Relationship Id="rId7"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audio" Target="../media/media12.wav"/><Relationship Id="rId6" Type="http://schemas.openxmlformats.org/officeDocument/2006/relationships/image" Target="../media/image11.jpeg"/><Relationship Id="rId11" Type="http://schemas.openxmlformats.org/officeDocument/2006/relationships/image" Target="../media/image5.png"/><Relationship Id="rId5" Type="http://schemas.openxmlformats.org/officeDocument/2006/relationships/hyperlink" Target="http://www.titlewave.com/cover?FLR=34119Y5&amp;SID=fe32565aa6c216d6cf036a8502df54bb&amp;type=cover" TargetMode="External"/><Relationship Id="rId10" Type="http://schemas.microsoft.com/office/2007/relationships/media" Target="../media/media12.wav"/><Relationship Id="rId4" Type="http://schemas.openxmlformats.org/officeDocument/2006/relationships/image" Target="../media/image23.jpeg"/><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hyperlink" Target="http://www.titlewave.com/cover?FLR=12522M8&amp;SID=fe32565aa6c216d6cf036a8502df54bb&amp;type=cover" TargetMode="External"/><Relationship Id="rId3" Type="http://schemas.openxmlformats.org/officeDocument/2006/relationships/notesSlide" Target="../notesSlides/notesSlide13.xml"/><Relationship Id="rId7" Type="http://schemas.openxmlformats.org/officeDocument/2006/relationships/image" Target="../media/image17.jpeg"/><Relationship Id="rId12"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audio" Target="../media/media13.wav"/><Relationship Id="rId6" Type="http://schemas.openxmlformats.org/officeDocument/2006/relationships/image" Target="../media/image34.jpeg"/><Relationship Id="rId11" Type="http://schemas.microsoft.com/office/2007/relationships/media" Target="../media/media13.wav"/><Relationship Id="rId5" Type="http://schemas.openxmlformats.org/officeDocument/2006/relationships/image" Target="../media/image21.jpeg"/><Relationship Id="rId10" Type="http://schemas.openxmlformats.org/officeDocument/2006/relationships/image" Target="../media/image38.png"/><Relationship Id="rId4" Type="http://schemas.openxmlformats.org/officeDocument/2006/relationships/hyperlink" Target="http://www.titlewave.com/cover?FLR=13301W3&amp;SID=fe32565aa6c216d6cf036a8502df54bb&amp;type=cover" TargetMode="External"/><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14.xml"/><Relationship Id="rId7" Type="http://schemas.openxmlformats.org/officeDocument/2006/relationships/hyperlink" Target="http://www.titlewave.com/cover?FLR=30504N6&amp;SID=fe32565aa6c216d6cf036a8502df54bb&amp;type=cover" TargetMode="External"/><Relationship Id="rId2" Type="http://schemas.openxmlformats.org/officeDocument/2006/relationships/slideLayout" Target="../slideLayouts/slideLayout7.xml"/><Relationship Id="rId1" Type="http://schemas.openxmlformats.org/officeDocument/2006/relationships/audio" Target="../media/media14.wav"/><Relationship Id="rId6" Type="http://schemas.openxmlformats.org/officeDocument/2006/relationships/image" Target="../media/image22.jpeg"/><Relationship Id="rId5" Type="http://schemas.openxmlformats.org/officeDocument/2006/relationships/image" Target="../media/image40.png"/><Relationship Id="rId10" Type="http://schemas.openxmlformats.org/officeDocument/2006/relationships/image" Target="../media/image5.png"/><Relationship Id="rId4" Type="http://schemas.openxmlformats.org/officeDocument/2006/relationships/image" Target="../media/image39.png"/><Relationship Id="rId9" Type="http://schemas.microsoft.com/office/2007/relationships/media" Target="../media/media14.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audio" Target="../media/media15.wav"/><Relationship Id="rId6" Type="http://schemas.openxmlformats.org/officeDocument/2006/relationships/image" Target="../media/image5.png"/><Relationship Id="rId5" Type="http://schemas.microsoft.com/office/2007/relationships/media" Target="../media/media15.wav"/><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audio" Target="../media/media16.wav"/><Relationship Id="rId6" Type="http://schemas.openxmlformats.org/officeDocument/2006/relationships/image" Target="../media/image5.png"/><Relationship Id="rId5" Type="http://schemas.microsoft.com/office/2007/relationships/media" Target="../media/media16.wav"/><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audio" Target="../media/media17.wav"/><Relationship Id="rId6" Type="http://schemas.microsoft.com/office/2007/relationships/media" Target="../media/media17.wav"/><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audio" Target="../media/media2.wav"/><Relationship Id="rId6" Type="http://schemas.openxmlformats.org/officeDocument/2006/relationships/image" Target="../media/image5.png"/><Relationship Id="rId5" Type="http://schemas.microsoft.com/office/2007/relationships/media" Target="../media/media2.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xml"/><Relationship Id="rId7" Type="http://schemas.microsoft.com/office/2007/relationships/media" Target="../media/media3.wav"/><Relationship Id="rId2" Type="http://schemas.openxmlformats.org/officeDocument/2006/relationships/slideLayout" Target="../slideLayouts/slideLayout7.xml"/><Relationship Id="rId1" Type="http://schemas.openxmlformats.org/officeDocument/2006/relationships/audio" Target="../media/media3.wav"/><Relationship Id="rId6" Type="http://schemas.openxmlformats.org/officeDocument/2006/relationships/image" Target="../media/image1.jpeg"/><Relationship Id="rId5" Type="http://schemas.openxmlformats.org/officeDocument/2006/relationships/image" Target="../media/image6.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audio" Target="../media/media4.wav"/><Relationship Id="rId6" Type="http://schemas.microsoft.com/office/2007/relationships/media" Target="../media/media4.wav"/><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audio" Target="../media/media5.wav"/><Relationship Id="rId5" Type="http://schemas.openxmlformats.org/officeDocument/2006/relationships/image" Target="../media/image5.png"/><Relationship Id="rId4" Type="http://schemas.microsoft.com/office/2007/relationships/media" Target="../media/media5.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audio" Target="../media/media6.wav"/><Relationship Id="rId5" Type="http://schemas.openxmlformats.org/officeDocument/2006/relationships/image" Target="../media/image5.png"/><Relationship Id="rId4" Type="http://schemas.microsoft.com/office/2007/relationships/media" Target="../media/media6.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audio" Target="../media/media7.wav"/><Relationship Id="rId6" Type="http://schemas.microsoft.com/office/2007/relationships/media" Target="../media/media7.wav"/><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6.jpeg"/><Relationship Id="rId18" Type="http://schemas.microsoft.com/office/2007/relationships/media" Target="../media/media8.wav"/><Relationship Id="rId3" Type="http://schemas.openxmlformats.org/officeDocument/2006/relationships/notesSlide" Target="../notesSlides/notesSlide8.xml"/><Relationship Id="rId7" Type="http://schemas.openxmlformats.org/officeDocument/2006/relationships/hyperlink" Target="http://www.titlewave.com/cover?FLR=30504N6&amp;SID=fe32565aa6c216d6cf036a8502df54bb&amp;type=cover" TargetMode="External"/><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slideLayout" Target="../slideLayouts/slideLayout7.xml"/><Relationship Id="rId16" Type="http://schemas.openxmlformats.org/officeDocument/2006/relationships/image" Target="../media/image19.jpeg"/><Relationship Id="rId1" Type="http://schemas.openxmlformats.org/officeDocument/2006/relationships/audio" Target="../media/media8.wav"/><Relationship Id="rId6" Type="http://schemas.openxmlformats.org/officeDocument/2006/relationships/image" Target="../media/image11.jpeg"/><Relationship Id="rId11" Type="http://schemas.openxmlformats.org/officeDocument/2006/relationships/image" Target="../media/image14.jpeg"/><Relationship Id="rId5" Type="http://schemas.openxmlformats.org/officeDocument/2006/relationships/hyperlink" Target="http://www.titlewave.com/cover?FLR=34119Y5&amp;SID=fe32565aa6c216d6cf036a8502df54bb&amp;type=cover" TargetMode="External"/><Relationship Id="rId15" Type="http://schemas.openxmlformats.org/officeDocument/2006/relationships/image" Target="../media/image18.jpeg"/><Relationship Id="rId10" Type="http://schemas.openxmlformats.org/officeDocument/2006/relationships/image" Target="../media/image13.jpeg"/><Relationship Id="rId19" Type="http://schemas.openxmlformats.org/officeDocument/2006/relationships/image" Target="../media/image5.png"/><Relationship Id="rId4" Type="http://schemas.openxmlformats.org/officeDocument/2006/relationships/hyperlink" Target="http://www.poetryfoundation.org/poem/176355" TargetMode="External"/><Relationship Id="rId9" Type="http://schemas.openxmlformats.org/officeDocument/2006/relationships/hyperlink" Target="http://www.titlewave.com/cover?FLR=12522M8&amp;SID=fe32565aa6c216d6cf036a8502df54bb&amp;type=cover" TargetMode="External"/><Relationship Id="rId1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notesSlide" Target="../notesSlides/notesSlide9.xml"/><Relationship Id="rId21" Type="http://schemas.openxmlformats.org/officeDocument/2006/relationships/image" Target="../media/image5.pn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slideLayout" Target="../slideLayouts/slideLayout7.xml"/><Relationship Id="rId16" Type="http://schemas.openxmlformats.org/officeDocument/2006/relationships/image" Target="../media/image32.jpeg"/><Relationship Id="rId20" Type="http://schemas.microsoft.com/office/2007/relationships/media" Target="../media/media9.wav"/><Relationship Id="rId1" Type="http://schemas.openxmlformats.org/officeDocument/2006/relationships/audio" Target="../media/media9.wav"/><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19" Type="http://schemas.openxmlformats.org/officeDocument/2006/relationships/image" Target="../media/image9.png"/><Relationship Id="rId4" Type="http://schemas.openxmlformats.org/officeDocument/2006/relationships/hyperlink" Target="http://www.titlewave.com/cover?FLR=13301W3&amp;SID=fe32565aa6c216d6cf036a8502df54bb&amp;type=cover" TargetMode="External"/><Relationship Id="rId9" Type="http://schemas.openxmlformats.org/officeDocument/2006/relationships/image" Target="../media/image25.jpeg"/><Relationship Id="rId1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457200"/>
            <a:ext cx="4419600" cy="1200329"/>
          </a:xfrm>
          <a:prstGeom prst="rect">
            <a:avLst/>
          </a:prstGeom>
          <a:noFill/>
        </p:spPr>
        <p:txBody>
          <a:bodyPr wrap="square" rtlCol="0">
            <a:spAutoFit/>
          </a:bodyPr>
          <a:lstStyle/>
          <a:p>
            <a:pPr algn="r"/>
            <a:r>
              <a:rPr lang="en-US" sz="3600" b="1" dirty="0" smtClean="0"/>
              <a:t>Around the World with a Glass Slipper</a:t>
            </a:r>
            <a:endParaRPr lang="en-US" sz="3600" b="1" dirty="0"/>
          </a:p>
        </p:txBody>
      </p:sp>
      <p:sp>
        <p:nvSpPr>
          <p:cNvPr id="6" name="TextBox 5"/>
          <p:cNvSpPr txBox="1"/>
          <p:nvPr/>
        </p:nvSpPr>
        <p:spPr>
          <a:xfrm>
            <a:off x="2209800" y="1752600"/>
            <a:ext cx="2743200" cy="400110"/>
          </a:xfrm>
          <a:prstGeom prst="rect">
            <a:avLst/>
          </a:prstGeom>
          <a:noFill/>
        </p:spPr>
        <p:txBody>
          <a:bodyPr wrap="square" rtlCol="0">
            <a:spAutoFit/>
          </a:bodyPr>
          <a:lstStyle/>
          <a:p>
            <a:pPr algn="r"/>
            <a:r>
              <a:rPr lang="en-US" sz="2000" dirty="0" smtClean="0"/>
              <a:t>First Grade Unit 6</a:t>
            </a:r>
            <a:endParaRPr lang="en-US" sz="2000" dirty="0"/>
          </a:p>
        </p:txBody>
      </p:sp>
      <p:sp>
        <p:nvSpPr>
          <p:cNvPr id="10" name="TextBox 9"/>
          <p:cNvSpPr txBox="1"/>
          <p:nvPr/>
        </p:nvSpPr>
        <p:spPr>
          <a:xfrm>
            <a:off x="304800" y="5562600"/>
            <a:ext cx="8305800" cy="1200329"/>
          </a:xfrm>
          <a:prstGeom prst="rect">
            <a:avLst/>
          </a:prstGeom>
          <a:noFill/>
        </p:spPr>
        <p:txBody>
          <a:bodyPr wrap="square" rtlCol="0">
            <a:spAutoFit/>
          </a:bodyPr>
          <a:lstStyle/>
          <a:p>
            <a:pPr algn="ctr"/>
            <a:r>
              <a:rPr lang="en-US" b="1" dirty="0" smtClean="0"/>
              <a:t>Planning Team</a:t>
            </a:r>
          </a:p>
          <a:p>
            <a:pPr algn="ctr"/>
            <a:r>
              <a:rPr lang="en-US" dirty="0" smtClean="0"/>
              <a:t>Amy Johnson, Anne </a:t>
            </a:r>
            <a:r>
              <a:rPr lang="en-US" dirty="0" err="1" smtClean="0"/>
              <a:t>Saullo</a:t>
            </a:r>
            <a:r>
              <a:rPr lang="en-US" dirty="0" smtClean="0"/>
              <a:t>, Mandy Oyler, Kristy Brown, Barbara Jackson, and intern Chelsea Albright</a:t>
            </a:r>
          </a:p>
          <a:p>
            <a:pPr algn="ctr"/>
            <a:endParaRPr lang="en-US" b="1" dirty="0" smtClean="0"/>
          </a:p>
        </p:txBody>
      </p:sp>
      <p:pic>
        <p:nvPicPr>
          <p:cNvPr id="12" name="Picture 11" descr="1st_6.jpg"/>
          <p:cNvPicPr>
            <a:picLocks noChangeAspect="1"/>
          </p:cNvPicPr>
          <p:nvPr/>
        </p:nvPicPr>
        <p:blipFill>
          <a:blip r:embed="rId4" cstate="print"/>
          <a:stretch>
            <a:fillRect/>
          </a:stretch>
        </p:blipFill>
        <p:spPr>
          <a:xfrm>
            <a:off x="5562600" y="381000"/>
            <a:ext cx="2438400" cy="2211572"/>
          </a:xfrm>
          <a:prstGeom prst="rect">
            <a:avLst/>
          </a:prstGeom>
        </p:spPr>
      </p:pic>
      <p:pic>
        <p:nvPicPr>
          <p:cNvPr id="7" name="Picture 6" descr="1stU6.JPG"/>
          <p:cNvPicPr>
            <a:picLocks noChangeAspect="1"/>
          </p:cNvPicPr>
          <p:nvPr/>
        </p:nvPicPr>
        <p:blipFill>
          <a:blip r:embed="rId5" cstate="print"/>
          <a:srcRect l="7500" t="52222" r="6667" b="6667"/>
          <a:stretch>
            <a:fillRect/>
          </a:stretch>
        </p:blipFill>
        <p:spPr>
          <a:xfrm>
            <a:off x="1143000" y="2819400"/>
            <a:ext cx="6858000" cy="2463553"/>
          </a:xfrm>
          <a:prstGeom prst="rect">
            <a:avLst/>
          </a:prstGeom>
          <a:ln>
            <a:noFill/>
          </a:ln>
          <a:effectLst>
            <a:outerShdw blurRad="292100" dist="139700" dir="2700000" algn="tl" rotWithShape="0">
              <a:srgbClr val="333333">
                <a:alpha val="65000"/>
              </a:srgbClr>
            </a:outerShdw>
          </a:effectLst>
        </p:spPr>
      </p:pic>
      <p:pic>
        <p:nvPicPr>
          <p:cNvPr id="3" name="Sound 2">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6096000"/>
            <a:ext cx="508000" cy="50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stretch>
            <a:fillRect/>
          </a:stretch>
        </p:blipFill>
        <p:spPr>
          <a:xfrm>
            <a:off x="457200" y="228600"/>
            <a:ext cx="3200400" cy="2220686"/>
          </a:xfrm>
          <a:prstGeom prst="rect">
            <a:avLst/>
          </a:prstGeom>
        </p:spPr>
      </p:pic>
      <p:sp>
        <p:nvSpPr>
          <p:cNvPr id="3" name="TextBox 2"/>
          <p:cNvSpPr txBox="1"/>
          <p:nvPr/>
        </p:nvSpPr>
        <p:spPr>
          <a:xfrm>
            <a:off x="381000" y="2895600"/>
            <a:ext cx="4495800" cy="2862323"/>
          </a:xfrm>
          <a:prstGeom prst="rect">
            <a:avLst/>
          </a:prstGeom>
          <a:noFill/>
        </p:spPr>
        <p:txBody>
          <a:bodyPr wrap="square" rtlCol="0">
            <a:spAutoFit/>
          </a:bodyPr>
          <a:lstStyle/>
          <a:p>
            <a:pPr algn="ctr"/>
            <a:r>
              <a:rPr lang="en-US" b="1" dirty="0" smtClean="0"/>
              <a:t>Cinderella: </a:t>
            </a:r>
          </a:p>
          <a:p>
            <a:pPr marL="285750" indent="-285750">
              <a:buFont typeface="Arial"/>
              <a:buChar char="•"/>
            </a:pPr>
            <a:r>
              <a:rPr lang="en-US" b="1" dirty="0" smtClean="0">
                <a:hlinkClick r:id="rId5"/>
              </a:rPr>
              <a:t>Prince Cinders- Youtube</a:t>
            </a:r>
            <a:r>
              <a:rPr lang="en-US" b="1" dirty="0" smtClean="0"/>
              <a:t> (movie)</a:t>
            </a:r>
          </a:p>
          <a:p>
            <a:pPr marL="285750" indent="-285750">
              <a:buFont typeface="Arial"/>
              <a:buChar char="•"/>
            </a:pPr>
            <a:r>
              <a:rPr lang="en-US" b="1" dirty="0">
                <a:hlinkClick r:id="rId6"/>
              </a:rPr>
              <a:t>Prince Cinders- Youtube</a:t>
            </a:r>
            <a:r>
              <a:rPr lang="en-US" b="1" dirty="0"/>
              <a:t> </a:t>
            </a:r>
            <a:r>
              <a:rPr lang="en-US" b="1" dirty="0" smtClean="0"/>
              <a:t> (eBook)</a:t>
            </a:r>
          </a:p>
          <a:p>
            <a:pPr marL="285750" indent="-285750">
              <a:buFont typeface="Arial"/>
              <a:buChar char="•"/>
            </a:pPr>
            <a:r>
              <a:rPr lang="en-US" b="1" dirty="0" smtClean="0">
                <a:hlinkClick r:id="rId7"/>
              </a:rPr>
              <a:t>Cinderella Penguin- Youtube</a:t>
            </a:r>
            <a:r>
              <a:rPr lang="en-US" b="1" dirty="0" smtClean="0"/>
              <a:t> (eBook) </a:t>
            </a:r>
          </a:p>
          <a:p>
            <a:pPr marL="285750" indent="-285750">
              <a:buFont typeface="Arial"/>
              <a:buChar char="•"/>
            </a:pPr>
            <a:r>
              <a:rPr lang="en-US" b="1" dirty="0" smtClean="0">
                <a:hlinkClick r:id="rId8"/>
              </a:rPr>
              <a:t>Yeh Shen- Youtube</a:t>
            </a:r>
            <a:r>
              <a:rPr lang="en-US" b="1" dirty="0" smtClean="0"/>
              <a:t> (movie)</a:t>
            </a:r>
          </a:p>
          <a:p>
            <a:pPr marL="285750" indent="-285750">
              <a:buFont typeface="Arial"/>
              <a:buChar char="•"/>
            </a:pPr>
            <a:r>
              <a:rPr lang="en-US" b="1" dirty="0" smtClean="0">
                <a:hlinkClick r:id="rId9"/>
              </a:rPr>
              <a:t>James Marshall's Cinderella- Learn360</a:t>
            </a:r>
            <a:r>
              <a:rPr lang="en-US" b="1" dirty="0" smtClean="0"/>
              <a:t> (movie)</a:t>
            </a:r>
          </a:p>
          <a:p>
            <a:pPr marL="285750" indent="-285750">
              <a:buFont typeface="Arial"/>
              <a:buChar char="•"/>
            </a:pPr>
            <a:r>
              <a:rPr lang="en-US" b="1" dirty="0" smtClean="0">
                <a:hlinkClick r:id="rId10"/>
              </a:rPr>
              <a:t>Draw Me a Story: Cinderella- Learn360</a:t>
            </a:r>
            <a:r>
              <a:rPr lang="en-US" b="1" dirty="0" smtClean="0"/>
              <a:t> </a:t>
            </a:r>
          </a:p>
          <a:p>
            <a:pPr marL="285750" indent="-285750">
              <a:buFont typeface="Arial"/>
              <a:buChar char="•"/>
            </a:pPr>
            <a:r>
              <a:rPr lang="en-US" b="1" dirty="0" smtClean="0">
                <a:hlinkClick r:id="rId11"/>
              </a:rPr>
              <a:t>Mufaro's Beautiful Daughters- Reading Rainbow- Learn360</a:t>
            </a:r>
            <a:r>
              <a:rPr lang="en-US" b="1" dirty="0" smtClean="0"/>
              <a:t> (eBook)</a:t>
            </a:r>
            <a:endParaRPr lang="en-US" b="1" dirty="0"/>
          </a:p>
        </p:txBody>
      </p:sp>
      <p:sp>
        <p:nvSpPr>
          <p:cNvPr id="4" name="TextBox 3"/>
          <p:cNvSpPr txBox="1"/>
          <p:nvPr/>
        </p:nvSpPr>
        <p:spPr>
          <a:xfrm>
            <a:off x="4876800" y="2819400"/>
            <a:ext cx="4038600" cy="1200329"/>
          </a:xfrm>
          <a:prstGeom prst="rect">
            <a:avLst/>
          </a:prstGeom>
          <a:noFill/>
        </p:spPr>
        <p:txBody>
          <a:bodyPr wrap="square" rtlCol="0">
            <a:spAutoFit/>
          </a:bodyPr>
          <a:lstStyle/>
          <a:p>
            <a:pPr algn="ctr"/>
            <a:r>
              <a:rPr lang="en-US" b="1" dirty="0" smtClean="0"/>
              <a:t>Continents:</a:t>
            </a:r>
          </a:p>
          <a:p>
            <a:pPr marL="285750" indent="-285750">
              <a:buFont typeface="Arial"/>
              <a:buChar char="•"/>
            </a:pPr>
            <a:r>
              <a:rPr lang="en-US" dirty="0" smtClean="0"/>
              <a:t>Teacher Created Resources has several great links! </a:t>
            </a:r>
          </a:p>
          <a:p>
            <a:endParaRPr lang="en-US" b="1" dirty="0"/>
          </a:p>
        </p:txBody>
      </p:sp>
      <p:pic>
        <p:nvPicPr>
          <p:cNvPr id="5" name="Picture 4"/>
          <p:cNvPicPr>
            <a:picLocks noChangeAspect="1"/>
          </p:cNvPicPr>
          <p:nvPr/>
        </p:nvPicPr>
        <p:blipFill>
          <a:blip r:embed="rId12" cstate="print"/>
          <a:stretch>
            <a:fillRect/>
          </a:stretch>
        </p:blipFill>
        <p:spPr>
          <a:xfrm>
            <a:off x="4572000" y="4114800"/>
            <a:ext cx="4025900" cy="1854200"/>
          </a:xfrm>
          <a:prstGeom prst="rect">
            <a:avLst/>
          </a:prstGeom>
        </p:spPr>
      </p:pic>
      <p:sp>
        <p:nvSpPr>
          <p:cNvPr id="6" name="Down Arrow 5"/>
          <p:cNvSpPr/>
          <p:nvPr/>
        </p:nvSpPr>
        <p:spPr>
          <a:xfrm>
            <a:off x="7162800" y="3505200"/>
            <a:ext cx="609600" cy="990600"/>
          </a:xfrm>
          <a:prstGeom prst="down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181600" y="457200"/>
            <a:ext cx="3352800" cy="1569660"/>
          </a:xfrm>
          <a:prstGeom prst="rect">
            <a:avLst/>
          </a:prstGeom>
          <a:noFill/>
        </p:spPr>
        <p:txBody>
          <a:bodyPr wrap="square" rtlCol="0">
            <a:spAutoFit/>
          </a:bodyPr>
          <a:lstStyle/>
          <a:p>
            <a:pPr algn="ctr"/>
            <a:r>
              <a:rPr lang="en-US" sz="2400" b="1" dirty="0" smtClean="0"/>
              <a:t>Fluency Practice </a:t>
            </a:r>
            <a:r>
              <a:rPr lang="en-US" sz="2400" b="1" dirty="0" smtClean="0">
                <a:sym typeface="Wingdings"/>
              </a:rPr>
              <a:t> </a:t>
            </a:r>
          </a:p>
          <a:p>
            <a:r>
              <a:rPr lang="en-US" dirty="0" smtClean="0">
                <a:sym typeface="Wingdings"/>
              </a:rPr>
              <a:t>-Readers Theater</a:t>
            </a:r>
          </a:p>
          <a:p>
            <a:r>
              <a:rPr lang="en-US" dirty="0" smtClean="0">
                <a:sym typeface="Wingdings"/>
              </a:rPr>
              <a:t>-Cinderella Poems</a:t>
            </a:r>
          </a:p>
          <a:p>
            <a:r>
              <a:rPr lang="en-US" dirty="0" smtClean="0">
                <a:sym typeface="Wingdings"/>
              </a:rPr>
              <a:t>-Continent Poems</a:t>
            </a:r>
          </a:p>
          <a:p>
            <a:pPr algn="ctr"/>
            <a:r>
              <a:rPr lang="en-US" dirty="0" smtClean="0">
                <a:sym typeface="Wingdings"/>
              </a:rPr>
              <a:t>*all linked*</a:t>
            </a:r>
            <a:endParaRPr lang="en-US" dirty="0"/>
          </a:p>
        </p:txBody>
      </p:sp>
      <p:pic>
        <p:nvPicPr>
          <p:cNvPr id="9" name="Sound 8">
            <a:hlinkClick r:id="" action="ppaction://media"/>
          </p:cNvPr>
          <p:cNvPicPr>
            <a:picLocks noChangeAspect="1"/>
          </p:cNvPicPr>
          <p:nvPr>
            <a:audioFile r:link="rId1"/>
            <p:extLst>
              <p:ext uri="{DAA4B4D4-6D71-4841-9C94-3DE7FCFB9230}">
                <p14:media xmlns:p14="http://schemas.microsoft.com/office/powerpoint/2010/main" xmlns="" r:embed="rId13"/>
              </p:ext>
            </p:extLst>
          </p:nvPr>
        </p:nvPicPr>
        <p:blipFill>
          <a:blip r:embed="rId14" cstate="print"/>
          <a:stretch>
            <a:fillRect/>
          </a:stretch>
        </p:blipFill>
        <p:spPr>
          <a:xfrm>
            <a:off x="8178800" y="5892800"/>
            <a:ext cx="812800" cy="812800"/>
          </a:xfrm>
          <a:prstGeom prst="rect">
            <a:avLst/>
          </a:prstGeom>
        </p:spPr>
      </p:pic>
    </p:spTree>
    <p:extLst>
      <p:ext uri="{BB962C8B-B14F-4D97-AF65-F5344CB8AC3E}">
        <p14:creationId xmlns:p14="http://schemas.microsoft.com/office/powerpoint/2010/main" xmlns="" val="1146931496"/>
      </p:ext>
    </p:extLst>
  </p:cSld>
  <p:clrMapOvr>
    <a:masterClrMapping/>
  </p:clrMapOvr>
  <mc:AlternateContent xmlns:mc="http://schemas.openxmlformats.org/markup-compatibility/2006">
    <mc:Choice xmlns:p14="http://schemas.microsoft.com/office/powerpoint/2010/main" xmlns="" Requires="p14">
      <p:transition spd="slow" p14:dur="2000" advTm="24042"/>
    </mc:Choice>
    <mc:Fallback>
      <p:transition spd="slow" advTm="24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xmlns="" val="943383612"/>
              </p:ext>
            </p:extLst>
          </p:nvPr>
        </p:nvGraphicFramePr>
        <p:xfrm>
          <a:off x="0" y="72571"/>
          <a:ext cx="9144000" cy="6717849"/>
        </p:xfrm>
        <a:graphic>
          <a:graphicData uri="http://schemas.openxmlformats.org/drawingml/2006/table">
            <a:tbl>
              <a:tblPr firstRow="1" bandRow="1">
                <a:tableStyleId>{5C22544A-7EE6-4342-B048-85BDC9FD1C3A}</a:tableStyleId>
              </a:tblPr>
              <a:tblGrid>
                <a:gridCol w="816428"/>
                <a:gridCol w="3603172"/>
                <a:gridCol w="1676400"/>
                <a:gridCol w="3048000"/>
              </a:tblGrid>
              <a:tr h="774249">
                <a:tc>
                  <a:txBody>
                    <a:bodyPr/>
                    <a:lstStyle/>
                    <a:p>
                      <a:r>
                        <a:rPr lang="en-US" dirty="0" smtClean="0"/>
                        <a:t>Week</a:t>
                      </a:r>
                      <a:endParaRPr lang="en-US" dirty="0"/>
                    </a:p>
                  </a:txBody>
                  <a:tcPr/>
                </a:tc>
                <a:tc>
                  <a:txBody>
                    <a:bodyPr/>
                    <a:lstStyle/>
                    <a:p>
                      <a:r>
                        <a:rPr lang="en-US" dirty="0" smtClean="0"/>
                        <a:t>Standards</a:t>
                      </a:r>
                      <a:endParaRPr lang="en-US" dirty="0"/>
                    </a:p>
                  </a:txBody>
                  <a:tcPr/>
                </a:tc>
                <a:tc>
                  <a:txBody>
                    <a:bodyPr/>
                    <a:lstStyle/>
                    <a:p>
                      <a:r>
                        <a:rPr lang="en-US" dirty="0" smtClean="0"/>
                        <a:t>Texts</a:t>
                      </a:r>
                      <a:endParaRPr lang="en-US" dirty="0"/>
                    </a:p>
                  </a:txBody>
                  <a:tcPr/>
                </a:tc>
                <a:tc>
                  <a:txBody>
                    <a:bodyPr/>
                    <a:lstStyle/>
                    <a:p>
                      <a:r>
                        <a:rPr lang="en-US" dirty="0" smtClean="0"/>
                        <a:t>Suggested Activities</a:t>
                      </a:r>
                      <a:endParaRPr lang="en-US" dirty="0"/>
                    </a:p>
                  </a:txBody>
                  <a:tcPr/>
                </a:tc>
              </a:tr>
              <a:tr h="5401581">
                <a:tc>
                  <a:txBody>
                    <a:bodyPr/>
                    <a:lstStyle/>
                    <a:p>
                      <a:pPr algn="ctr"/>
                      <a:r>
                        <a:rPr lang="en-US" sz="3200" dirty="0" smtClean="0"/>
                        <a:t>1</a:t>
                      </a:r>
                    </a:p>
                  </a:txBody>
                  <a:tcPr/>
                </a:tc>
                <a:tc>
                  <a:txBody>
                    <a:bodyPr/>
                    <a:lstStyle/>
                    <a:p>
                      <a:r>
                        <a:rPr lang="en-US" sz="1200" b="1" dirty="0" smtClean="0"/>
                        <a:t>RL.1.2 </a:t>
                      </a:r>
                      <a:r>
                        <a:rPr lang="en-US" sz="1200" dirty="0" smtClean="0"/>
                        <a:t>Retell stories, including key details, and demonstrate understanding of their central message or lesson.</a:t>
                      </a:r>
                    </a:p>
                    <a:p>
                      <a:endParaRPr lang="en-US" sz="1200" dirty="0" smtClean="0"/>
                    </a:p>
                    <a:p>
                      <a:r>
                        <a:rPr lang="en-US" sz="1200" b="1" dirty="0" smtClean="0"/>
                        <a:t>RL.1.4 </a:t>
                      </a:r>
                      <a:r>
                        <a:rPr lang="en-US" sz="1200" dirty="0" smtClean="0"/>
                        <a:t>Identify words and phrases in stories or poems that suggest feelings or appeal to the senses.</a:t>
                      </a:r>
                    </a:p>
                    <a:p>
                      <a:endParaRPr lang="en-US" sz="1200" dirty="0" smtClean="0"/>
                    </a:p>
                    <a:p>
                      <a:r>
                        <a:rPr lang="en-US" sz="1200" b="1" dirty="0" smtClean="0"/>
                        <a:t>RL.1.7  </a:t>
                      </a:r>
                      <a:r>
                        <a:rPr lang="en-US" sz="1200" b="0" dirty="0" smtClean="0"/>
                        <a:t>Use illustrations and details in a story to describe its characters, setting, or events.</a:t>
                      </a:r>
                    </a:p>
                    <a:p>
                      <a:endParaRPr lang="en-US" sz="1200" b="0" dirty="0" smtClean="0"/>
                    </a:p>
                    <a:p>
                      <a:r>
                        <a:rPr lang="en-US" sz="1200" b="1" dirty="0" smtClean="0"/>
                        <a:t>RL.1.9 </a:t>
                      </a:r>
                      <a:r>
                        <a:rPr lang="en-US" sz="1200" dirty="0" smtClean="0"/>
                        <a:t>Compare and contrast the adventures and experiences of characters in stories.</a:t>
                      </a:r>
                    </a:p>
                    <a:p>
                      <a:endParaRPr lang="en-US" sz="1200" dirty="0" smtClean="0"/>
                    </a:p>
                    <a:p>
                      <a:endParaRPr lang="en-US" sz="1200" dirty="0" smtClean="0"/>
                    </a:p>
                    <a:p>
                      <a:r>
                        <a:rPr lang="en-US" sz="1200" b="1" dirty="0" smtClean="0"/>
                        <a:t>L.1.1. f. </a:t>
                      </a:r>
                      <a:r>
                        <a:rPr lang="en-US" sz="1200" dirty="0" smtClean="0"/>
                        <a:t>Use frequently occurring adjectives. (ex</a:t>
                      </a:r>
                      <a:r>
                        <a:rPr lang="en-US" sz="1200" baseline="0" dirty="0" smtClean="0"/>
                        <a:t> </a:t>
                      </a:r>
                      <a:r>
                        <a:rPr lang="en-US" sz="1200" dirty="0" smtClean="0"/>
                        <a:t>magnificent golden horse,</a:t>
                      </a:r>
                      <a:r>
                        <a:rPr lang="en-US" sz="1200" baseline="0" dirty="0" smtClean="0"/>
                        <a:t> six white mice,…. James Marshal) </a:t>
                      </a:r>
                      <a:endParaRPr lang="en-US" sz="1200" dirty="0" smtClean="0"/>
                    </a:p>
                    <a:p>
                      <a:endParaRPr lang="en-US" sz="1200" dirty="0" smtClean="0"/>
                    </a:p>
                    <a:p>
                      <a:r>
                        <a:rPr lang="en-US" sz="1200" b="1" dirty="0" smtClean="0"/>
                        <a:t>L.1.1.g.  </a:t>
                      </a:r>
                      <a:r>
                        <a:rPr lang="en-US" sz="1200" dirty="0" smtClean="0"/>
                        <a:t>Use frequently occurring conjunctions (e.g., and, but, or, so, because).</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dirty="0" smtClean="0"/>
                        <a:t>*All 3 books</a:t>
                      </a:r>
                      <a:r>
                        <a:rPr lang="en-US" sz="1200" baseline="0" dirty="0" smtClean="0"/>
                        <a:t> are available online.</a:t>
                      </a:r>
                    </a:p>
                    <a:p>
                      <a:pPr marL="285750" indent="-285750">
                        <a:buFont typeface="Arial"/>
                        <a:buChar char="•"/>
                      </a:pPr>
                      <a:r>
                        <a:rPr lang="en-US" sz="1200" b="1" dirty="0" smtClean="0">
                          <a:hlinkClick r:id="rId4"/>
                        </a:rPr>
                        <a:t>Prince Cinders- Youtube</a:t>
                      </a:r>
                      <a:r>
                        <a:rPr lang="en-US" sz="1200" b="1" dirty="0" smtClean="0"/>
                        <a:t>  (movie version)</a:t>
                      </a:r>
                    </a:p>
                    <a:p>
                      <a:pPr marL="285750" indent="-285750">
                        <a:buFont typeface="Arial"/>
                        <a:buChar char="•"/>
                      </a:pPr>
                      <a:r>
                        <a:rPr lang="en-US" sz="1200" b="1" dirty="0" smtClean="0">
                          <a:hlinkClick r:id="rId5"/>
                        </a:rPr>
                        <a:t>Prince Cinders- Youtube</a:t>
                      </a:r>
                      <a:r>
                        <a:rPr lang="en-US" sz="1200" b="1" dirty="0" smtClean="0"/>
                        <a:t>  (eBook version) </a:t>
                      </a:r>
                    </a:p>
                    <a:p>
                      <a:pPr marL="285750" indent="-285750">
                        <a:buFont typeface="Arial"/>
                        <a:buChar char="•"/>
                      </a:pPr>
                      <a:r>
                        <a:rPr lang="en-US" sz="1200" b="1" dirty="0" smtClean="0">
                          <a:hlinkClick r:id="rId6"/>
                        </a:rPr>
                        <a:t>Cinderella Penguin- Youtube</a:t>
                      </a:r>
                      <a:endParaRPr lang="en-US" sz="1200" b="1" dirty="0" smtClean="0"/>
                    </a:p>
                    <a:p>
                      <a:pPr marL="285750" indent="-285750">
                        <a:buFont typeface="Arial"/>
                        <a:buChar char="•"/>
                      </a:pPr>
                      <a:r>
                        <a:rPr lang="en-US" sz="1200" b="1" dirty="0" smtClean="0">
                          <a:hlinkClick r:id="rId7"/>
                        </a:rPr>
                        <a:t>James Marshall's Cinderella- Learn360</a:t>
                      </a:r>
                      <a:endParaRPr lang="en-US" sz="1200" b="1" dirty="0" smtClean="0"/>
                    </a:p>
                  </a:txBody>
                  <a:tcPr/>
                </a:tc>
                <a:tc>
                  <a:txBody>
                    <a:bodyPr/>
                    <a:lstStyle/>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New Text </a:t>
                      </a:r>
                      <a:r>
                        <a:rPr lang="en-US" sz="1200" dirty="0" smtClean="0">
                          <a:sym typeface="Wingdings"/>
                        </a:rPr>
                        <a:t> </a:t>
                      </a:r>
                      <a:endParaRPr lang="en-US" sz="1200" dirty="0" smtClean="0"/>
                    </a:p>
                    <a:p>
                      <a:endParaRPr lang="en-US" sz="1200" dirty="0" smtClean="0"/>
                    </a:p>
                    <a:p>
                      <a:endParaRPr lang="en-US" sz="12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*Introduce EQ </a:t>
                      </a:r>
                      <a:r>
                        <a:rPr lang="en-US" sz="1200" dirty="0" smtClean="0"/>
                        <a:t>* Tell kids that we will be comparing</a:t>
                      </a:r>
                      <a:r>
                        <a:rPr lang="en-US" sz="1200" baseline="0" dirty="0" smtClean="0"/>
                        <a:t> the stories we read to learn more about how words and illustrations help us learn more about different culture.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Day 1:</a:t>
                      </a:r>
                      <a:r>
                        <a:rPr lang="en-US" sz="1200" baseline="0" dirty="0" smtClean="0"/>
                        <a:t> </a:t>
                      </a:r>
                      <a:r>
                        <a:rPr lang="en-US" sz="1200" b="1" baseline="0" dirty="0" smtClean="0"/>
                        <a:t>RL.1.7</a:t>
                      </a:r>
                      <a:r>
                        <a:rPr lang="en-US" sz="1200" baseline="0" dirty="0" smtClean="0"/>
                        <a:t>- Prince Cinders- Talk about the different information provided by the illustrations vs. the words.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rgbClr val="FF0000"/>
                          </a:solidFill>
                        </a:rPr>
                        <a:t>  *</a:t>
                      </a:r>
                      <a:r>
                        <a:rPr lang="en-US" sz="1200" b="1" baseline="0" dirty="0" smtClean="0">
                          <a:solidFill>
                            <a:srgbClr val="FF0000"/>
                          </a:solidFill>
                        </a:rPr>
                        <a:t>Organizer linked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Day 2: RL.1.4</a:t>
                      </a:r>
                      <a:r>
                        <a:rPr lang="en-US" sz="1200" b="0" baseline="0" dirty="0" smtClean="0"/>
                        <a:t>- Cinderella Penguin-Identify feel words throughout book. </a:t>
                      </a:r>
                      <a:r>
                        <a:rPr lang="en-US" sz="1200" b="0" baseline="0" dirty="0" smtClean="0">
                          <a:solidFill>
                            <a:srgbClr val="FF0000"/>
                          </a:solidFill>
                        </a:rPr>
                        <a:t>*</a:t>
                      </a:r>
                      <a:r>
                        <a:rPr lang="en-US" sz="1200" b="1" baseline="0" dirty="0" smtClean="0">
                          <a:solidFill>
                            <a:srgbClr val="FF0000"/>
                          </a:solidFill>
                        </a:rPr>
                        <a:t>Organizer linked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chemeClr val="tx1"/>
                          </a:solidFill>
                        </a:rPr>
                        <a:t>Day 3: RL.1.2</a:t>
                      </a:r>
                      <a:r>
                        <a:rPr lang="en-US" sz="1200" b="0" baseline="0" dirty="0" smtClean="0">
                          <a:solidFill>
                            <a:schemeClr val="tx1"/>
                          </a:solidFill>
                        </a:rPr>
                        <a:t>- Cinderella- discuss how characters change throughout the story. Talk about how the problem and resolution helps change the character.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rgbClr val="FF0000"/>
                          </a:solidFill>
                        </a:rPr>
                        <a:t>*</a:t>
                      </a:r>
                      <a:r>
                        <a:rPr lang="en-US" sz="1200" b="1" baseline="0" dirty="0" smtClean="0">
                          <a:solidFill>
                            <a:srgbClr val="FF0000"/>
                          </a:solidFill>
                        </a:rPr>
                        <a:t>Organizer linked</a:t>
                      </a:r>
                      <a:endParaRPr lang="en-US" sz="12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Day 4: </a:t>
                      </a:r>
                      <a:r>
                        <a:rPr lang="en-US" sz="1200" b="0" baseline="0" dirty="0" smtClean="0"/>
                        <a:t>Text Talk &amp; L.1.1.f- Review favorite book. Use highlighter tape to mark adjectives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Day 5: RL.1.9:</a:t>
                      </a:r>
                      <a:r>
                        <a:rPr lang="en-US" sz="1200" b="0" baseline="0" dirty="0" smtClean="0"/>
                        <a:t> Compare all 3 books using matrix. This standard is repeated for several weeks. Each time the matrix gets a little more difficult</a:t>
                      </a:r>
                      <a:r>
                        <a:rPr lang="en-US" sz="1200" b="1"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rgbClr val="FF0000"/>
                          </a:solidFill>
                        </a:rPr>
                        <a:t>*Organizer linked</a:t>
                      </a:r>
                      <a:endParaRPr lang="en-US" sz="1200" b="1" dirty="0" smtClean="0">
                        <a:solidFill>
                          <a:srgbClr val="FF0000"/>
                        </a:solidFill>
                      </a:endParaRPr>
                    </a:p>
                  </a:txBody>
                  <a:tcPr/>
                </a:tc>
              </a:tr>
            </a:tbl>
          </a:graphicData>
        </a:graphic>
      </p:graphicFrame>
      <p:pic>
        <p:nvPicPr>
          <p:cNvPr id="8" name="Picture 4" descr="http://ecx.images-amazon.com/images/I/61HY688M2YL.jpg"/>
          <p:cNvPicPr>
            <a:picLocks noChangeAspect="1" noChangeArrowheads="1"/>
          </p:cNvPicPr>
          <p:nvPr/>
        </p:nvPicPr>
        <p:blipFill>
          <a:blip r:embed="rId8" cstate="print"/>
          <a:srcRect/>
          <a:stretch>
            <a:fillRect/>
          </a:stretch>
        </p:blipFill>
        <p:spPr bwMode="auto">
          <a:xfrm>
            <a:off x="4572000" y="914400"/>
            <a:ext cx="1027978" cy="1371600"/>
          </a:xfrm>
          <a:prstGeom prst="rect">
            <a:avLst/>
          </a:prstGeom>
          <a:noFill/>
          <a:ln>
            <a:solidFill>
              <a:schemeClr val="accent1"/>
            </a:solidFill>
          </a:ln>
        </p:spPr>
      </p:pic>
      <p:sp>
        <p:nvSpPr>
          <p:cNvPr id="4" name="Rectangle 3"/>
          <p:cNvSpPr/>
          <p:nvPr/>
        </p:nvSpPr>
        <p:spPr>
          <a:xfrm>
            <a:off x="4419600" y="3962400"/>
            <a:ext cx="1450517" cy="400110"/>
          </a:xfrm>
          <a:prstGeom prst="rect">
            <a:avLst/>
          </a:prstGeom>
          <a:noFill/>
        </p:spPr>
        <p:txBody>
          <a:bodyPr wrap="square" lIns="91440" tIns="45720" rIns="91440" bIns="45720">
            <a:spAutoFit/>
          </a:bodyPr>
          <a:lstStyle/>
          <a:p>
            <a:pPr algn="ctr"/>
            <a:r>
              <a:rPr lang="en-US" sz="2000" b="1" cap="none" spc="0" dirty="0" smtClean="0">
                <a:ln w="12700">
                  <a:noFill/>
                  <a:prstDash val="solid"/>
                </a:ln>
              </a:rPr>
              <a:t>Text Talk</a:t>
            </a:r>
            <a:endParaRPr lang="en-US" sz="2000" b="1" cap="none" spc="0" dirty="0">
              <a:ln w="12700">
                <a:noFill/>
                <a:prstDash val="solid"/>
              </a:ln>
            </a:endParaRPr>
          </a:p>
        </p:txBody>
      </p:sp>
      <p:sp>
        <p:nvSpPr>
          <p:cNvPr id="23" name="Rectangle 22"/>
          <p:cNvSpPr/>
          <p:nvPr/>
        </p:nvSpPr>
        <p:spPr>
          <a:xfrm>
            <a:off x="4267200" y="2209800"/>
            <a:ext cx="1450517" cy="400110"/>
          </a:xfrm>
          <a:prstGeom prst="rect">
            <a:avLst/>
          </a:prstGeom>
          <a:noFill/>
        </p:spPr>
        <p:txBody>
          <a:bodyPr wrap="square" lIns="91440" tIns="45720" rIns="91440" bIns="45720">
            <a:spAutoFit/>
          </a:bodyPr>
          <a:lstStyle/>
          <a:p>
            <a:pPr algn="ctr"/>
            <a:r>
              <a:rPr lang="en-US" sz="2000" b="1" cap="none" spc="0" dirty="0" smtClean="0">
                <a:ln w="12700">
                  <a:noFill/>
                  <a:prstDash val="solid"/>
                </a:ln>
              </a:rPr>
              <a:t>Text Talk</a:t>
            </a:r>
            <a:endParaRPr lang="en-US" sz="2000" b="1" cap="none" spc="0" dirty="0">
              <a:ln w="12700">
                <a:noFill/>
                <a:prstDash val="solid"/>
              </a:ln>
            </a:endParaRPr>
          </a:p>
        </p:txBody>
      </p:sp>
      <p:pic>
        <p:nvPicPr>
          <p:cNvPr id="10" name="Picture 9" descr="http://images.betterworldbooks.com/069/Prince-Cinders-9780698115545.jpg"/>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495800" y="4343400"/>
            <a:ext cx="1524000" cy="1252855"/>
          </a:xfrm>
          <a:prstGeom prst="rect">
            <a:avLst/>
          </a:prstGeom>
          <a:noFill/>
          <a:ln>
            <a:noFill/>
          </a:ln>
        </p:spPr>
      </p:pic>
      <p:pic>
        <p:nvPicPr>
          <p:cNvPr id="12" name="Picture 11" descr="cover_image"/>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495800" y="2590800"/>
            <a:ext cx="990600" cy="1371600"/>
          </a:xfrm>
          <a:prstGeom prst="rect">
            <a:avLst/>
          </a:prstGeom>
          <a:noFill/>
          <a:ln w="9525">
            <a:solidFill>
              <a:schemeClr val="accent1"/>
            </a:solidFill>
            <a:miter lim="800000"/>
            <a:headEnd/>
            <a:tailEnd/>
          </a:ln>
        </p:spPr>
      </p:pic>
      <p:pic>
        <p:nvPicPr>
          <p:cNvPr id="2" name="Sound 1">
            <a:hlinkClick r:id="" action="ppaction://media"/>
          </p:cNvPr>
          <p:cNvPicPr>
            <a:picLocks noChangeAspect="1"/>
          </p:cNvPicPr>
          <p:nvPr>
            <a:audioFile r:link="rId1"/>
            <p:extLst>
              <p:ext uri="{DAA4B4D4-6D71-4841-9C94-3DE7FCFB9230}">
                <p14:media xmlns:p14="http://schemas.microsoft.com/office/powerpoint/2010/main" xmlns="" r:embed="rId11"/>
              </p:ext>
            </p:extLst>
          </p:nvPr>
        </p:nvPicPr>
        <p:blipFill>
          <a:blip r:embed="rId12" cstate="print"/>
          <a:stretch>
            <a:fillRect/>
          </a:stretch>
        </p:blipFill>
        <p:spPr>
          <a:xfrm>
            <a:off x="8001000" y="5562600"/>
            <a:ext cx="812800" cy="812800"/>
          </a:xfrm>
          <a:prstGeom prst="rect">
            <a:avLst/>
          </a:prstGeom>
        </p:spPr>
      </p:pic>
    </p:spTree>
    <p:extLst>
      <p:ext uri="{BB962C8B-B14F-4D97-AF65-F5344CB8AC3E}">
        <p14:creationId xmlns:p14="http://schemas.microsoft.com/office/powerpoint/2010/main" xmlns="" val="3930511711"/>
      </p:ext>
    </p:extLst>
  </p:cSld>
  <p:clrMapOvr>
    <a:masterClrMapping/>
  </p:clrMapOvr>
  <mc:AlternateContent xmlns:mc="http://schemas.openxmlformats.org/markup-compatibility/2006">
    <mc:Choice xmlns:p14="http://schemas.microsoft.com/office/powerpoint/2010/main" xmlns="" Requires="p14">
      <p:transition spd="slow" p14:dur="2000" advTm="34921"/>
    </mc:Choice>
    <mc:Fallback>
      <p:transition spd="slow" advTm="34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xmlns="" val="3446173487"/>
              </p:ext>
            </p:extLst>
          </p:nvPr>
        </p:nvGraphicFramePr>
        <p:xfrm>
          <a:off x="22223" y="0"/>
          <a:ext cx="9121776" cy="6919451"/>
        </p:xfrm>
        <a:graphic>
          <a:graphicData uri="http://schemas.openxmlformats.org/drawingml/2006/table">
            <a:tbl>
              <a:tblPr firstRow="1" bandRow="1">
                <a:tableStyleId>{5C22544A-7EE6-4342-B048-85BDC9FD1C3A}</a:tableStyleId>
              </a:tblPr>
              <a:tblGrid>
                <a:gridCol w="739777"/>
                <a:gridCol w="2971800"/>
                <a:gridCol w="2451785"/>
                <a:gridCol w="2958414"/>
              </a:tblGrid>
              <a:tr h="610091">
                <a:tc>
                  <a:txBody>
                    <a:bodyPr/>
                    <a:lstStyle/>
                    <a:p>
                      <a:r>
                        <a:rPr lang="en-US" dirty="0" smtClean="0"/>
                        <a:t>Week</a:t>
                      </a:r>
                      <a:endParaRPr lang="en-US" dirty="0"/>
                    </a:p>
                  </a:txBody>
                  <a:tcPr/>
                </a:tc>
                <a:tc>
                  <a:txBody>
                    <a:bodyPr/>
                    <a:lstStyle/>
                    <a:p>
                      <a:r>
                        <a:rPr lang="en-US" dirty="0" smtClean="0"/>
                        <a:t>Standards</a:t>
                      </a:r>
                      <a:endParaRPr lang="en-US" dirty="0"/>
                    </a:p>
                  </a:txBody>
                  <a:tcPr/>
                </a:tc>
                <a:tc>
                  <a:txBody>
                    <a:bodyPr/>
                    <a:lstStyle/>
                    <a:p>
                      <a:r>
                        <a:rPr lang="en-US" dirty="0" smtClean="0"/>
                        <a:t>Texts</a:t>
                      </a:r>
                      <a:endParaRPr lang="en-US" dirty="0"/>
                    </a:p>
                  </a:txBody>
                  <a:tcPr/>
                </a:tc>
                <a:tc>
                  <a:txBody>
                    <a:bodyPr/>
                    <a:lstStyle/>
                    <a:p>
                      <a:r>
                        <a:rPr lang="en-US" dirty="0" smtClean="0"/>
                        <a:t>Suggested Activity</a:t>
                      </a:r>
                      <a:r>
                        <a:rPr lang="en-US" baseline="0" dirty="0" smtClean="0"/>
                        <a:t> </a:t>
                      </a:r>
                      <a:endParaRPr lang="en-US" dirty="0"/>
                    </a:p>
                  </a:txBody>
                  <a:tcPr/>
                </a:tc>
              </a:tr>
              <a:tr h="5866909">
                <a:tc>
                  <a:txBody>
                    <a:bodyPr/>
                    <a:lstStyle/>
                    <a:p>
                      <a:pPr algn="ctr"/>
                      <a:r>
                        <a:rPr lang="en-US" sz="3200" dirty="0" smtClean="0"/>
                        <a:t>2</a:t>
                      </a:r>
                      <a:endParaRPr 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RL.1.7  </a:t>
                      </a:r>
                      <a:r>
                        <a:rPr lang="en-US" sz="1200" b="0" dirty="0" smtClean="0"/>
                        <a:t>Use illustrations and details in a story to describe its characters, setting, or events. </a:t>
                      </a:r>
                      <a:r>
                        <a:rPr lang="en-US" sz="1200" b="1" dirty="0" smtClean="0"/>
                        <a:t>“How</a:t>
                      </a:r>
                      <a:r>
                        <a:rPr lang="en-US" sz="1200" b="1" baseline="0" dirty="0" smtClean="0"/>
                        <a:t> do the illustrations tell me more?”</a:t>
                      </a:r>
                      <a:r>
                        <a:rPr lang="en-US" sz="1200" b="1"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RL.1.9: </a:t>
                      </a:r>
                      <a:r>
                        <a:rPr lang="en-US" sz="1200" b="0" dirty="0" smtClean="0"/>
                        <a:t>Compare and contrast the adventures and experiences of characters in stories.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RI.1.7</a:t>
                      </a:r>
                      <a:r>
                        <a:rPr lang="en-US" sz="1200" dirty="0" smtClean="0"/>
                        <a:t>: Use the illustrations and details in a text to describe its key ideas. </a:t>
                      </a:r>
                    </a:p>
                    <a:p>
                      <a:endParaRPr lang="en-US" sz="1200" dirty="0" smtClean="0"/>
                    </a:p>
                    <a:p>
                      <a:r>
                        <a:rPr lang="en-US" sz="1200" b="1" dirty="0" smtClean="0"/>
                        <a:t>W.1.6:</a:t>
                      </a:r>
                      <a:r>
                        <a:rPr lang="en-US" sz="1200" b="1" baseline="0" dirty="0" smtClean="0"/>
                        <a:t> </a:t>
                      </a:r>
                      <a:r>
                        <a:rPr lang="en-US" sz="1200" baseline="0" dirty="0" smtClean="0"/>
                        <a:t>With guidance and support from adults, use a variety of digital tools to produce and publish writing, including in collaboration with peers.</a:t>
                      </a:r>
                    </a:p>
                    <a:p>
                      <a:endParaRPr lang="en-US" sz="1200" baseline="0" dirty="0" smtClean="0"/>
                    </a:p>
                    <a:p>
                      <a:r>
                        <a:rPr lang="en-US" sz="1200" b="1" dirty="0" smtClean="0"/>
                        <a:t>L.1.1. f. </a:t>
                      </a:r>
                      <a:r>
                        <a:rPr lang="en-US" sz="1200" dirty="0" smtClean="0"/>
                        <a:t>Use frequently occurring adjectives.</a:t>
                      </a:r>
                      <a:r>
                        <a:rPr lang="en-US" sz="1200" baseline="0" dirty="0" smtClean="0"/>
                        <a:t> (Lots of them in Cinderella Books!) </a:t>
                      </a:r>
                    </a:p>
                    <a:p>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L.1.1.g.  </a:t>
                      </a:r>
                      <a:r>
                        <a:rPr lang="en-US" sz="1200" dirty="0" smtClean="0"/>
                        <a:t>Use frequently occurring conjunctions (e.g., and, but, or, so, because). (</a:t>
                      </a:r>
                      <a:r>
                        <a:rPr lang="en-US" sz="1200" dirty="0" err="1" smtClean="0"/>
                        <a:t>Yeh</a:t>
                      </a:r>
                      <a:r>
                        <a:rPr lang="en-US" sz="1200" dirty="0" smtClean="0"/>
                        <a:t> </a:t>
                      </a:r>
                      <a:r>
                        <a:rPr lang="en-US" sz="1200" dirty="0" err="1" smtClean="0"/>
                        <a:t>Shen</a:t>
                      </a:r>
                      <a:r>
                        <a:rPr lang="en-US"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tc>
                <a:tc>
                  <a:txBody>
                    <a:bodyPr/>
                    <a:lstStyle/>
                    <a:p>
                      <a:endParaRPr lang="en-US" sz="1200" dirty="0"/>
                    </a:p>
                    <a:p>
                      <a:endParaRPr lang="en-US" sz="1200" dirty="0"/>
                    </a:p>
                    <a:p>
                      <a:endParaRPr lang="en-US" sz="1200" dirty="0"/>
                    </a:p>
                    <a:p>
                      <a:endParaRPr lang="en-US" sz="1200" dirty="0" smtClean="0"/>
                    </a:p>
                    <a:p>
                      <a:endParaRPr lang="en-US" sz="1200" dirty="0"/>
                    </a:p>
                    <a:p>
                      <a:endParaRPr lang="en-US" sz="1200" dirty="0"/>
                    </a:p>
                    <a:p>
                      <a:endParaRPr lang="en-US" sz="1200" dirty="0"/>
                    </a:p>
                    <a:p>
                      <a:endParaRPr lang="en-US" sz="1200" dirty="0"/>
                    </a:p>
                    <a:p>
                      <a:endParaRPr lang="en-US" sz="1200" dirty="0"/>
                    </a:p>
                    <a:p>
                      <a:r>
                        <a:rPr lang="en-US" sz="1200" dirty="0" smtClean="0"/>
                        <a:t>                     </a:t>
                      </a:r>
                      <a:endParaRPr lang="en-US" sz="1200" baseline="0" dirty="0" smtClean="0"/>
                    </a:p>
                    <a:p>
                      <a:endParaRPr lang="en-US" sz="1200" baseline="0" dirty="0" smtClean="0"/>
                    </a:p>
                    <a:p>
                      <a:endParaRPr lang="en-US" sz="1200" baseline="0" dirty="0" smtClean="0"/>
                    </a:p>
                    <a:p>
                      <a:r>
                        <a:rPr lang="en-US" sz="1200" baseline="0" dirty="0" smtClean="0"/>
                        <a:t>                       </a:t>
                      </a:r>
                      <a:endParaRPr lang="en-US" sz="1200" dirty="0"/>
                    </a:p>
                  </a:txBody>
                  <a:tcPr/>
                </a:tc>
                <a:tc>
                  <a:txBody>
                    <a:bodyPr/>
                    <a:lstStyle/>
                    <a:p>
                      <a:r>
                        <a:rPr lang="en-US" sz="1200" dirty="0" smtClean="0"/>
                        <a:t>*Introduce the 2 Cinderella</a:t>
                      </a:r>
                      <a:r>
                        <a:rPr lang="en-US" sz="1200" baseline="0" dirty="0" smtClean="0"/>
                        <a:t> from Asia. Connect to the stories read last week. Tell students we will be reading new stories from Asia. </a:t>
                      </a:r>
                    </a:p>
                    <a:p>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Day 1</a:t>
                      </a:r>
                      <a:r>
                        <a:rPr lang="en-US" sz="1200" b="0" baseline="0" dirty="0" smtClean="0"/>
                        <a:t>: </a:t>
                      </a:r>
                      <a:r>
                        <a:rPr lang="en-US" sz="1200" b="1" baseline="0" dirty="0" smtClean="0"/>
                        <a:t>RI.1.7- </a:t>
                      </a:r>
                      <a:r>
                        <a:rPr lang="en-US" sz="1200" b="0" baseline="0" dirty="0" smtClean="0"/>
                        <a:t>Look What Came From China- Key questions to ask while reading- “What details do the illustrations provide that the words do not?” “How do the words describe key details on this page?”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FF0000"/>
                          </a:solidFill>
                        </a:rPr>
                        <a:t>*</a:t>
                      </a:r>
                      <a:r>
                        <a:rPr lang="en-US" sz="1200" b="1" baseline="0" dirty="0" smtClean="0">
                          <a:solidFill>
                            <a:srgbClr val="FF0000"/>
                          </a:solidFill>
                        </a:rPr>
                        <a:t>Organizer Linked</a:t>
                      </a:r>
                      <a:endParaRPr lang="en-US" sz="1200" b="1" baseline="0" dirty="0" smtClean="0"/>
                    </a:p>
                    <a:p>
                      <a:endParaRPr lang="en-US" sz="1200" baseline="0" dirty="0" smtClean="0"/>
                    </a:p>
                    <a:p>
                      <a:r>
                        <a:rPr lang="en-US" sz="1200" b="1" baseline="0" dirty="0" smtClean="0"/>
                        <a:t>Day 2</a:t>
                      </a:r>
                      <a:r>
                        <a:rPr lang="en-US" sz="1200" b="0" baseline="0" dirty="0" smtClean="0"/>
                        <a:t>: </a:t>
                      </a:r>
                      <a:r>
                        <a:rPr lang="en-US" sz="1200" b="1" baseline="0" dirty="0" smtClean="0"/>
                        <a:t>RI.1.2 &amp; W.1.6- </a:t>
                      </a:r>
                      <a:r>
                        <a:rPr lang="en-US" sz="1200" b="0" baseline="0" dirty="0" smtClean="0"/>
                        <a:t>Asia- Take notes while reading. After reading about Asia- model how to </a:t>
                      </a:r>
                      <a:r>
                        <a:rPr lang="en-US" sz="1200" b="0" baseline="0" dirty="0" smtClean="0">
                          <a:sym typeface="Wingdings"/>
                        </a:rPr>
                        <a:t>color code facts that go together. </a:t>
                      </a:r>
                      <a:r>
                        <a:rPr lang="en-US" sz="1200" b="0" baseline="0" dirty="0" smtClean="0"/>
                        <a:t> </a:t>
                      </a:r>
                    </a:p>
                    <a:p>
                      <a:r>
                        <a:rPr lang="en-US" sz="1200" b="0" baseline="0" dirty="0" smtClean="0"/>
                        <a:t>*</a:t>
                      </a:r>
                      <a:r>
                        <a:rPr lang="en-US" sz="1200" b="1" baseline="0" dirty="0" smtClean="0"/>
                        <a:t>note taking</a:t>
                      </a:r>
                    </a:p>
                    <a:p>
                      <a:endParaRPr lang="en-US" sz="12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Day 3: RL.1.7 </a:t>
                      </a:r>
                      <a:r>
                        <a:rPr lang="en-US" sz="1200" b="0" baseline="0" dirty="0" smtClean="0"/>
                        <a:t>- The Korean Cinderella : *long book*. Key point “</a:t>
                      </a:r>
                      <a:r>
                        <a:rPr lang="en-US" sz="1200" b="0" i="1" baseline="0" dirty="0" smtClean="0"/>
                        <a:t>How do the illustrations tell me more?”  </a:t>
                      </a:r>
                      <a:r>
                        <a:rPr lang="en-US" sz="1200" b="0" i="0" baseline="0" dirty="0" smtClean="0"/>
                        <a:t>We suggest writing in response to the story since the book is so long. This standard is assessed at other times in the unit.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Day 4: </a:t>
                      </a:r>
                      <a:r>
                        <a:rPr lang="en-US" sz="1200" b="0" baseline="0" dirty="0" smtClean="0"/>
                        <a:t> </a:t>
                      </a:r>
                      <a:r>
                        <a:rPr lang="en-US" sz="1200" b="1" baseline="0" dirty="0" smtClean="0"/>
                        <a:t>RL.1.7 &amp; L.1.1.g- </a:t>
                      </a:r>
                      <a:r>
                        <a:rPr lang="en-US" sz="1200" b="0" baseline="0" dirty="0" err="1" smtClean="0"/>
                        <a:t>Yeh-Shen</a:t>
                      </a:r>
                      <a:r>
                        <a:rPr lang="en-US" sz="1200" b="0" baseline="0" dirty="0" smtClean="0"/>
                        <a:t> *long book* same as the previous door.  (Talk about frequently occurring conjunctions) </a:t>
                      </a:r>
                      <a:endParaRPr lang="en-US" sz="12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Day 5: RL.1.9- </a:t>
                      </a:r>
                      <a:r>
                        <a:rPr lang="en-US" sz="1200" b="0" baseline="0" dirty="0" smtClean="0"/>
                        <a:t>Compare both books. A matrix and a double bubble are linked.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FF0000"/>
                          </a:solidFill>
                        </a:rPr>
                        <a:t>*</a:t>
                      </a:r>
                      <a:r>
                        <a:rPr lang="en-US" sz="1200" b="1" baseline="0" dirty="0" smtClean="0">
                          <a:solidFill>
                            <a:srgbClr val="FF0000"/>
                          </a:solidFill>
                        </a:rPr>
                        <a:t>Organizer Linked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endParaRPr lang="en-US" sz="1200" dirty="0"/>
                    </a:p>
                  </a:txBody>
                  <a:tcPr/>
                </a:tc>
              </a:tr>
            </a:tbl>
          </a:graphicData>
        </a:graphic>
      </p:graphicFrame>
      <p:pic>
        <p:nvPicPr>
          <p:cNvPr id="24" name="Picture 23" descr="cover_image"/>
          <p:cNvPicPr/>
          <p:nvPr/>
        </p:nvPicPr>
        <p:blipFill>
          <a:blip r:embed="rId4" cstate="print"/>
          <a:srcRect/>
          <a:stretch>
            <a:fillRect/>
          </a:stretch>
        </p:blipFill>
        <p:spPr bwMode="auto">
          <a:xfrm>
            <a:off x="3962400" y="838200"/>
            <a:ext cx="1066800" cy="1219200"/>
          </a:xfrm>
          <a:prstGeom prst="rect">
            <a:avLst/>
          </a:prstGeom>
          <a:noFill/>
          <a:ln w="9525">
            <a:solidFill>
              <a:schemeClr val="accent1"/>
            </a:solidFill>
            <a:miter lim="800000"/>
            <a:headEnd/>
            <a:tailEnd/>
          </a:ln>
        </p:spPr>
      </p:pic>
      <p:pic>
        <p:nvPicPr>
          <p:cNvPr id="25" name="Picture 24" descr="cover_image">
            <a:hlinkClick r:id="rId5" tgtFrame="tw_cover"/>
          </p:cNvPr>
          <p:cNvPicPr/>
          <p:nvPr/>
        </p:nvPicPr>
        <p:blipFill>
          <a:blip r:embed="rId6" cstate="print"/>
          <a:srcRect/>
          <a:stretch>
            <a:fillRect/>
          </a:stretch>
        </p:blipFill>
        <p:spPr bwMode="auto">
          <a:xfrm>
            <a:off x="5257800" y="762000"/>
            <a:ext cx="914400" cy="1295400"/>
          </a:xfrm>
          <a:prstGeom prst="rect">
            <a:avLst/>
          </a:prstGeom>
          <a:noFill/>
          <a:ln w="9525">
            <a:solidFill>
              <a:schemeClr val="accent1"/>
            </a:solidFill>
            <a:miter lim="800000"/>
            <a:headEnd/>
            <a:tailEnd/>
          </a:ln>
        </p:spPr>
      </p:pic>
      <p:pic>
        <p:nvPicPr>
          <p:cNvPr id="26" name="Picture 11" descr="http://ecx.images-amazon.com/images/I/51%2B-ncTSN%2BL._SX258_BO1,204,203,200_.jpg"/>
          <p:cNvPicPr>
            <a:picLocks noChangeAspect="1" noChangeArrowheads="1"/>
          </p:cNvPicPr>
          <p:nvPr/>
        </p:nvPicPr>
        <p:blipFill>
          <a:blip r:embed="rId7" cstate="print"/>
          <a:srcRect/>
          <a:stretch>
            <a:fillRect/>
          </a:stretch>
        </p:blipFill>
        <p:spPr bwMode="auto">
          <a:xfrm>
            <a:off x="3962400" y="3962400"/>
            <a:ext cx="1066800" cy="1386840"/>
          </a:xfrm>
          <a:prstGeom prst="rect">
            <a:avLst/>
          </a:prstGeom>
          <a:noFill/>
          <a:ln>
            <a:solidFill>
              <a:schemeClr val="accent1"/>
            </a:solidFill>
          </a:ln>
        </p:spPr>
      </p:pic>
      <p:pic>
        <p:nvPicPr>
          <p:cNvPr id="27" name="Picture 6" descr="http://ecx.images-amazon.com/images/I/51S4eHz5mYL._SX258_BO1,204,203,200_.jpg"/>
          <p:cNvPicPr>
            <a:picLocks noChangeAspect="1" noChangeArrowheads="1"/>
          </p:cNvPicPr>
          <p:nvPr/>
        </p:nvPicPr>
        <p:blipFill>
          <a:blip r:embed="rId8" cstate="print"/>
          <a:srcRect/>
          <a:stretch>
            <a:fillRect/>
          </a:stretch>
        </p:blipFill>
        <p:spPr bwMode="auto">
          <a:xfrm>
            <a:off x="5181600" y="4038600"/>
            <a:ext cx="1008396" cy="1295401"/>
          </a:xfrm>
          <a:prstGeom prst="rect">
            <a:avLst/>
          </a:prstGeom>
          <a:noFill/>
          <a:ln>
            <a:solidFill>
              <a:schemeClr val="accent1"/>
            </a:solidFill>
          </a:ln>
        </p:spPr>
      </p:pic>
      <p:pic>
        <p:nvPicPr>
          <p:cNvPr id="28" name="Picture 13" descr="http://d.gr-assets.com/books/1349008756l/178837.jpg"/>
          <p:cNvPicPr>
            <a:picLocks noChangeAspect="1" noChangeArrowheads="1"/>
          </p:cNvPicPr>
          <p:nvPr/>
        </p:nvPicPr>
        <p:blipFill>
          <a:blip r:embed="rId9" cstate="print"/>
          <a:srcRect/>
          <a:stretch>
            <a:fillRect/>
          </a:stretch>
        </p:blipFill>
        <p:spPr bwMode="auto">
          <a:xfrm>
            <a:off x="4419600" y="2667000"/>
            <a:ext cx="1447800" cy="1174631"/>
          </a:xfrm>
          <a:prstGeom prst="rect">
            <a:avLst/>
          </a:prstGeom>
          <a:noFill/>
          <a:ln>
            <a:solidFill>
              <a:schemeClr val="accent1"/>
            </a:solidFill>
          </a:ln>
        </p:spPr>
      </p:pic>
      <p:sp>
        <p:nvSpPr>
          <p:cNvPr id="29" name="Rectangle 28"/>
          <p:cNvSpPr/>
          <p:nvPr/>
        </p:nvSpPr>
        <p:spPr>
          <a:xfrm>
            <a:off x="3886200" y="5334000"/>
            <a:ext cx="2517317" cy="1723549"/>
          </a:xfrm>
          <a:prstGeom prst="rect">
            <a:avLst/>
          </a:prstGeom>
          <a:noFill/>
        </p:spPr>
        <p:txBody>
          <a:bodyPr wrap="square" lIns="91440" tIns="45720" rIns="91440" bIns="45720">
            <a:spAutoFit/>
          </a:bodyPr>
          <a:lstStyle/>
          <a:p>
            <a:pPr algn="ctr"/>
            <a:r>
              <a:rPr lang="en-US" sz="2000" b="1" cap="none" spc="0" dirty="0" smtClean="0">
                <a:ln w="12700">
                  <a:noFill/>
                  <a:prstDash val="solid"/>
                </a:ln>
              </a:rPr>
              <a:t>                   Text Talk</a:t>
            </a:r>
          </a:p>
          <a:p>
            <a:r>
              <a:rPr lang="en-US" sz="1100" b="1" dirty="0"/>
              <a:t>***First Atlas </a:t>
            </a:r>
            <a:r>
              <a:rPr lang="en-US" sz="1100" dirty="0"/>
              <a:t>“We are going to learn about Cinderella stories from around the World” Introduce Atlas briefly, show students the gist of how it works and how much information it provides. Do not go into details. </a:t>
            </a:r>
          </a:p>
          <a:p>
            <a:pPr algn="ctr"/>
            <a:endParaRPr lang="en-US" sz="2000" b="1" cap="none" spc="0" dirty="0">
              <a:ln w="12700">
                <a:noFill/>
                <a:prstDash val="solid"/>
              </a:ln>
            </a:endParaRPr>
          </a:p>
        </p:txBody>
      </p:sp>
      <p:sp>
        <p:nvSpPr>
          <p:cNvPr id="30" name="Rectangle 29"/>
          <p:cNvSpPr/>
          <p:nvPr/>
        </p:nvSpPr>
        <p:spPr>
          <a:xfrm>
            <a:off x="4953000" y="1981200"/>
            <a:ext cx="1450517" cy="400110"/>
          </a:xfrm>
          <a:prstGeom prst="rect">
            <a:avLst/>
          </a:prstGeom>
          <a:noFill/>
        </p:spPr>
        <p:txBody>
          <a:bodyPr wrap="square" lIns="91440" tIns="45720" rIns="91440" bIns="45720">
            <a:spAutoFit/>
          </a:bodyPr>
          <a:lstStyle/>
          <a:p>
            <a:pPr algn="ctr"/>
            <a:r>
              <a:rPr lang="en-US" sz="2000" b="1" cap="none" spc="0" dirty="0" smtClean="0">
                <a:ln w="12700">
                  <a:noFill/>
                  <a:prstDash val="solid"/>
                </a:ln>
              </a:rPr>
              <a:t>Text Talk</a:t>
            </a:r>
            <a:endParaRPr lang="en-US" sz="2000" b="1" cap="none" spc="0" dirty="0">
              <a:ln w="12700">
                <a:noFill/>
                <a:prstDash val="solid"/>
              </a:ln>
            </a:endParaRPr>
          </a:p>
        </p:txBody>
      </p:sp>
      <p:pic>
        <p:nvPicPr>
          <p:cNvPr id="2" name="Sound 1">
            <a:hlinkClick r:id="" action="ppaction://media"/>
          </p:cNvPr>
          <p:cNvPicPr>
            <a:picLocks noChangeAspect="1"/>
          </p:cNvPicPr>
          <p:nvPr>
            <a:audioFile r:link="rId1"/>
            <p:extLst>
              <p:ext uri="{DAA4B4D4-6D71-4841-9C94-3DE7FCFB9230}">
                <p14:media xmlns:p14="http://schemas.microsoft.com/office/powerpoint/2010/main" xmlns="" r:embed="rId10"/>
              </p:ext>
            </p:extLst>
          </p:nvPr>
        </p:nvPicPr>
        <p:blipFill>
          <a:blip r:embed="rId11" cstate="print"/>
          <a:stretch>
            <a:fillRect/>
          </a:stretch>
        </p:blipFill>
        <p:spPr>
          <a:xfrm>
            <a:off x="8178800" y="5892800"/>
            <a:ext cx="812800" cy="812800"/>
          </a:xfrm>
          <a:prstGeom prst="rect">
            <a:avLst/>
          </a:prstGeom>
        </p:spPr>
      </p:pic>
    </p:spTree>
    <p:extLst>
      <p:ext uri="{BB962C8B-B14F-4D97-AF65-F5344CB8AC3E}">
        <p14:creationId xmlns:p14="http://schemas.microsoft.com/office/powerpoint/2010/main" xmlns="" val="1167847700"/>
      </p:ext>
    </p:extLst>
  </p:cSld>
  <p:clrMapOvr>
    <a:masterClrMapping/>
  </p:clrMapOvr>
  <p:transition advTm="633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1205462369"/>
              </p:ext>
            </p:extLst>
          </p:nvPr>
        </p:nvGraphicFramePr>
        <p:xfrm>
          <a:off x="12700" y="0"/>
          <a:ext cx="9131300" cy="6711107"/>
        </p:xfrm>
        <a:graphic>
          <a:graphicData uri="http://schemas.openxmlformats.org/drawingml/2006/table">
            <a:tbl>
              <a:tblPr firstRow="1" bandRow="1">
                <a:tableStyleId>{5C22544A-7EE6-4342-B048-85BDC9FD1C3A}</a:tableStyleId>
              </a:tblPr>
              <a:tblGrid>
                <a:gridCol w="749300"/>
                <a:gridCol w="2971800"/>
                <a:gridCol w="2667000"/>
                <a:gridCol w="2743200"/>
              </a:tblGrid>
              <a:tr h="584627">
                <a:tc>
                  <a:txBody>
                    <a:bodyPr/>
                    <a:lstStyle/>
                    <a:p>
                      <a:pPr algn="ctr"/>
                      <a:r>
                        <a:rPr lang="en-US" sz="1800" dirty="0" smtClean="0"/>
                        <a:t>Week</a:t>
                      </a:r>
                      <a:endParaRPr lang="en-US" sz="1800" dirty="0"/>
                    </a:p>
                  </a:txBody>
                  <a:tcPr/>
                </a:tc>
                <a:tc>
                  <a:txBody>
                    <a:bodyPr/>
                    <a:lstStyle/>
                    <a:p>
                      <a:r>
                        <a:rPr lang="en-US" sz="1800" dirty="0" smtClean="0"/>
                        <a:t>Standards</a:t>
                      </a:r>
                      <a:endParaRPr lang="en-US" sz="1800" dirty="0"/>
                    </a:p>
                  </a:txBody>
                  <a:tcPr/>
                </a:tc>
                <a:tc>
                  <a:txBody>
                    <a:bodyPr/>
                    <a:lstStyle/>
                    <a:p>
                      <a:r>
                        <a:rPr lang="en-US" sz="1800" dirty="0" smtClean="0"/>
                        <a:t>Texts</a:t>
                      </a:r>
                      <a:endParaRPr lang="en-US" sz="1800" dirty="0"/>
                    </a:p>
                  </a:txBody>
                  <a:tcPr/>
                </a:tc>
                <a:tc>
                  <a:txBody>
                    <a:bodyPr/>
                    <a:lstStyle/>
                    <a:p>
                      <a:r>
                        <a:rPr lang="en-US" sz="1800" dirty="0" smtClean="0"/>
                        <a:t>Suggested Activity</a:t>
                      </a:r>
                      <a:r>
                        <a:rPr lang="en-US" sz="1800" baseline="0" dirty="0" smtClean="0"/>
                        <a:t> </a:t>
                      </a:r>
                      <a:endParaRPr lang="en-US" sz="1800" dirty="0"/>
                    </a:p>
                  </a:txBody>
                  <a:tcPr/>
                </a:tc>
              </a:tr>
              <a:tr h="5739973">
                <a:tc>
                  <a:txBody>
                    <a:bodyPr/>
                    <a:lstStyle/>
                    <a:p>
                      <a:pPr algn="ctr"/>
                      <a:r>
                        <a:rPr lang="en-US" sz="3200" dirty="0" smtClean="0"/>
                        <a:t>3</a:t>
                      </a:r>
                      <a:endParaRPr 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RI.1.6</a:t>
                      </a:r>
                      <a:r>
                        <a:rPr lang="en-US" sz="1200" b="1" baseline="0" dirty="0" smtClean="0"/>
                        <a:t> </a:t>
                      </a:r>
                      <a:r>
                        <a:rPr lang="en-US" sz="1200" b="0" baseline="0" dirty="0" smtClean="0"/>
                        <a:t>Distinguish between information provided by pictures or other illustrations and information provided by the words in a text. </a:t>
                      </a:r>
                      <a:r>
                        <a:rPr lang="en-US" sz="1200" b="1" baseline="0" dirty="0" smtClean="0"/>
                        <a:t>“How do I know?” “Where did I get the information from?” </a:t>
                      </a: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RL.1.7  </a:t>
                      </a:r>
                      <a:r>
                        <a:rPr lang="en-US" sz="1200" b="0" dirty="0" smtClean="0"/>
                        <a:t>Use illustrations and details in a story to describe its characters, setting, or events. </a:t>
                      </a:r>
                      <a:r>
                        <a:rPr lang="en-US" sz="1200" b="1" dirty="0" smtClean="0"/>
                        <a:t>“How</a:t>
                      </a:r>
                      <a:r>
                        <a:rPr lang="en-US" sz="1200" b="1" baseline="0" dirty="0" smtClean="0"/>
                        <a:t> do the illustrations tell me more?”</a:t>
                      </a:r>
                      <a:endParaRPr lang="en-US" sz="1200" b="0" dirty="0" smtClean="0"/>
                    </a:p>
                    <a:p>
                      <a:endParaRPr lang="en-US" sz="1200" b="0" dirty="0" smtClean="0"/>
                    </a:p>
                    <a:p>
                      <a:r>
                        <a:rPr lang="en-US" sz="1200" b="1" dirty="0" smtClean="0"/>
                        <a:t>RI.1.7 </a:t>
                      </a:r>
                      <a:r>
                        <a:rPr lang="en-US" sz="1200" b="0" dirty="0" smtClean="0"/>
                        <a:t>Use the illustrations and details in a text to describe its key ideas. </a:t>
                      </a:r>
                      <a:r>
                        <a:rPr lang="en-US" sz="1200" b="1" dirty="0" smtClean="0"/>
                        <a:t>“How</a:t>
                      </a:r>
                      <a:r>
                        <a:rPr lang="en-US" sz="1200" b="1" baseline="0" dirty="0" smtClean="0"/>
                        <a:t> do the illustrations tell me more?”</a:t>
                      </a:r>
                    </a:p>
                    <a:p>
                      <a:endParaRPr lang="en-US" sz="1200" b="0" baseline="0" dirty="0" smtClean="0"/>
                    </a:p>
                    <a:p>
                      <a:r>
                        <a:rPr lang="en-US" sz="1200" b="1" baseline="0" dirty="0" smtClean="0"/>
                        <a:t>RL.1.9 </a:t>
                      </a:r>
                      <a:r>
                        <a:rPr lang="en-US" sz="1200" b="0" baseline="0" dirty="0" smtClean="0"/>
                        <a:t>Compare and contrast the adventures and experiences of characters in stories.</a:t>
                      </a:r>
                    </a:p>
                    <a:p>
                      <a:r>
                        <a:rPr lang="en-US" sz="1200" b="1" baseline="0" dirty="0" smtClean="0"/>
                        <a:t>compare Cinderella stories </a:t>
                      </a:r>
                    </a:p>
                    <a:p>
                      <a:endParaRPr lang="en-US" sz="1200" b="1" baseline="0" dirty="0" smtClean="0"/>
                    </a:p>
                    <a:p>
                      <a:r>
                        <a:rPr lang="en-US" sz="1200" b="1" baseline="0" dirty="0" smtClean="0"/>
                        <a:t>RI. 1.9 </a:t>
                      </a:r>
                      <a:r>
                        <a:rPr lang="en-US" sz="1200" b="0" baseline="0" dirty="0" smtClean="0"/>
                        <a:t>Identify basic similarities in and differences between two texts on the same topic (e.g., in illustrations, descriptions, or procedures).</a:t>
                      </a:r>
                    </a:p>
                    <a:p>
                      <a:r>
                        <a:rPr lang="en-US" sz="1200" b="0" baseline="0" dirty="0" smtClean="0"/>
                        <a:t>compare continents</a:t>
                      </a:r>
                    </a:p>
                    <a:p>
                      <a:endParaRPr lang="en-US" sz="1200" b="1" baseline="0" dirty="0" smtClean="0"/>
                    </a:p>
                    <a:p>
                      <a:r>
                        <a:rPr lang="en-US" sz="1200" b="1" baseline="0" dirty="0" smtClean="0"/>
                        <a:t>W.1.2 </a:t>
                      </a:r>
                    </a:p>
                    <a:p>
                      <a:r>
                        <a:rPr lang="en-US" sz="1200" b="1" baseline="0" dirty="0" smtClean="0"/>
                        <a:t>informative  **comparison matrix and sentence frames </a:t>
                      </a:r>
                    </a:p>
                    <a:p>
                      <a:endParaRPr lang="en-US" sz="12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L.1.1. f. </a:t>
                      </a:r>
                      <a:r>
                        <a:rPr lang="en-US" sz="1200" dirty="0" smtClean="0"/>
                        <a:t>Use frequently occurring adjectives.</a:t>
                      </a:r>
                      <a:r>
                        <a:rPr lang="en-US" sz="1200" baseline="0" dirty="0" smtClean="0"/>
                        <a:t> (Lots of them in Cinderella Books!)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L.1.1.g.  </a:t>
                      </a:r>
                      <a:r>
                        <a:rPr lang="en-US" sz="1200" dirty="0" smtClean="0"/>
                        <a:t>Use frequently occurring conjunctions (e.g., and, but, or, so, because).</a:t>
                      </a:r>
                    </a:p>
                  </a:txBody>
                  <a:tcPr/>
                </a:tc>
                <a:tc>
                  <a:txBody>
                    <a:bodyPr/>
                    <a:lstStyle/>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r>
                        <a:rPr lang="en-US" sz="1200" dirty="0" smtClean="0">
                          <a:solidFill>
                            <a:schemeClr val="tx1"/>
                          </a:solidFill>
                        </a:rPr>
                        <a:t>New Text </a:t>
                      </a:r>
                      <a:r>
                        <a:rPr lang="en-US" sz="1200" dirty="0" smtClean="0">
                          <a:solidFill>
                            <a:schemeClr val="tx1"/>
                          </a:solidFill>
                          <a:sym typeface="Wingdings"/>
                        </a:rPr>
                        <a:t> </a:t>
                      </a:r>
                      <a:endParaRPr lang="en-US" sz="1200" dirty="0" smtClean="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chemeClr val="tx1"/>
                          </a:solidFill>
                        </a:rPr>
                        <a:t>Day 1: </a:t>
                      </a:r>
                      <a:r>
                        <a:rPr lang="en-US" sz="1200" b="0" baseline="0" dirty="0" smtClean="0">
                          <a:solidFill>
                            <a:schemeClr val="tx1"/>
                          </a:solidFill>
                        </a:rPr>
                        <a:t>RI.1.7:  </a:t>
                      </a:r>
                      <a:r>
                        <a:rPr lang="en-US" sz="1200" baseline="0" dirty="0" smtClean="0">
                          <a:solidFill>
                            <a:schemeClr val="tx1"/>
                          </a:solidFill>
                        </a:rPr>
                        <a:t>Look What Came From Mexico- </a:t>
                      </a:r>
                      <a:r>
                        <a:rPr lang="en-US" sz="1200" b="0" baseline="0" dirty="0" smtClean="0"/>
                        <a:t>Key questions to ask while reading- “What details do the illustrations provide that the words do not?” “How do the words describe key details on this page?” </a:t>
                      </a:r>
                      <a:endParaRPr lang="en-US" sz="12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FF0000"/>
                          </a:solidFill>
                        </a:rPr>
                        <a:t>*</a:t>
                      </a:r>
                      <a:r>
                        <a:rPr lang="en-US" sz="1200" b="1" baseline="0" dirty="0" smtClean="0">
                          <a:solidFill>
                            <a:srgbClr val="FF0000"/>
                          </a:solidFill>
                        </a:rPr>
                        <a:t>Organizer Linked</a:t>
                      </a:r>
                    </a:p>
                    <a:p>
                      <a:endParaRPr lang="en-US" sz="1200" baseline="0" dirty="0" smtClean="0">
                        <a:solidFill>
                          <a:schemeClr val="tx1"/>
                        </a:solidFill>
                      </a:endParaRPr>
                    </a:p>
                    <a:p>
                      <a:r>
                        <a:rPr lang="en-US" sz="1200" b="1" baseline="0" dirty="0" smtClean="0">
                          <a:solidFill>
                            <a:schemeClr val="tx1"/>
                          </a:solidFill>
                        </a:rPr>
                        <a:t>Day 2: RI.1.6</a:t>
                      </a:r>
                      <a:r>
                        <a:rPr lang="en-US" sz="1200" b="0" baseline="0" dirty="0" smtClean="0">
                          <a:solidFill>
                            <a:schemeClr val="tx1"/>
                          </a:solidFill>
                        </a:rPr>
                        <a:t>- South America- Add to organizer to RI.1.9 (finish on Day 3) **Students will identify where they find information (pictures/ words) on a page copies from text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FF0000"/>
                          </a:solidFill>
                        </a:rPr>
                        <a:t>*</a:t>
                      </a:r>
                      <a:r>
                        <a:rPr lang="en-US" sz="1200" b="1" baseline="0" dirty="0" smtClean="0">
                          <a:solidFill>
                            <a:srgbClr val="FF0000"/>
                          </a:solidFill>
                        </a:rPr>
                        <a:t>Organizer Linked</a:t>
                      </a:r>
                    </a:p>
                    <a:p>
                      <a:endParaRPr lang="en-US" sz="1200" b="1"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chemeClr val="tx1"/>
                          </a:solidFill>
                        </a:rPr>
                        <a:t>Day 3: RI.1.9</a:t>
                      </a:r>
                      <a:r>
                        <a:rPr lang="en-US" sz="1200" b="0" baseline="0" dirty="0" smtClean="0">
                          <a:solidFill>
                            <a:schemeClr val="tx1"/>
                          </a:solidFill>
                        </a:rPr>
                        <a:t>- North America- After completing organizer have students identify similarities and differences. Then they will respond to the prompt (W.1.2)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a:t>
                      </a:r>
                      <a:r>
                        <a:rPr lang="en-US" sz="1200" b="1" dirty="0" smtClean="0">
                          <a:solidFill>
                            <a:srgbClr val="FF0000"/>
                          </a:solidFill>
                        </a:rPr>
                        <a:t>Organizer Linked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chemeClr val="tx1"/>
                          </a:solidFill>
                        </a:rPr>
                        <a:t>Day 4: RL.1.7-</a:t>
                      </a:r>
                      <a:r>
                        <a:rPr lang="en-US" sz="1200" b="0" baseline="0" dirty="0" smtClean="0">
                          <a:solidFill>
                            <a:schemeClr val="tx1"/>
                          </a:solidFill>
                        </a:rPr>
                        <a:t>The Rough-Face Girl- Talk about illustration “How do the illustrations tell me more about the character, setting, or events?”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rgbClr val="FF0000"/>
                          </a:solidFill>
                        </a:rPr>
                        <a:t>*</a:t>
                      </a:r>
                      <a:r>
                        <a:rPr lang="en-US" sz="1200" b="1" dirty="0" smtClean="0">
                          <a:solidFill>
                            <a:srgbClr val="FF0000"/>
                          </a:solidFill>
                        </a:rPr>
                        <a:t>Organizer Linked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chemeClr val="tx1"/>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chemeClr val="tx1"/>
                          </a:solidFill>
                        </a:rPr>
                        <a:t>Day 5: RL.1.9-</a:t>
                      </a:r>
                      <a:r>
                        <a:rPr lang="en-US" sz="1200" b="0" baseline="0" dirty="0" smtClean="0">
                          <a:solidFill>
                            <a:schemeClr val="tx1"/>
                          </a:solidFill>
                        </a:rPr>
                        <a:t>Little Gold Star- After reading both stories have students identify similarities then complete comparison matrix </a:t>
                      </a:r>
                      <a:endParaRPr lang="en-US" sz="1200" b="1"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a:t>
                      </a:r>
                      <a:r>
                        <a:rPr lang="en-US" sz="1200" b="1" dirty="0" smtClean="0">
                          <a:solidFill>
                            <a:srgbClr val="FF0000"/>
                          </a:solidFill>
                        </a:rPr>
                        <a:t>Organizer Linked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endParaRPr>
                    </a:p>
                  </a:txBody>
                  <a:tcPr/>
                </a:tc>
              </a:tr>
            </a:tbl>
          </a:graphicData>
        </a:graphic>
      </p:graphicFrame>
      <p:pic>
        <p:nvPicPr>
          <p:cNvPr id="47" name="Picture 46" descr="cover_image">
            <a:hlinkClick r:id="rId4" tgtFrame="tw_cover"/>
          </p:cNvPr>
          <p:cNvPicPr/>
          <p:nvPr/>
        </p:nvPicPr>
        <p:blipFill>
          <a:blip r:embed="rId5" cstate="print"/>
          <a:srcRect/>
          <a:stretch>
            <a:fillRect/>
          </a:stretch>
        </p:blipFill>
        <p:spPr bwMode="auto">
          <a:xfrm>
            <a:off x="3886200" y="685800"/>
            <a:ext cx="1066800" cy="1143000"/>
          </a:xfrm>
          <a:prstGeom prst="rect">
            <a:avLst/>
          </a:prstGeom>
          <a:noFill/>
          <a:ln w="9525">
            <a:solidFill>
              <a:schemeClr val="accent1"/>
            </a:solidFill>
            <a:miter lim="800000"/>
            <a:headEnd/>
            <a:tailEnd/>
          </a:ln>
        </p:spPr>
      </p:pic>
      <p:pic>
        <p:nvPicPr>
          <p:cNvPr id="48" name="Picture 19" descr="http://ecx.images-amazon.com/images/I/51X6WB9RSNL._SX258_BO1,204,203,200_.jpg"/>
          <p:cNvPicPr>
            <a:picLocks noChangeAspect="1" noChangeArrowheads="1"/>
          </p:cNvPicPr>
          <p:nvPr/>
        </p:nvPicPr>
        <p:blipFill>
          <a:blip r:embed="rId6" cstate="print"/>
          <a:srcRect/>
          <a:stretch>
            <a:fillRect/>
          </a:stretch>
        </p:blipFill>
        <p:spPr bwMode="auto">
          <a:xfrm>
            <a:off x="3886200" y="2209800"/>
            <a:ext cx="1143000" cy="1314450"/>
          </a:xfrm>
          <a:prstGeom prst="rect">
            <a:avLst/>
          </a:prstGeom>
          <a:noFill/>
          <a:ln>
            <a:solidFill>
              <a:schemeClr val="accent1"/>
            </a:solidFill>
          </a:ln>
        </p:spPr>
      </p:pic>
      <p:pic>
        <p:nvPicPr>
          <p:cNvPr id="49" name="Picture 10" descr="http://ecx.images-amazon.com/images/I/41PgXz2z3jL.jpg"/>
          <p:cNvPicPr>
            <a:picLocks noChangeAspect="1" noChangeArrowheads="1"/>
          </p:cNvPicPr>
          <p:nvPr/>
        </p:nvPicPr>
        <p:blipFill>
          <a:blip r:embed="rId7" cstate="print"/>
          <a:srcRect/>
          <a:stretch>
            <a:fillRect/>
          </a:stretch>
        </p:blipFill>
        <p:spPr bwMode="auto">
          <a:xfrm>
            <a:off x="5105400" y="685800"/>
            <a:ext cx="1106119" cy="1447800"/>
          </a:xfrm>
          <a:prstGeom prst="rect">
            <a:avLst/>
          </a:prstGeom>
          <a:noFill/>
          <a:ln>
            <a:solidFill>
              <a:schemeClr val="accent1"/>
            </a:solidFill>
          </a:ln>
        </p:spPr>
      </p:pic>
      <p:pic>
        <p:nvPicPr>
          <p:cNvPr id="50" name="Picture 49" descr="cover_image">
            <a:hlinkClick r:id="rId8" tgtFrame="tw_cover"/>
          </p:cNvPr>
          <p:cNvPicPr/>
          <p:nvPr/>
        </p:nvPicPr>
        <p:blipFill>
          <a:blip r:embed="rId9" cstate="print"/>
          <a:srcRect/>
          <a:stretch>
            <a:fillRect/>
          </a:stretch>
        </p:blipFill>
        <p:spPr bwMode="auto">
          <a:xfrm>
            <a:off x="5181600" y="2286000"/>
            <a:ext cx="1143000" cy="1371600"/>
          </a:xfrm>
          <a:prstGeom prst="rect">
            <a:avLst/>
          </a:prstGeom>
          <a:noFill/>
          <a:ln w="9525">
            <a:solidFill>
              <a:schemeClr val="accent1"/>
            </a:solidFill>
            <a:miter lim="800000"/>
            <a:headEnd/>
            <a:tailEnd/>
          </a:ln>
        </p:spPr>
      </p:pic>
      <p:pic>
        <p:nvPicPr>
          <p:cNvPr id="8" name="Picture 7"/>
          <p:cNvPicPr>
            <a:picLocks noChangeAspect="1"/>
          </p:cNvPicPr>
          <p:nvPr/>
        </p:nvPicPr>
        <p:blipFill>
          <a:blip r:embed="rId10" cstate="print"/>
          <a:stretch>
            <a:fillRect/>
          </a:stretch>
        </p:blipFill>
        <p:spPr>
          <a:xfrm>
            <a:off x="3886200" y="3962400"/>
            <a:ext cx="1500554" cy="1219200"/>
          </a:xfrm>
          <a:prstGeom prst="rect">
            <a:avLst/>
          </a:prstGeom>
        </p:spPr>
      </p:pic>
      <p:sp>
        <p:nvSpPr>
          <p:cNvPr id="51" name="Rectangle 50"/>
          <p:cNvSpPr/>
          <p:nvPr/>
        </p:nvSpPr>
        <p:spPr>
          <a:xfrm>
            <a:off x="5029200" y="3581400"/>
            <a:ext cx="1450517" cy="400110"/>
          </a:xfrm>
          <a:prstGeom prst="rect">
            <a:avLst/>
          </a:prstGeom>
          <a:noFill/>
        </p:spPr>
        <p:txBody>
          <a:bodyPr wrap="square" lIns="91440" tIns="45720" rIns="91440" bIns="45720">
            <a:spAutoFit/>
          </a:bodyPr>
          <a:lstStyle/>
          <a:p>
            <a:pPr algn="ctr"/>
            <a:r>
              <a:rPr lang="en-US" sz="2000" b="1" cap="none" spc="0" dirty="0" smtClean="0">
                <a:ln w="12700">
                  <a:noFill/>
                  <a:prstDash val="solid"/>
                </a:ln>
              </a:rPr>
              <a:t>Text Talk</a:t>
            </a:r>
            <a:endParaRPr lang="en-US" sz="2000" b="1" cap="none" spc="0" dirty="0">
              <a:ln w="12700">
                <a:noFill/>
                <a:prstDash val="solid"/>
              </a:ln>
            </a:endParaRPr>
          </a:p>
        </p:txBody>
      </p:sp>
      <p:pic>
        <p:nvPicPr>
          <p:cNvPr id="4" name="Sound 3">
            <a:hlinkClick r:id="" action="ppaction://media"/>
          </p:cNvPr>
          <p:cNvPicPr>
            <a:picLocks noChangeAspect="1"/>
          </p:cNvPicPr>
          <p:nvPr>
            <a:audioFile r:link="rId1"/>
            <p:extLst>
              <p:ext uri="{DAA4B4D4-6D71-4841-9C94-3DE7FCFB9230}">
                <p14:media xmlns:p14="http://schemas.microsoft.com/office/powerpoint/2010/main" xmlns="" r:embed="rId11"/>
              </p:ext>
            </p:extLst>
          </p:nvPr>
        </p:nvPicPr>
        <p:blipFill>
          <a:blip r:embed="rId12" cstate="print"/>
          <a:stretch>
            <a:fillRect/>
          </a:stretch>
        </p:blipFill>
        <p:spPr>
          <a:xfrm>
            <a:off x="8178800" y="5892800"/>
            <a:ext cx="812800" cy="812800"/>
          </a:xfrm>
          <a:prstGeom prst="rect">
            <a:avLst/>
          </a:prstGeom>
        </p:spPr>
      </p:pic>
    </p:spTree>
    <p:extLst>
      <p:ext uri="{BB962C8B-B14F-4D97-AF65-F5344CB8AC3E}">
        <p14:creationId xmlns:p14="http://schemas.microsoft.com/office/powerpoint/2010/main" xmlns="" val="3020936097"/>
      </p:ext>
    </p:extLst>
  </p:cSld>
  <p:clrMapOvr>
    <a:masterClrMapping/>
  </p:clrMapOvr>
  <p:transition advTm="520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2617195164"/>
              </p:ext>
            </p:extLst>
          </p:nvPr>
        </p:nvGraphicFramePr>
        <p:xfrm>
          <a:off x="0" y="38101"/>
          <a:ext cx="9144000" cy="7581899"/>
        </p:xfrm>
        <a:graphic>
          <a:graphicData uri="http://schemas.openxmlformats.org/drawingml/2006/table">
            <a:tbl>
              <a:tblPr firstRow="1" bandRow="1">
                <a:tableStyleId>{5C22544A-7EE6-4342-B048-85BDC9FD1C3A}</a:tableStyleId>
              </a:tblPr>
              <a:tblGrid>
                <a:gridCol w="685800"/>
                <a:gridCol w="2590800"/>
                <a:gridCol w="2667000"/>
                <a:gridCol w="3200400"/>
              </a:tblGrid>
              <a:tr h="494966">
                <a:tc>
                  <a:txBody>
                    <a:bodyPr/>
                    <a:lstStyle/>
                    <a:p>
                      <a:pPr algn="ctr"/>
                      <a:r>
                        <a:rPr lang="en-US" sz="1400" dirty="0" smtClean="0"/>
                        <a:t>Week</a:t>
                      </a:r>
                      <a:endParaRPr lang="en-US" sz="1400" dirty="0"/>
                    </a:p>
                  </a:txBody>
                  <a:tcPr/>
                </a:tc>
                <a:tc>
                  <a:txBody>
                    <a:bodyPr/>
                    <a:lstStyle/>
                    <a:p>
                      <a:r>
                        <a:rPr lang="en-US" sz="1800" dirty="0" smtClean="0"/>
                        <a:t>Standards</a:t>
                      </a:r>
                      <a:endParaRPr lang="en-US" sz="1800" dirty="0"/>
                    </a:p>
                  </a:txBody>
                  <a:tcPr/>
                </a:tc>
                <a:tc>
                  <a:txBody>
                    <a:bodyPr/>
                    <a:lstStyle/>
                    <a:p>
                      <a:r>
                        <a:rPr lang="en-US" sz="1800" dirty="0" smtClean="0"/>
                        <a:t>Texts</a:t>
                      </a:r>
                      <a:endParaRPr lang="en-US" sz="1800" dirty="0"/>
                    </a:p>
                  </a:txBody>
                  <a:tcPr/>
                </a:tc>
                <a:tc>
                  <a:txBody>
                    <a:bodyPr/>
                    <a:lstStyle/>
                    <a:p>
                      <a:r>
                        <a:rPr lang="en-US" sz="1800" dirty="0" smtClean="0"/>
                        <a:t>Suggested Activity</a:t>
                      </a:r>
                      <a:r>
                        <a:rPr lang="en-US" sz="1800" baseline="0" dirty="0" smtClean="0"/>
                        <a:t> </a:t>
                      </a:r>
                      <a:endParaRPr lang="en-US" sz="1800" dirty="0"/>
                    </a:p>
                  </a:txBody>
                  <a:tcPr/>
                </a:tc>
              </a:tr>
              <a:tr h="7086933">
                <a:tc>
                  <a:txBody>
                    <a:bodyPr/>
                    <a:lstStyle/>
                    <a:p>
                      <a:pPr algn="ctr"/>
                      <a:r>
                        <a:rPr lang="en-US" sz="3200" dirty="0" smtClean="0"/>
                        <a:t>4</a:t>
                      </a:r>
                    </a:p>
                    <a:p>
                      <a:pPr algn="ctr"/>
                      <a:endParaRPr lang="en-US" sz="3200" dirty="0" smtClean="0"/>
                    </a:p>
                    <a:p>
                      <a:pPr algn="ctr"/>
                      <a:endParaRPr lang="en-US" sz="32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L.1.1. f. </a:t>
                      </a:r>
                      <a:r>
                        <a:rPr lang="en-US" sz="1200" dirty="0" smtClean="0"/>
                        <a:t>Use frequently occurring adjectives.</a:t>
                      </a:r>
                      <a:r>
                        <a:rPr lang="en-US" sz="1200" baseline="0" dirty="0" smtClean="0"/>
                        <a:t> (Lots of them in Cinderella Books!)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RL.1.2:  </a:t>
                      </a:r>
                      <a:r>
                        <a:rPr lang="en-US" sz="1200" b="0" dirty="0" smtClean="0"/>
                        <a:t>Retell stories, including key details, and demonstrate understanding of their central message or lesson.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RL.1.7  </a:t>
                      </a:r>
                      <a:r>
                        <a:rPr lang="en-US" sz="1200" b="0" dirty="0" smtClean="0"/>
                        <a:t>Use illustrations and details in a story to describe its characters, setting, or events. </a:t>
                      </a:r>
                      <a:r>
                        <a:rPr lang="en-US" sz="1200" b="1" dirty="0" smtClean="0"/>
                        <a:t>“How</a:t>
                      </a:r>
                      <a:r>
                        <a:rPr lang="en-US" sz="1200" b="1" baseline="0" dirty="0" smtClean="0"/>
                        <a:t> do the illustrations tell me more?”</a:t>
                      </a: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RI.1.3 </a:t>
                      </a:r>
                      <a:r>
                        <a:rPr lang="en-US" sz="1200" b="0" dirty="0" smtClean="0"/>
                        <a:t>Describe the connection between two individuals, events, ideas, </a:t>
                      </a:r>
                      <a:r>
                        <a:rPr lang="en-US" sz="1200" b="1" dirty="0" smtClean="0"/>
                        <a:t>or pieces of information in a text. </a:t>
                      </a:r>
                    </a:p>
                    <a:p>
                      <a:endParaRPr lang="en-US" sz="1200" b="0" dirty="0" smtClean="0"/>
                    </a:p>
                    <a:p>
                      <a:r>
                        <a:rPr lang="en-US" sz="1200" b="1" dirty="0" smtClean="0"/>
                        <a:t>RI.1.7 </a:t>
                      </a:r>
                      <a:r>
                        <a:rPr lang="en-US" sz="1200" b="0" dirty="0" smtClean="0"/>
                        <a:t>Use the illustrations and details in a text to describe its key ideas. “How</a:t>
                      </a:r>
                      <a:r>
                        <a:rPr lang="en-US" sz="1200" b="0" baseline="0" dirty="0" smtClean="0"/>
                        <a:t> do the illustrations tell me more?”</a:t>
                      </a:r>
                    </a:p>
                    <a:p>
                      <a:endParaRPr lang="en-US" sz="1200" b="0" baseline="0" dirty="0" smtClean="0"/>
                    </a:p>
                    <a:p>
                      <a:r>
                        <a:rPr lang="en-US" sz="1200" b="1" baseline="0" dirty="0" smtClean="0"/>
                        <a:t>(wk4) W1.2 </a:t>
                      </a:r>
                      <a:r>
                        <a:rPr lang="en-US" sz="1200" b="0" baseline="0" dirty="0" smtClean="0"/>
                        <a:t>Write informative/explanatory texts in which they name a topic, supply some facts about the topic, and provide some sense of closure.</a:t>
                      </a:r>
                    </a:p>
                    <a:p>
                      <a:r>
                        <a:rPr lang="en-US" sz="1200" b="0" baseline="0" dirty="0" smtClean="0"/>
                        <a:t>**Writing comes from text dependent questions. </a:t>
                      </a:r>
                    </a:p>
                    <a:p>
                      <a:r>
                        <a:rPr lang="en-US" sz="1200" b="0" baseline="0" dirty="0" smtClean="0"/>
                        <a:t>**Mentor Text- Use the little books for mentor introductory and conclusion sentences. </a:t>
                      </a:r>
                    </a:p>
                    <a:p>
                      <a:r>
                        <a:rPr lang="en-US" sz="1200" b="0" baseline="0" dirty="0" smtClean="0"/>
                        <a:t> </a:t>
                      </a:r>
                    </a:p>
                  </a:txBody>
                  <a:tcPr/>
                </a:tc>
                <a:tc>
                  <a:txBody>
                    <a:bodyPr/>
                    <a:lstStyle/>
                    <a:p>
                      <a:endParaRPr lang="en-US" sz="1200" dirty="0" smtClean="0"/>
                    </a:p>
                    <a:p>
                      <a:endParaRPr lang="en-US" sz="1200" dirty="0" smtClean="0"/>
                    </a:p>
                    <a:p>
                      <a:endParaRPr lang="en-US" sz="1200" dirty="0" smtClean="0"/>
                    </a:p>
                    <a:p>
                      <a:endParaRPr lang="en-US" sz="1200" dirty="0" smtClean="0"/>
                    </a:p>
                    <a:p>
                      <a:r>
                        <a:rPr lang="en-US" sz="1200" dirty="0" smtClean="0"/>
                        <a:t>                         </a:t>
                      </a:r>
                    </a:p>
                    <a:p>
                      <a:endParaRPr lang="en-US" sz="1200" dirty="0" smtClean="0"/>
                    </a:p>
                    <a:p>
                      <a:r>
                        <a:rPr lang="en-US" sz="1200" dirty="0" smtClean="0"/>
                        <a:t>                                      </a:t>
                      </a:r>
                    </a:p>
                    <a:p>
                      <a:endParaRPr lang="en-US" sz="1200" dirty="0" smtClean="0"/>
                    </a:p>
                    <a:p>
                      <a:r>
                        <a:rPr lang="en-US" sz="1200" dirty="0" smtClean="0"/>
                        <a:t>                               </a:t>
                      </a:r>
                    </a:p>
                    <a:p>
                      <a:endParaRPr lang="en-US" sz="1200" dirty="0" smtClean="0"/>
                    </a:p>
                  </a:txBody>
                  <a:tcPr/>
                </a:tc>
                <a:tc>
                  <a:txBody>
                    <a:bodyPr/>
                    <a:lstStyle/>
                    <a:p>
                      <a:r>
                        <a:rPr lang="en-US" sz="1200" b="1" baseline="0" dirty="0" smtClean="0"/>
                        <a:t>Week 4: </a:t>
                      </a:r>
                    </a:p>
                    <a:p>
                      <a:r>
                        <a:rPr lang="en-US" sz="1200" b="1" baseline="0" dirty="0" smtClean="0"/>
                        <a:t>Day 1</a:t>
                      </a:r>
                      <a:r>
                        <a:rPr lang="en-US" sz="1200" b="0" baseline="0" dirty="0" smtClean="0"/>
                        <a:t>: </a:t>
                      </a:r>
                      <a:r>
                        <a:rPr lang="en-US" sz="1200" b="1" baseline="0" dirty="0" smtClean="0"/>
                        <a:t>RI.1.3</a:t>
                      </a:r>
                      <a:r>
                        <a:rPr lang="en-US" sz="1200" b="0" baseline="0" dirty="0" smtClean="0"/>
                        <a:t>- Look What Came from Africa- While reading talk about how pieces of information connects (food is to culture…)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“How does the information in each section relate to the section title and the main topic of the whole text?”</a:t>
                      </a:r>
                    </a:p>
                    <a:p>
                      <a:r>
                        <a:rPr lang="en-US" sz="1200" baseline="0" dirty="0" smtClean="0"/>
                        <a:t>*note taking </a:t>
                      </a:r>
                    </a:p>
                    <a:p>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Day 2: RI.1.7-</a:t>
                      </a:r>
                      <a:r>
                        <a:rPr lang="en-US" sz="1200" b="0" baseline="0" dirty="0" smtClean="0"/>
                        <a:t>Africa- Key questions to ask while reading- “What details do the illustrations provide that the words do not?” “How do the words describe key details on this page?”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rgbClr val="FF0000"/>
                          </a:solidFill>
                        </a:rPr>
                        <a:t>*</a:t>
                      </a:r>
                      <a:r>
                        <a:rPr lang="en-US" sz="1200" b="1" baseline="0" dirty="0" smtClean="0">
                          <a:solidFill>
                            <a:srgbClr val="FF0000"/>
                          </a:solidFill>
                        </a:rPr>
                        <a:t>Organizer Linked </a:t>
                      </a:r>
                    </a:p>
                    <a:p>
                      <a:endParaRPr lang="en-US" sz="12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Day 3: </a:t>
                      </a:r>
                      <a:r>
                        <a:rPr lang="en-US" sz="1200" b="0" baseline="0" dirty="0" smtClean="0"/>
                        <a:t> </a:t>
                      </a:r>
                      <a:r>
                        <a:rPr lang="en-US" sz="1200" b="1" baseline="0" dirty="0" smtClean="0"/>
                        <a:t>RI.1.3</a:t>
                      </a:r>
                      <a:r>
                        <a:rPr lang="en-US" sz="1200" b="0" baseline="0" dirty="0" smtClean="0"/>
                        <a:t>- Look What Came from Egypt- While reading talk about how pieces of information connects (food is to culture…)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“How does the information in each section relate to the section title and the main topic of the whole text?”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a:t>
                      </a:r>
                      <a:r>
                        <a:rPr lang="en-US" sz="1200" b="0" baseline="0" dirty="0" smtClean="0"/>
                        <a:t>note taking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Day 4:  RL.1.2- </a:t>
                      </a:r>
                      <a:r>
                        <a:rPr lang="en-US" sz="1200" b="0" baseline="0" dirty="0" smtClean="0"/>
                        <a:t>The Egyptian Cinderella - </a:t>
                      </a:r>
                      <a:r>
                        <a:rPr lang="en-US" sz="1200" b="0" baseline="0" dirty="0" smtClean="0">
                          <a:solidFill>
                            <a:schemeClr val="tx1"/>
                          </a:solidFill>
                        </a:rPr>
                        <a:t>discuss how characters change throughout the story. Talk about how the problem and resolution helps change the character.</a:t>
                      </a:r>
                      <a:endParaRPr lang="en-US" sz="1200"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rgbClr val="FF0000"/>
                          </a:solidFill>
                        </a:rPr>
                        <a:t>*organizer linked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Day 5: RL.1.2- </a:t>
                      </a:r>
                      <a:r>
                        <a:rPr lang="en-US" sz="1200" b="0" baseline="0" dirty="0" err="1" smtClean="0"/>
                        <a:t>Mufaro’s</a:t>
                      </a:r>
                      <a:r>
                        <a:rPr lang="en-US" sz="1200" b="0" baseline="0" dirty="0" smtClean="0"/>
                        <a:t> Beautiful Daughters (same as previous day)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rgbClr val="FF0000"/>
                          </a:solidFill>
                        </a:rPr>
                        <a:t>*organizer linked </a:t>
                      </a:r>
                      <a:endParaRPr lang="en-US" sz="1200" b="1" dirty="0" smtClean="0">
                        <a:solidFill>
                          <a:srgbClr val="FF0000"/>
                        </a:solidFill>
                      </a:endParaRPr>
                    </a:p>
                  </a:txBody>
                  <a:tcPr/>
                </a:tc>
              </a:tr>
            </a:tbl>
          </a:graphicData>
        </a:graphic>
      </p:graphicFrame>
      <p:pic>
        <p:nvPicPr>
          <p:cNvPr id="19" name="Picture 18"/>
          <p:cNvPicPr>
            <a:picLocks noChangeAspect="1"/>
          </p:cNvPicPr>
          <p:nvPr/>
        </p:nvPicPr>
        <p:blipFill>
          <a:blip r:embed="rId4" cstate="print"/>
          <a:stretch>
            <a:fillRect/>
          </a:stretch>
        </p:blipFill>
        <p:spPr>
          <a:xfrm>
            <a:off x="4800600" y="685800"/>
            <a:ext cx="1143000" cy="1084882"/>
          </a:xfrm>
          <a:prstGeom prst="rect">
            <a:avLst/>
          </a:prstGeom>
        </p:spPr>
      </p:pic>
      <p:pic>
        <p:nvPicPr>
          <p:cNvPr id="20" name="Picture 19"/>
          <p:cNvPicPr>
            <a:picLocks noChangeAspect="1"/>
          </p:cNvPicPr>
          <p:nvPr/>
        </p:nvPicPr>
        <p:blipFill>
          <a:blip r:embed="rId5" cstate="print"/>
          <a:stretch>
            <a:fillRect/>
          </a:stretch>
        </p:blipFill>
        <p:spPr>
          <a:xfrm>
            <a:off x="3352800" y="2057400"/>
            <a:ext cx="1172718" cy="2057400"/>
          </a:xfrm>
          <a:prstGeom prst="rect">
            <a:avLst/>
          </a:prstGeom>
        </p:spPr>
      </p:pic>
      <p:pic>
        <p:nvPicPr>
          <p:cNvPr id="21" name="Picture 20" descr="cover_image"/>
          <p:cNvPicPr/>
          <p:nvPr/>
        </p:nvPicPr>
        <p:blipFill>
          <a:blip r:embed="rId6" cstate="print"/>
          <a:srcRect/>
          <a:stretch>
            <a:fillRect/>
          </a:stretch>
        </p:blipFill>
        <p:spPr bwMode="auto">
          <a:xfrm>
            <a:off x="3505200" y="762000"/>
            <a:ext cx="990600" cy="1066800"/>
          </a:xfrm>
          <a:prstGeom prst="rect">
            <a:avLst/>
          </a:prstGeom>
          <a:noFill/>
          <a:ln w="9525">
            <a:solidFill>
              <a:schemeClr val="accent1"/>
            </a:solidFill>
            <a:miter lim="800000"/>
            <a:headEnd/>
            <a:tailEnd/>
          </a:ln>
        </p:spPr>
      </p:pic>
      <p:pic>
        <p:nvPicPr>
          <p:cNvPr id="22" name="Picture 21" descr="cover_image">
            <a:hlinkClick r:id="rId7" tgtFrame="tw_cover"/>
          </p:cNvPr>
          <p:cNvPicPr/>
          <p:nvPr/>
        </p:nvPicPr>
        <p:blipFill>
          <a:blip r:embed="rId8" cstate="print"/>
          <a:srcRect/>
          <a:stretch>
            <a:fillRect/>
          </a:stretch>
        </p:blipFill>
        <p:spPr bwMode="auto">
          <a:xfrm>
            <a:off x="4800600" y="2438400"/>
            <a:ext cx="1066800" cy="1447800"/>
          </a:xfrm>
          <a:prstGeom prst="rect">
            <a:avLst/>
          </a:prstGeom>
          <a:noFill/>
          <a:ln w="9525">
            <a:solidFill>
              <a:schemeClr val="accent1"/>
            </a:solidFill>
            <a:miter lim="800000"/>
            <a:headEnd/>
            <a:tailEnd/>
          </a:ln>
        </p:spPr>
      </p:pic>
      <p:sp>
        <p:nvSpPr>
          <p:cNvPr id="37" name="Rectangle 36"/>
          <p:cNvSpPr/>
          <p:nvPr/>
        </p:nvSpPr>
        <p:spPr>
          <a:xfrm>
            <a:off x="4648200" y="1828800"/>
            <a:ext cx="1450517" cy="400110"/>
          </a:xfrm>
          <a:prstGeom prst="rect">
            <a:avLst/>
          </a:prstGeom>
          <a:noFill/>
        </p:spPr>
        <p:txBody>
          <a:bodyPr wrap="square" lIns="91440" tIns="45720" rIns="91440" bIns="45720">
            <a:spAutoFit/>
          </a:bodyPr>
          <a:lstStyle/>
          <a:p>
            <a:pPr algn="ctr"/>
            <a:r>
              <a:rPr lang="en-US" sz="2000" b="1" cap="none" spc="0" dirty="0" smtClean="0">
                <a:ln w="12700">
                  <a:noFill/>
                  <a:prstDash val="solid"/>
                </a:ln>
              </a:rPr>
              <a:t>Text Talk</a:t>
            </a:r>
            <a:endParaRPr lang="en-US" sz="2000" b="1" cap="none" spc="0" dirty="0">
              <a:ln w="12700">
                <a:noFill/>
                <a:prstDash val="solid"/>
              </a:ln>
            </a:endParaRPr>
          </a:p>
        </p:txBody>
      </p:sp>
      <p:pic>
        <p:nvPicPr>
          <p:cNvPr id="3" name="Sound 2">
            <a:hlinkClick r:id="" action="ppaction://media"/>
          </p:cNvPr>
          <p:cNvPicPr>
            <a:picLocks noChangeAspect="1"/>
          </p:cNvPicPr>
          <p:nvPr>
            <a:audioFile r:link="rId1"/>
            <p:extLst>
              <p:ext uri="{DAA4B4D4-6D71-4841-9C94-3DE7FCFB9230}">
                <p14:media xmlns:p14="http://schemas.microsoft.com/office/powerpoint/2010/main" xmlns="" r:embed="rId9"/>
              </p:ext>
            </p:extLst>
          </p:nvPr>
        </p:nvPicPr>
        <p:blipFill>
          <a:blip r:embed="rId10" cstate="print"/>
          <a:stretch>
            <a:fillRect/>
          </a:stretch>
        </p:blipFill>
        <p:spPr>
          <a:xfrm>
            <a:off x="8153400" y="6248400"/>
            <a:ext cx="812800" cy="812800"/>
          </a:xfrm>
          <a:prstGeom prst="rect">
            <a:avLst/>
          </a:prstGeom>
        </p:spPr>
      </p:pic>
    </p:spTree>
    <p:extLst>
      <p:ext uri="{BB962C8B-B14F-4D97-AF65-F5344CB8AC3E}">
        <p14:creationId xmlns:p14="http://schemas.microsoft.com/office/powerpoint/2010/main" xmlns="" val="455190000"/>
      </p:ext>
    </p:extLst>
  </p:cSld>
  <p:clrMapOvr>
    <a:masterClrMapping/>
  </p:clrMapOvr>
  <p:transition advTm="833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2716405079"/>
              </p:ext>
            </p:extLst>
          </p:nvPr>
        </p:nvGraphicFramePr>
        <p:xfrm>
          <a:off x="0" y="0"/>
          <a:ext cx="9144000" cy="7090061"/>
        </p:xfrm>
        <a:graphic>
          <a:graphicData uri="http://schemas.openxmlformats.org/drawingml/2006/table">
            <a:tbl>
              <a:tblPr firstRow="1" bandRow="1">
                <a:tableStyleId>{5C22544A-7EE6-4342-B048-85BDC9FD1C3A}</a:tableStyleId>
              </a:tblPr>
              <a:tblGrid>
                <a:gridCol w="851273"/>
                <a:gridCol w="3594892"/>
                <a:gridCol w="2432807"/>
                <a:gridCol w="2265028"/>
              </a:tblGrid>
              <a:tr h="780701">
                <a:tc>
                  <a:txBody>
                    <a:bodyPr/>
                    <a:lstStyle/>
                    <a:p>
                      <a:pPr algn="ctr"/>
                      <a:r>
                        <a:rPr lang="en-US" sz="1800" dirty="0" smtClean="0"/>
                        <a:t>Week</a:t>
                      </a:r>
                      <a:endParaRPr lang="en-US" sz="1800" dirty="0"/>
                    </a:p>
                  </a:txBody>
                  <a:tcPr/>
                </a:tc>
                <a:tc>
                  <a:txBody>
                    <a:bodyPr/>
                    <a:lstStyle/>
                    <a:p>
                      <a:r>
                        <a:rPr lang="en-US" sz="1800" dirty="0" smtClean="0"/>
                        <a:t>Standards</a:t>
                      </a:r>
                      <a:endParaRPr lang="en-US" sz="1800" dirty="0"/>
                    </a:p>
                  </a:txBody>
                  <a:tcPr/>
                </a:tc>
                <a:tc>
                  <a:txBody>
                    <a:bodyPr/>
                    <a:lstStyle/>
                    <a:p>
                      <a:r>
                        <a:rPr lang="en-US" sz="1800" dirty="0" smtClean="0"/>
                        <a:t>Texts</a:t>
                      </a:r>
                      <a:endParaRPr lang="en-US" sz="1800" dirty="0"/>
                    </a:p>
                  </a:txBody>
                  <a:tcPr/>
                </a:tc>
                <a:tc>
                  <a:txBody>
                    <a:bodyPr/>
                    <a:lstStyle/>
                    <a:p>
                      <a:r>
                        <a:rPr lang="en-US" sz="1800" dirty="0" smtClean="0"/>
                        <a:t>Suggested Activity</a:t>
                      </a:r>
                      <a:r>
                        <a:rPr lang="en-US" sz="1800" baseline="0" dirty="0" smtClean="0"/>
                        <a:t> </a:t>
                      </a:r>
                      <a:endParaRPr lang="en-US" sz="1800" dirty="0"/>
                    </a:p>
                  </a:txBody>
                  <a:tcPr/>
                </a:tc>
              </a:tr>
              <a:tr h="5543899">
                <a:tc>
                  <a:txBody>
                    <a:bodyPr/>
                    <a:lstStyle/>
                    <a:p>
                      <a:pPr algn="ctr"/>
                      <a:r>
                        <a:rPr lang="en-US" sz="3200" dirty="0" smtClean="0"/>
                        <a:t>5</a:t>
                      </a:r>
                    </a:p>
                    <a:p>
                      <a:pPr algn="ctr"/>
                      <a:r>
                        <a:rPr lang="en-US" sz="3200" dirty="0" smtClean="0"/>
                        <a:t>and</a:t>
                      </a:r>
                    </a:p>
                    <a:p>
                      <a:pPr algn="ctr"/>
                      <a:r>
                        <a:rPr lang="en-US" sz="3200" dirty="0" smtClean="0"/>
                        <a:t>6</a:t>
                      </a:r>
                      <a:endParaRPr 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RL.1.7  </a:t>
                      </a:r>
                      <a:r>
                        <a:rPr lang="en-US" sz="1200" b="0" dirty="0" smtClean="0"/>
                        <a:t>Use illustrations and details in a story to describe its characters, setting, or events. “How</a:t>
                      </a:r>
                      <a:r>
                        <a:rPr lang="en-US" sz="1200" b="0" baseline="0" dirty="0" smtClean="0"/>
                        <a:t> do the illustrations tell me more?”</a:t>
                      </a:r>
                      <a:endParaRPr lang="en-US" sz="1200"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W.1.6: </a:t>
                      </a:r>
                      <a:r>
                        <a:rPr lang="en-US" sz="1200" b="0" dirty="0" smtClean="0"/>
                        <a:t>With</a:t>
                      </a:r>
                      <a:r>
                        <a:rPr lang="en-US" sz="1200" b="0" baseline="0" dirty="0" smtClean="0"/>
                        <a:t> guidance and support from adults, use a variety of digital tools to produce and publish writing, including in collaboration with peers.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W.1.7: </a:t>
                      </a:r>
                      <a:r>
                        <a:rPr lang="en-US" sz="1200" b="0" baseline="0" dirty="0" smtClean="0"/>
                        <a:t>Participate in shared research and writing projects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RI.1.5 </a:t>
                      </a:r>
                      <a:r>
                        <a:rPr lang="en-US" sz="1200" b="0" dirty="0" smtClean="0"/>
                        <a:t>Know and use various text features (e.g., headings, tables of contents, glossaries, electronic menus, icons) to locate key facts or information in a text.</a:t>
                      </a:r>
                    </a:p>
                    <a:p>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L.1.1. f. </a:t>
                      </a:r>
                      <a:r>
                        <a:rPr lang="en-US" sz="1200" dirty="0" smtClean="0"/>
                        <a:t>Use frequently occurring adjectives.</a:t>
                      </a:r>
                      <a:r>
                        <a:rPr lang="en-US" sz="1200" baseline="0" dirty="0" smtClean="0"/>
                        <a:t> (Lots of them in Cinderella Books!) </a:t>
                      </a:r>
                    </a:p>
                    <a:p>
                      <a:endParaRPr lang="en-US" sz="1200" dirty="0" smtClean="0"/>
                    </a:p>
                    <a:p>
                      <a:endParaRPr lang="en-US" sz="1200" dirty="0"/>
                    </a:p>
                  </a:txBody>
                  <a:tcPr/>
                </a:tc>
                <a:tc>
                  <a:txBody>
                    <a:bodyPr/>
                    <a:lstStyle/>
                    <a:p>
                      <a:r>
                        <a:rPr lang="en-US" sz="1200" b="1" u="sng" dirty="0" smtClean="0"/>
                        <a:t>Continent Research </a:t>
                      </a:r>
                    </a:p>
                    <a:p>
                      <a:r>
                        <a:rPr lang="en-US" sz="1200" b="1" dirty="0" smtClean="0"/>
                        <a:t>**Look What Came From…..**</a:t>
                      </a:r>
                    </a:p>
                    <a:p>
                      <a:r>
                        <a:rPr lang="en-US" sz="1200" dirty="0" smtClean="0"/>
                        <a:t>-Table</a:t>
                      </a:r>
                      <a:r>
                        <a:rPr lang="en-US" sz="1200" baseline="0" dirty="0" smtClean="0"/>
                        <a:t> of Contents: Food, Art, Fashion, and musical instruments</a:t>
                      </a:r>
                    </a:p>
                    <a:p>
                      <a:endParaRPr lang="en-US" sz="1200" baseline="0" dirty="0" smtClean="0"/>
                    </a:p>
                    <a:p>
                      <a:r>
                        <a:rPr lang="en-US" sz="1200" baseline="0" dirty="0" smtClean="0"/>
                        <a:t>**Use District Art Pieces** </a:t>
                      </a:r>
                    </a:p>
                    <a:p>
                      <a:endParaRPr lang="en-US" sz="1200" baseline="0" dirty="0" smtClean="0"/>
                    </a:p>
                    <a:p>
                      <a:endParaRPr lang="en-US" sz="1200" dirty="0" smtClean="0"/>
                    </a:p>
                    <a:p>
                      <a:endParaRPr lang="en-US" sz="1200" baseline="0" dirty="0" smtClean="0"/>
                    </a:p>
                    <a:p>
                      <a:endParaRPr lang="en-US" sz="1200" baseline="0" dirty="0" smtClean="0"/>
                    </a:p>
                    <a:p>
                      <a:endParaRPr lang="en-US" sz="1200" dirty="0" smtClean="0"/>
                    </a:p>
                    <a:p>
                      <a:endParaRPr lang="en-US" sz="1200" dirty="0" smtClean="0"/>
                    </a:p>
                    <a:p>
                      <a:endParaRPr lang="en-US" sz="1200" dirty="0" smtClean="0"/>
                    </a:p>
                    <a:p>
                      <a:endParaRPr lang="en-US" sz="1200" dirty="0" smtClean="0"/>
                    </a:p>
                    <a:p>
                      <a:r>
                        <a:rPr lang="en-US" sz="1200" dirty="0" smtClean="0"/>
                        <a:t>            </a:t>
                      </a:r>
                    </a:p>
                    <a:p>
                      <a:r>
                        <a:rPr lang="en-US" sz="1200" dirty="0" smtClean="0"/>
                        <a:t>  </a:t>
                      </a:r>
                    </a:p>
                    <a:p>
                      <a:endParaRPr lang="en-US" sz="1200" dirty="0" smtClean="0"/>
                    </a:p>
                    <a:p>
                      <a:endParaRPr lang="en-US" sz="1200" dirty="0" smtClean="0"/>
                    </a:p>
                    <a:p>
                      <a:pPr algn="ctr"/>
                      <a:r>
                        <a:rPr lang="en-US" sz="2000" dirty="0" smtClean="0"/>
                        <a:t>***</a:t>
                      </a:r>
                    </a:p>
                    <a:p>
                      <a:pPr algn="ctr"/>
                      <a:r>
                        <a:rPr lang="en-US" sz="2000" dirty="0" smtClean="0"/>
                        <a:t>Borrow Kindergarten Unit 5 books fo</a:t>
                      </a:r>
                      <a:r>
                        <a:rPr lang="en-US" sz="2000" baseline="0" dirty="0" smtClean="0"/>
                        <a:t>r more resources</a:t>
                      </a:r>
                    </a:p>
                    <a:p>
                      <a:pPr algn="ctr"/>
                      <a:r>
                        <a:rPr lang="en-US" sz="2000" baseline="0" dirty="0" smtClean="0"/>
                        <a:t>***</a:t>
                      </a:r>
                      <a:endParaRPr lang="en-US" sz="2000" dirty="0"/>
                    </a:p>
                  </a:txBody>
                  <a:tcPr/>
                </a:tc>
                <a:tc>
                  <a:txBody>
                    <a:bodyPr/>
                    <a:lstStyle/>
                    <a:p>
                      <a:r>
                        <a:rPr lang="en-US" sz="1200" b="1" baseline="0" dirty="0" smtClean="0">
                          <a:sym typeface="Wingdings"/>
                        </a:rPr>
                        <a:t>Week 5:</a:t>
                      </a:r>
                    </a:p>
                    <a:p>
                      <a:r>
                        <a:rPr lang="en-US" sz="1200" b="1" baseline="0" dirty="0" smtClean="0">
                          <a:solidFill>
                            <a:srgbClr val="000000"/>
                          </a:solidFill>
                          <a:sym typeface="Wingdings"/>
                        </a:rPr>
                        <a:t>-Day 1: RL.1.7 - </a:t>
                      </a:r>
                      <a:r>
                        <a:rPr lang="en-US" sz="1200" b="0" baseline="0" dirty="0" smtClean="0">
                          <a:solidFill>
                            <a:schemeClr val="tx1"/>
                          </a:solidFill>
                          <a:sym typeface="Wingdings"/>
                        </a:rPr>
                        <a:t>Review Cinderella stories from unit. Read last book. Give summative assessment </a:t>
                      </a:r>
                    </a:p>
                    <a:p>
                      <a:r>
                        <a:rPr lang="en-US" sz="1200" b="0" baseline="0" dirty="0" smtClean="0">
                          <a:solidFill>
                            <a:srgbClr val="FF0000"/>
                          </a:solidFill>
                          <a:sym typeface="Wingdings"/>
                        </a:rPr>
                        <a:t>*</a:t>
                      </a:r>
                      <a:r>
                        <a:rPr lang="en-US" sz="1200" b="1" baseline="0" dirty="0" smtClean="0">
                          <a:solidFill>
                            <a:srgbClr val="FF0000"/>
                          </a:solidFill>
                          <a:sym typeface="Wingdings"/>
                        </a:rPr>
                        <a:t>Assessment Linked </a:t>
                      </a:r>
                    </a:p>
                    <a:p>
                      <a:r>
                        <a:rPr lang="en-US" sz="1200" b="1" baseline="0" dirty="0" smtClean="0">
                          <a:solidFill>
                            <a:srgbClr val="000000"/>
                          </a:solidFill>
                          <a:sym typeface="Wingdings"/>
                        </a:rPr>
                        <a:t>-Day 2-5: Shared Research </a:t>
                      </a:r>
                    </a:p>
                    <a:p>
                      <a:endParaRPr lang="en-US" sz="1200" b="1" baseline="0" dirty="0" smtClean="0">
                        <a:solidFill>
                          <a:srgbClr val="000000"/>
                        </a:solidFill>
                        <a:sym typeface="Wingdings"/>
                      </a:endParaRPr>
                    </a:p>
                    <a:p>
                      <a:r>
                        <a:rPr lang="en-US" sz="1200" b="1" baseline="0" dirty="0" smtClean="0">
                          <a:solidFill>
                            <a:srgbClr val="000000"/>
                          </a:solidFill>
                          <a:sym typeface="Wingdings"/>
                        </a:rPr>
                        <a:t>Week 6:</a:t>
                      </a:r>
                      <a:endParaRPr lang="en-US" sz="1200" b="1" baseline="0" dirty="0" smtClean="0">
                        <a:sym typeface="Wingdings"/>
                      </a:endParaRPr>
                    </a:p>
                    <a:p>
                      <a:r>
                        <a:rPr lang="en-US" sz="1200" b="1" baseline="0" dirty="0" smtClean="0">
                          <a:sym typeface="Wingdings"/>
                        </a:rPr>
                        <a:t>Shared Research Project</a:t>
                      </a:r>
                    </a:p>
                    <a:p>
                      <a:r>
                        <a:rPr lang="en-US" sz="1200" b="1" baseline="0" dirty="0" smtClean="0">
                          <a:sym typeface="Wingdings"/>
                        </a:rPr>
                        <a:t>W.1.6, W.1.7, R.1.5</a:t>
                      </a:r>
                      <a:endParaRPr lang="en-US" sz="1200" b="1" dirty="0" smtClean="0"/>
                    </a:p>
                    <a:p>
                      <a:r>
                        <a:rPr lang="en-US" sz="1200" dirty="0" smtClean="0"/>
                        <a:t>-Group students and decide which continents you would like your students to research. </a:t>
                      </a:r>
                    </a:p>
                    <a:p>
                      <a:r>
                        <a:rPr lang="en-US" sz="1200" dirty="0" smtClean="0"/>
                        <a:t>-Students will use the CCSS books,</a:t>
                      </a:r>
                      <a:r>
                        <a:rPr lang="en-US" sz="1200" baseline="0" dirty="0" smtClean="0"/>
                        <a:t> notebooks, CCSS art work and masks from around the world. </a:t>
                      </a:r>
                    </a:p>
                    <a:p>
                      <a:r>
                        <a:rPr lang="en-US" sz="1200" baseline="0" dirty="0" smtClean="0"/>
                        <a:t>-They are to use a graphic organizer to gather information then present their project. They will also write an informative chapter book on their topic. </a:t>
                      </a:r>
                    </a:p>
                    <a:p>
                      <a:r>
                        <a:rPr lang="en-US" sz="1200" baseline="0" dirty="0" smtClean="0"/>
                        <a:t>       -Students can….</a:t>
                      </a:r>
                    </a:p>
                    <a:p>
                      <a:r>
                        <a:rPr lang="en-US" sz="1200" baseline="0" dirty="0" smtClean="0"/>
                        <a:t> -create/use CCSS mask for their continent </a:t>
                      </a:r>
                    </a:p>
                    <a:p>
                      <a:r>
                        <a:rPr lang="en-US" sz="1200" baseline="0" dirty="0" smtClean="0"/>
                        <a:t> -draw pictures/ use internet</a:t>
                      </a:r>
                    </a:p>
                    <a:p>
                      <a:r>
                        <a:rPr lang="en-US" sz="1200" baseline="0" dirty="0" smtClean="0"/>
                        <a:t> - use maps</a:t>
                      </a:r>
                    </a:p>
                    <a:p>
                      <a:r>
                        <a:rPr lang="en-US" sz="1200" baseline="0" dirty="0" smtClean="0"/>
                        <a:t> -make a poster </a:t>
                      </a:r>
                    </a:p>
                    <a:p>
                      <a:r>
                        <a:rPr lang="en-US" sz="1200" baseline="0" dirty="0" smtClean="0"/>
                        <a:t>  -use text feature </a:t>
                      </a:r>
                    </a:p>
                    <a:p>
                      <a:r>
                        <a:rPr lang="en-US" sz="1200" baseline="0" dirty="0" smtClean="0"/>
                        <a:t>*then students will write a mini book</a:t>
                      </a:r>
                    </a:p>
                    <a:p>
                      <a:r>
                        <a:rPr lang="en-US" sz="1200" baseline="0" dirty="0" smtClean="0"/>
                        <a:t>*</a:t>
                      </a:r>
                      <a:r>
                        <a:rPr lang="en-US" sz="1200" b="1" baseline="0" dirty="0" smtClean="0">
                          <a:solidFill>
                            <a:srgbClr val="FF0000"/>
                          </a:solidFill>
                        </a:rPr>
                        <a:t>Organizer Linked</a:t>
                      </a:r>
                    </a:p>
                    <a:p>
                      <a:r>
                        <a:rPr lang="en-US" sz="1200" b="1" baseline="0" dirty="0" smtClean="0">
                          <a:solidFill>
                            <a:srgbClr val="FF0000"/>
                          </a:solidFill>
                        </a:rPr>
                        <a:t>*Mini Book Linked</a:t>
                      </a:r>
                    </a:p>
                    <a:p>
                      <a:endParaRPr lang="en-US" sz="1200" dirty="0"/>
                    </a:p>
                  </a:txBody>
                  <a:tcPr/>
                </a:tc>
              </a:tr>
            </a:tbl>
          </a:graphicData>
        </a:graphic>
      </p:graphicFrame>
      <p:pic>
        <p:nvPicPr>
          <p:cNvPr id="6" name="Picture 12" descr="http://ca.pbsstatic.com/l/61/2161/9780881032161.jpg"/>
          <p:cNvPicPr>
            <a:picLocks noChangeAspect="1" noChangeArrowheads="1"/>
          </p:cNvPicPr>
          <p:nvPr/>
        </p:nvPicPr>
        <p:blipFill>
          <a:blip r:embed="rId4" cstate="print"/>
          <a:srcRect/>
          <a:stretch>
            <a:fillRect/>
          </a:stretch>
        </p:blipFill>
        <p:spPr bwMode="auto">
          <a:xfrm>
            <a:off x="4572000" y="2133600"/>
            <a:ext cx="1025407" cy="1186543"/>
          </a:xfrm>
          <a:prstGeom prst="rect">
            <a:avLst/>
          </a:prstGeom>
          <a:noFill/>
          <a:ln>
            <a:solidFill>
              <a:schemeClr val="accent1"/>
            </a:solidFill>
          </a:ln>
        </p:spPr>
      </p:pic>
      <p:sp>
        <p:nvSpPr>
          <p:cNvPr id="7" name="Rectangle 6"/>
          <p:cNvSpPr/>
          <p:nvPr/>
        </p:nvSpPr>
        <p:spPr>
          <a:xfrm>
            <a:off x="5445007" y="2971800"/>
            <a:ext cx="1450517" cy="400110"/>
          </a:xfrm>
          <a:prstGeom prst="rect">
            <a:avLst/>
          </a:prstGeom>
          <a:noFill/>
        </p:spPr>
        <p:txBody>
          <a:bodyPr wrap="square" lIns="91440" tIns="45720" rIns="91440" bIns="45720">
            <a:spAutoFit/>
          </a:bodyPr>
          <a:lstStyle/>
          <a:p>
            <a:pPr algn="ctr"/>
            <a:r>
              <a:rPr lang="en-US" sz="2000" b="1" cap="none" spc="0" dirty="0" smtClean="0">
                <a:ln w="12700">
                  <a:noFill/>
                  <a:prstDash val="solid"/>
                </a:ln>
              </a:rPr>
              <a:t>Text Talk</a:t>
            </a:r>
            <a:endParaRPr lang="en-US" sz="2000" b="1" cap="none" spc="0" dirty="0">
              <a:ln w="12700">
                <a:noFill/>
                <a:prstDash val="solid"/>
              </a:ln>
            </a:endParaRPr>
          </a:p>
        </p:txBody>
      </p:sp>
      <p:sp>
        <p:nvSpPr>
          <p:cNvPr id="8" name="Rectangle 7"/>
          <p:cNvSpPr/>
          <p:nvPr/>
        </p:nvSpPr>
        <p:spPr>
          <a:xfrm>
            <a:off x="4343400" y="3352800"/>
            <a:ext cx="1450517" cy="523220"/>
          </a:xfrm>
          <a:prstGeom prst="rect">
            <a:avLst/>
          </a:prstGeom>
          <a:noFill/>
        </p:spPr>
        <p:txBody>
          <a:bodyPr wrap="square" lIns="91440" tIns="45720" rIns="91440" bIns="45720">
            <a:spAutoFit/>
          </a:bodyPr>
          <a:lstStyle/>
          <a:p>
            <a:pPr algn="ctr"/>
            <a:r>
              <a:rPr lang="en-US" sz="1400" b="1" cap="none" spc="0" dirty="0" smtClean="0">
                <a:ln w="12700">
                  <a:noFill/>
                  <a:prstDash val="solid"/>
                </a:ln>
              </a:rPr>
              <a:t>summative assessment</a:t>
            </a:r>
            <a:endParaRPr lang="en-US" sz="1400" b="1" cap="none" spc="0" dirty="0">
              <a:ln w="12700">
                <a:noFill/>
                <a:prstDash val="solid"/>
              </a:ln>
            </a:endParaRPr>
          </a:p>
        </p:txBody>
      </p:sp>
      <p:pic>
        <p:nvPicPr>
          <p:cNvPr id="4" name="Sound 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178800" y="5892800"/>
            <a:ext cx="812800" cy="812800"/>
          </a:xfrm>
          <a:prstGeom prst="rect">
            <a:avLst/>
          </a:prstGeom>
        </p:spPr>
      </p:pic>
    </p:spTree>
    <p:extLst>
      <p:ext uri="{BB962C8B-B14F-4D97-AF65-F5344CB8AC3E}">
        <p14:creationId xmlns:p14="http://schemas.microsoft.com/office/powerpoint/2010/main" xmlns="" val="2564758875"/>
      </p:ext>
    </p:extLst>
  </p:cSld>
  <p:clrMapOvr>
    <a:masterClrMapping/>
  </p:clrMapOvr>
  <p:transition advTm="466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
          <p:cNvPicPr>
            <a:picLocks noChangeAspect="1" noChangeArrowheads="1"/>
          </p:cNvPicPr>
          <p:nvPr/>
        </p:nvPicPr>
        <p:blipFill>
          <a:blip r:embed="rId4" cstate="print"/>
          <a:srcRect/>
          <a:stretch>
            <a:fillRect/>
          </a:stretch>
        </p:blipFill>
        <p:spPr bwMode="auto">
          <a:xfrm>
            <a:off x="7543799" y="152400"/>
            <a:ext cx="1582057" cy="1212296"/>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xmlns="" val="3565713155"/>
              </p:ext>
            </p:extLst>
          </p:nvPr>
        </p:nvGraphicFramePr>
        <p:xfrm>
          <a:off x="-1" y="2"/>
          <a:ext cx="7315201" cy="6705600"/>
        </p:xfrm>
        <a:graphic>
          <a:graphicData uri="http://schemas.openxmlformats.org/drawingml/2006/table">
            <a:tbl>
              <a:tblPr firstRow="1" bandRow="1">
                <a:tableStyleId>{5C22544A-7EE6-4342-B048-85BDC9FD1C3A}</a:tableStyleId>
              </a:tblPr>
              <a:tblGrid>
                <a:gridCol w="1005841"/>
                <a:gridCol w="2727960"/>
                <a:gridCol w="3581400"/>
              </a:tblGrid>
              <a:tr h="536154">
                <a:tc>
                  <a:txBody>
                    <a:bodyPr/>
                    <a:lstStyle/>
                    <a:p>
                      <a:r>
                        <a:rPr lang="en-US" dirty="0" smtClean="0"/>
                        <a:t>Week</a:t>
                      </a:r>
                      <a:endParaRPr lang="en-US" dirty="0"/>
                    </a:p>
                  </a:txBody>
                  <a:tcPr/>
                </a:tc>
                <a:tc>
                  <a:txBody>
                    <a:bodyPr/>
                    <a:lstStyle/>
                    <a:p>
                      <a:r>
                        <a:rPr lang="en-US" dirty="0" smtClean="0"/>
                        <a:t>Standards</a:t>
                      </a:r>
                      <a:endParaRPr lang="en-US" dirty="0"/>
                    </a:p>
                  </a:txBody>
                  <a:tcPr/>
                </a:tc>
                <a:tc>
                  <a:txBody>
                    <a:bodyPr/>
                    <a:lstStyle/>
                    <a:p>
                      <a:r>
                        <a:rPr lang="en-US" dirty="0" smtClean="0"/>
                        <a:t>Essential Questions</a:t>
                      </a:r>
                      <a:endParaRPr lang="en-US" dirty="0"/>
                    </a:p>
                  </a:txBody>
                  <a:tcPr/>
                </a:tc>
              </a:tr>
              <a:tr h="1983036">
                <a:tc>
                  <a:txBody>
                    <a:bodyPr/>
                    <a:lstStyle/>
                    <a:p>
                      <a:pPr algn="ctr"/>
                      <a:r>
                        <a:rPr lang="en-US" sz="3200" dirty="0" smtClean="0"/>
                        <a:t>1</a:t>
                      </a:r>
                      <a:endParaRPr lang="en-US" sz="3200" dirty="0"/>
                    </a:p>
                  </a:txBody>
                  <a:tcPr/>
                </a:tc>
                <a:tc>
                  <a:txBody>
                    <a:bodyPr/>
                    <a:lstStyle/>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EQ: </a:t>
                      </a:r>
                      <a:r>
                        <a:rPr lang="en-US" sz="1200" baseline="0" dirty="0" smtClean="0"/>
                        <a:t>How do words and illustrations help us understand different cultures?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*Introduce EQ to give kids an idea about what will be happening. </a:t>
                      </a:r>
                      <a:endParaRPr lang="en-US" sz="1200" dirty="0" smtClean="0"/>
                    </a:p>
                    <a:p>
                      <a:r>
                        <a:rPr lang="en-US" sz="1200" dirty="0" smtClean="0"/>
                        <a:t>* Tell kids that we will be comparing</a:t>
                      </a:r>
                      <a:r>
                        <a:rPr lang="en-US" sz="1200" baseline="0" dirty="0" smtClean="0"/>
                        <a:t> the stories we read to learn more about how </a:t>
                      </a:r>
                      <a:endParaRPr lang="en-US" sz="1200" dirty="0"/>
                    </a:p>
                  </a:txBody>
                  <a:tcPr/>
                </a:tc>
              </a:tr>
              <a:tr h="837282">
                <a:tc>
                  <a:txBody>
                    <a:bodyPr/>
                    <a:lstStyle/>
                    <a:p>
                      <a:pPr algn="ctr"/>
                      <a:r>
                        <a:rPr lang="en-US" sz="3200" dirty="0" smtClean="0"/>
                        <a:t>2</a:t>
                      </a:r>
                      <a:endParaRPr lang="en-US" sz="3200" dirty="0"/>
                    </a:p>
                  </a:txBody>
                  <a:tcPr/>
                </a:tc>
                <a:tc>
                  <a:txBody>
                    <a:bodyPr/>
                    <a:lstStyle/>
                    <a:p>
                      <a:endParaRPr lang="en-US" sz="1200" dirty="0"/>
                    </a:p>
                  </a:txBody>
                  <a:tcPr/>
                </a:tc>
                <a:tc>
                  <a:txBody>
                    <a:bodyPr/>
                    <a:lstStyle/>
                    <a:p>
                      <a:r>
                        <a:rPr lang="en-US" sz="1200" dirty="0" smtClean="0"/>
                        <a:t>Continue to touch on EQ throughout the unit. Discuss connections between cultural</a:t>
                      </a:r>
                      <a:r>
                        <a:rPr lang="en-US" sz="1200" baseline="0" dirty="0" smtClean="0"/>
                        <a:t> aspects from story books and informational books. </a:t>
                      </a:r>
                      <a:endParaRPr lang="en-US" sz="1200" dirty="0"/>
                    </a:p>
                  </a:txBody>
                  <a:tcPr/>
                </a:tc>
              </a:tr>
              <a:tr h="837282">
                <a:tc>
                  <a:txBody>
                    <a:bodyPr/>
                    <a:lstStyle/>
                    <a:p>
                      <a:pPr algn="ctr"/>
                      <a:r>
                        <a:rPr lang="en-US" sz="3200" dirty="0" smtClean="0"/>
                        <a:t>3</a:t>
                      </a:r>
                      <a:endParaRPr lang="en-US" sz="3200" dirty="0"/>
                    </a:p>
                  </a:txBody>
                  <a:tcPr/>
                </a:tc>
                <a:tc>
                  <a:txBody>
                    <a:bodyPr/>
                    <a:lstStyle/>
                    <a:p>
                      <a:endParaRPr lang="en-US" sz="1200" dirty="0"/>
                    </a:p>
                  </a:txBody>
                  <a:tcPr/>
                </a:tc>
                <a:tc>
                  <a:txBody>
                    <a:bodyPr/>
                    <a:lstStyle/>
                    <a:p>
                      <a:endParaRPr lang="en-US" sz="1200"/>
                    </a:p>
                  </a:txBody>
                  <a:tcPr/>
                </a:tc>
              </a:tr>
              <a:tr h="837282">
                <a:tc>
                  <a:txBody>
                    <a:bodyPr/>
                    <a:lstStyle/>
                    <a:p>
                      <a:pPr algn="ctr"/>
                      <a:r>
                        <a:rPr lang="en-US" sz="3200" dirty="0" smtClean="0"/>
                        <a:t>4</a:t>
                      </a:r>
                      <a:endParaRPr lang="en-US" sz="3200" dirty="0"/>
                    </a:p>
                  </a:txBody>
                  <a:tcPr/>
                </a:tc>
                <a:tc>
                  <a:txBody>
                    <a:bodyPr/>
                    <a:lstStyle/>
                    <a:p>
                      <a:endParaRPr lang="en-US" sz="1200" dirty="0"/>
                    </a:p>
                  </a:txBody>
                  <a:tcPr/>
                </a:tc>
                <a:tc>
                  <a:txBody>
                    <a:bodyPr/>
                    <a:lstStyle/>
                    <a:p>
                      <a:endParaRPr lang="en-US" sz="1200" dirty="0"/>
                    </a:p>
                  </a:txBody>
                  <a:tcPr/>
                </a:tc>
              </a:tr>
              <a:tr h="837282">
                <a:tc>
                  <a:txBody>
                    <a:bodyPr/>
                    <a:lstStyle/>
                    <a:p>
                      <a:pPr algn="ctr"/>
                      <a:r>
                        <a:rPr lang="en-US" sz="3200" dirty="0" smtClean="0"/>
                        <a:t>5</a:t>
                      </a:r>
                      <a:endParaRPr lang="en-US" sz="3200" dirty="0"/>
                    </a:p>
                  </a:txBody>
                  <a:tcPr/>
                </a:tc>
                <a:tc>
                  <a:txBody>
                    <a:bodyPr/>
                    <a:lstStyle/>
                    <a:p>
                      <a:endParaRPr lang="en-US" sz="1200" dirty="0"/>
                    </a:p>
                  </a:txBody>
                  <a:tcPr/>
                </a:tc>
                <a:tc>
                  <a:txBody>
                    <a:bodyPr/>
                    <a:lstStyle/>
                    <a:p>
                      <a:endParaRPr lang="en-US" sz="1200" dirty="0"/>
                    </a:p>
                  </a:txBody>
                  <a:tcPr/>
                </a:tc>
              </a:tr>
              <a:tr h="837282">
                <a:tc>
                  <a:txBody>
                    <a:bodyPr/>
                    <a:lstStyle/>
                    <a:p>
                      <a:pPr algn="ctr"/>
                      <a:r>
                        <a:rPr lang="en-US" sz="3200" dirty="0" smtClean="0"/>
                        <a:t>6</a:t>
                      </a:r>
                      <a:endParaRPr lang="en-US" sz="3200" dirty="0"/>
                    </a:p>
                  </a:txBody>
                  <a:tcPr/>
                </a:tc>
                <a:tc>
                  <a:txBody>
                    <a:bodyPr/>
                    <a:lstStyle/>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This</a:t>
                      </a:r>
                      <a:r>
                        <a:rPr lang="en-US" sz="1200" baseline="0" dirty="0" smtClean="0"/>
                        <a:t> is the time for children to come back and write in response to the essential question. At this time the EQ has been addressed several times during the unit. </a:t>
                      </a:r>
                      <a:endParaRPr lang="en-US" sz="1200" dirty="0" smtClean="0"/>
                    </a:p>
                    <a:p>
                      <a:endParaRPr lang="en-US" sz="1200" dirty="0"/>
                    </a:p>
                  </a:txBody>
                  <a:tcPr/>
                </a:tc>
              </a:tr>
            </a:tbl>
          </a:graphicData>
        </a:graphic>
      </p:graphicFrame>
      <p:pic>
        <p:nvPicPr>
          <p:cNvPr id="3" name="Sound 2">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178800" y="5892800"/>
            <a:ext cx="812800" cy="812800"/>
          </a:xfrm>
          <a:prstGeom prst="rect">
            <a:avLst/>
          </a:prstGeom>
        </p:spPr>
      </p:pic>
    </p:spTree>
    <p:extLst>
      <p:ext uri="{BB962C8B-B14F-4D97-AF65-F5344CB8AC3E}">
        <p14:creationId xmlns:p14="http://schemas.microsoft.com/office/powerpoint/2010/main" xmlns="" val="1872609861"/>
      </p:ext>
    </p:extLst>
  </p:cSld>
  <p:clrMapOvr>
    <a:masterClrMapping/>
  </p:clrMapOvr>
  <mc:AlternateContent xmlns:mc="http://schemas.openxmlformats.org/markup-compatibility/2006">
    <mc:Choice xmlns:p14="http://schemas.microsoft.com/office/powerpoint/2010/main" xmlns="" Requires="p14">
      <p:transition spd="slow" p14:dur="2000" advTm="24409"/>
    </mc:Choice>
    <mc:Fallback>
      <p:transition spd="slow" advTm="24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robot-kingdom.com/wp-content/uploads/2013/09/Share_Logo.jpg"/>
          <p:cNvPicPr>
            <a:picLocks noChangeAspect="1" noChangeArrowheads="1"/>
          </p:cNvPicPr>
          <p:nvPr/>
        </p:nvPicPr>
        <p:blipFill>
          <a:blip r:embed="rId3" cstate="print"/>
          <a:srcRect t="25373"/>
          <a:stretch>
            <a:fillRect/>
          </a:stretch>
        </p:blipFill>
        <p:spPr bwMode="auto">
          <a:xfrm>
            <a:off x="990600" y="533400"/>
            <a:ext cx="6807200" cy="3810000"/>
          </a:xfrm>
          <a:prstGeom prst="rect">
            <a:avLst/>
          </a:prstGeom>
          <a:noFill/>
        </p:spPr>
      </p:pic>
      <p:sp>
        <p:nvSpPr>
          <p:cNvPr id="4" name="TextBox 3"/>
          <p:cNvSpPr txBox="1"/>
          <p:nvPr/>
        </p:nvSpPr>
        <p:spPr>
          <a:xfrm>
            <a:off x="838200" y="3581400"/>
            <a:ext cx="7239000" cy="1015663"/>
          </a:xfrm>
          <a:prstGeom prst="rect">
            <a:avLst/>
          </a:prstGeom>
          <a:noFill/>
        </p:spPr>
        <p:txBody>
          <a:bodyPr wrap="square" rtlCol="0">
            <a:spAutoFit/>
          </a:bodyPr>
          <a:lstStyle/>
          <a:p>
            <a:pPr algn="ctr"/>
            <a:r>
              <a:rPr lang="en-US" sz="6000" b="1" dirty="0" smtClean="0">
                <a:solidFill>
                  <a:srgbClr val="0070C0"/>
                </a:solidFill>
                <a:effectLst>
                  <a:outerShdw blurRad="38100" dist="38100" dir="2700000" algn="tl">
                    <a:srgbClr val="000000">
                      <a:alpha val="43137"/>
                    </a:srgbClr>
                  </a:outerShdw>
                </a:effectLst>
                <a:latin typeface="Arial Black" pitchFamily="34" charset="0"/>
              </a:rPr>
              <a:t>RESOURCES</a:t>
            </a:r>
            <a:endParaRPr lang="en-US" sz="6000" b="1" dirty="0">
              <a:solidFill>
                <a:srgbClr val="0070C0"/>
              </a:solidFill>
              <a:effectLst>
                <a:outerShdw blurRad="38100" dist="38100" dir="2700000" algn="tl">
                  <a:srgbClr val="000000">
                    <a:alpha val="43137"/>
                  </a:srgbClr>
                </a:outerShdw>
              </a:effectLst>
              <a:latin typeface="Arial Black" pitchFamily="34" charset="0"/>
            </a:endParaRPr>
          </a:p>
        </p:txBody>
      </p:sp>
      <p:sp>
        <p:nvSpPr>
          <p:cNvPr id="6" name="TextBox 5"/>
          <p:cNvSpPr txBox="1"/>
          <p:nvPr/>
        </p:nvSpPr>
        <p:spPr>
          <a:xfrm>
            <a:off x="1905000" y="5486400"/>
            <a:ext cx="4038600" cy="861774"/>
          </a:xfrm>
          <a:prstGeom prst="rect">
            <a:avLst/>
          </a:prstGeom>
          <a:noFill/>
        </p:spPr>
        <p:txBody>
          <a:bodyPr wrap="square" rtlCol="0">
            <a:spAutoFit/>
          </a:bodyPr>
          <a:lstStyle/>
          <a:p>
            <a:r>
              <a:rPr lang="en-US" b="1" dirty="0" smtClean="0"/>
              <a:t>Susan Hensley</a:t>
            </a:r>
          </a:p>
          <a:p>
            <a:r>
              <a:rPr lang="en-US" sz="1400" dirty="0" smtClean="0"/>
              <a:t>Elementary Curriculum Specialist</a:t>
            </a:r>
          </a:p>
          <a:p>
            <a:r>
              <a:rPr lang="en-US" b="1" dirty="0" smtClean="0"/>
              <a:t>shensley@rps.k12.ar.us</a:t>
            </a:r>
            <a:endParaRPr lang="en-US" b="1" dirty="0"/>
          </a:p>
        </p:txBody>
      </p:sp>
      <p:pic>
        <p:nvPicPr>
          <p:cNvPr id="8" name="Picture 7" descr="RPS.JPG"/>
          <p:cNvPicPr>
            <a:picLocks noChangeAspect="1"/>
          </p:cNvPicPr>
          <p:nvPr/>
        </p:nvPicPr>
        <p:blipFill>
          <a:blip r:embed="rId4" cstate="print"/>
          <a:stretch>
            <a:fillRect/>
          </a:stretch>
        </p:blipFill>
        <p:spPr>
          <a:xfrm>
            <a:off x="4419600" y="5715000"/>
            <a:ext cx="809297" cy="609600"/>
          </a:xfrm>
          <a:prstGeom prst="rect">
            <a:avLst/>
          </a:prstGeom>
        </p:spPr>
      </p:pic>
      <p:pic>
        <p:nvPicPr>
          <p:cNvPr id="9" name="Picture 8" descr="2014-09-18 08-56-10.436.jpg"/>
          <p:cNvPicPr>
            <a:picLocks noChangeAspect="1"/>
          </p:cNvPicPr>
          <p:nvPr/>
        </p:nvPicPr>
        <p:blipFill>
          <a:blip r:embed="rId5" cstate="print"/>
          <a:srcRect l="17500" t="11667" r="12500"/>
          <a:stretch>
            <a:fillRect/>
          </a:stretch>
        </p:blipFill>
        <p:spPr>
          <a:xfrm>
            <a:off x="685800" y="5334000"/>
            <a:ext cx="1127185" cy="1066800"/>
          </a:xfrm>
          <a:prstGeom prst="rect">
            <a:avLst/>
          </a:prstGeom>
          <a:ln>
            <a:noFill/>
          </a:ln>
          <a:effectLst>
            <a:outerShdw blurRad="292100" dist="139700" dir="2700000" algn="tl" rotWithShape="0">
              <a:srgbClr val="333333">
                <a:alpha val="65000"/>
              </a:srgbClr>
            </a:outerShdw>
          </a:effectLst>
        </p:spPr>
      </p:pic>
      <p:pic>
        <p:nvPicPr>
          <p:cNvPr id="2" name="Sound 1">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178800" y="5892800"/>
            <a:ext cx="812800" cy="812800"/>
          </a:xfrm>
          <a:prstGeom prst="rect">
            <a:avLst/>
          </a:prstGeom>
        </p:spPr>
      </p:pic>
    </p:spTree>
    <p:extLst>
      <p:ext uri="{BB962C8B-B14F-4D97-AF65-F5344CB8AC3E}">
        <p14:creationId xmlns:p14="http://schemas.microsoft.com/office/powerpoint/2010/main" xmlns="" val="496604875"/>
      </p:ext>
    </p:extLst>
  </p:cSld>
  <p:clrMapOvr>
    <a:masterClrMapping/>
  </p:clrMapOvr>
  <mc:AlternateContent xmlns:mc="http://schemas.openxmlformats.org/markup-compatibility/2006">
    <mc:Choice xmlns:p14="http://schemas.microsoft.com/office/powerpoint/2010/main" xmlns="" Requires="p14">
      <p:transition spd="slow" p14:dur="2000" advTm="7387"/>
    </mc:Choice>
    <mc:Fallback>
      <p:transition spd="slow" advTm="7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t="11232"/>
          <a:stretch>
            <a:fillRect/>
          </a:stretch>
        </p:blipFill>
        <p:spPr bwMode="auto">
          <a:xfrm>
            <a:off x="457200" y="838200"/>
            <a:ext cx="8237537" cy="5419725"/>
          </a:xfrm>
          <a:prstGeom prst="rect">
            <a:avLst/>
          </a:prstGeom>
          <a:noFill/>
          <a:ln w="9525">
            <a:noFill/>
            <a:miter lim="800000"/>
            <a:headEnd/>
            <a:tailEnd/>
          </a:ln>
        </p:spPr>
      </p:pic>
      <p:pic>
        <p:nvPicPr>
          <p:cNvPr id="2" name="Sound 1">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36238"/>
    </mc:Choice>
    <mc:Fallback>
      <p:transition spd="slow" advTm="36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3124200" y="2514600"/>
            <a:ext cx="5791200" cy="1211263"/>
            <a:chOff x="609" y="1451"/>
            <a:chExt cx="13940" cy="2736"/>
          </a:xfrm>
        </p:grpSpPr>
        <p:sp>
          <p:nvSpPr>
            <p:cNvPr id="16390" name="AutoShape 6"/>
            <p:cNvSpPr>
              <a:spLocks noChangeArrowheads="1"/>
            </p:cNvSpPr>
            <p:nvPr/>
          </p:nvSpPr>
          <p:spPr bwMode="auto">
            <a:xfrm>
              <a:off x="609" y="1451"/>
              <a:ext cx="13940" cy="2736"/>
            </a:xfrm>
            <a:prstGeom prst="leftRightArrow">
              <a:avLst>
                <a:gd name="adj1" fmla="val 50000"/>
                <a:gd name="adj2" fmla="val 101901"/>
              </a:avLst>
            </a:prstGeom>
            <a:gradFill rotWithShape="0">
              <a:gsLst>
                <a:gs pos="0">
                  <a:srgbClr val="FFFFFF"/>
                </a:gs>
                <a:gs pos="100000">
                  <a:srgbClr val="D6E3BC"/>
                </a:gs>
              </a:gsLst>
              <a:lin ang="5400000" scaled="1"/>
            </a:gradFill>
            <a:ln w="12700">
              <a:solidFill>
                <a:srgbClr val="C2D69B"/>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6391" name="Text Box 7"/>
            <p:cNvSpPr txBox="1">
              <a:spLocks noChangeArrowheads="1"/>
            </p:cNvSpPr>
            <p:nvPr/>
          </p:nvSpPr>
          <p:spPr bwMode="auto">
            <a:xfrm>
              <a:off x="3244" y="2322"/>
              <a:ext cx="8441" cy="10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cs typeface="Arial" pitchFamily="34" charset="0"/>
                </a:rPr>
                <a:t> Essential Question</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8" name="TextBox 7"/>
          <p:cNvSpPr txBox="1"/>
          <p:nvPr/>
        </p:nvSpPr>
        <p:spPr>
          <a:xfrm>
            <a:off x="4038600" y="4114800"/>
            <a:ext cx="38862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en-US" b="1" i="1" dirty="0" smtClean="0"/>
          </a:p>
          <a:p>
            <a:pPr algn="ctr"/>
            <a:r>
              <a:rPr lang="en-US" b="1" i="1" dirty="0"/>
              <a:t>How do words and illustrations help us understand different cultures?</a:t>
            </a:r>
          </a:p>
          <a:p>
            <a:pPr marL="342900" indent="-342900"/>
            <a:endParaRPr lang="en-US" dirty="0" smtClean="0"/>
          </a:p>
        </p:txBody>
      </p:sp>
      <p:pic>
        <p:nvPicPr>
          <p:cNvPr id="9" name="Picture 8"/>
          <p:cNvPicPr>
            <a:picLocks noChangeAspect="1" noChangeArrowheads="1"/>
          </p:cNvPicPr>
          <p:nvPr/>
        </p:nvPicPr>
        <p:blipFill>
          <a:blip r:embed="rId4" cstate="print"/>
          <a:srcRect/>
          <a:stretch>
            <a:fillRect/>
          </a:stretch>
        </p:blipFill>
        <p:spPr bwMode="auto">
          <a:xfrm>
            <a:off x="7467600" y="228600"/>
            <a:ext cx="1452171" cy="1076325"/>
          </a:xfrm>
          <a:prstGeom prst="rect">
            <a:avLst/>
          </a:prstGeom>
          <a:noFill/>
          <a:ln w="9525">
            <a:noFill/>
            <a:miter lim="800000"/>
            <a:headEnd/>
            <a:tailEnd/>
          </a:ln>
        </p:spPr>
      </p:pic>
      <p:pic>
        <p:nvPicPr>
          <p:cNvPr id="3" name="Picture 4" descr="http://ecx.images-amazon.com/images/I/51ecCV9E2ZL._SX258_BO1,204,203,200_.jpg"/>
          <p:cNvPicPr>
            <a:picLocks noChangeAspect="1" noChangeArrowheads="1"/>
          </p:cNvPicPr>
          <p:nvPr/>
        </p:nvPicPr>
        <p:blipFill>
          <a:blip r:embed="rId5" cstate="print"/>
          <a:srcRect/>
          <a:stretch>
            <a:fillRect/>
          </a:stretch>
        </p:blipFill>
        <p:spPr bwMode="auto">
          <a:xfrm>
            <a:off x="685800" y="3048000"/>
            <a:ext cx="2476500" cy="3190876"/>
          </a:xfrm>
          <a:prstGeom prst="rect">
            <a:avLst/>
          </a:prstGeom>
          <a:noFill/>
          <a:ln>
            <a:solidFill>
              <a:schemeClr val="tx1"/>
            </a:solidFill>
          </a:ln>
        </p:spPr>
      </p:pic>
      <p:sp>
        <p:nvSpPr>
          <p:cNvPr id="11" name="TextBox 10"/>
          <p:cNvSpPr txBox="1"/>
          <p:nvPr/>
        </p:nvSpPr>
        <p:spPr>
          <a:xfrm>
            <a:off x="3124200" y="609601"/>
            <a:ext cx="5105400" cy="1200329"/>
          </a:xfrm>
          <a:prstGeom prst="rect">
            <a:avLst/>
          </a:prstGeom>
          <a:noFill/>
        </p:spPr>
        <p:txBody>
          <a:bodyPr wrap="square" rtlCol="0">
            <a:spAutoFit/>
          </a:bodyPr>
          <a:lstStyle/>
          <a:p>
            <a:r>
              <a:rPr lang="en-US" sz="3600" b="1" dirty="0" smtClean="0"/>
              <a:t>Around the World </a:t>
            </a:r>
          </a:p>
          <a:p>
            <a:r>
              <a:rPr lang="en-US" sz="3600" b="1" dirty="0" smtClean="0"/>
              <a:t>with a Glass Slipper</a:t>
            </a:r>
            <a:endParaRPr lang="en-US" sz="3600" b="1" dirty="0"/>
          </a:p>
        </p:txBody>
      </p:sp>
      <p:pic>
        <p:nvPicPr>
          <p:cNvPr id="14" name="Picture 13" descr="1st_6.jpg"/>
          <p:cNvPicPr>
            <a:picLocks noChangeAspect="1"/>
          </p:cNvPicPr>
          <p:nvPr/>
        </p:nvPicPr>
        <p:blipFill>
          <a:blip r:embed="rId6" cstate="print"/>
          <a:stretch>
            <a:fillRect/>
          </a:stretch>
        </p:blipFill>
        <p:spPr>
          <a:xfrm>
            <a:off x="533400" y="457200"/>
            <a:ext cx="2438400" cy="2211572"/>
          </a:xfrm>
          <a:prstGeom prst="rect">
            <a:avLst/>
          </a:prstGeom>
        </p:spPr>
      </p:pic>
      <p:pic>
        <p:nvPicPr>
          <p:cNvPr id="4" name="Sound 3">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1305"/>
    </mc:Choice>
    <mc:Fallback>
      <p:transition spd="slow" advTm="21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cstate="print"/>
          <a:srcRect/>
          <a:stretch>
            <a:fillRect/>
          </a:stretch>
        </p:blipFill>
        <p:spPr bwMode="auto">
          <a:xfrm>
            <a:off x="3733800" y="457200"/>
            <a:ext cx="5000625" cy="6057900"/>
          </a:xfrm>
          <a:prstGeom prst="rect">
            <a:avLst/>
          </a:prstGeom>
          <a:noFill/>
          <a:ln w="9525">
            <a:solidFill>
              <a:schemeClr val="tx1"/>
            </a:solid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304800" y="228600"/>
            <a:ext cx="4876800" cy="6172047"/>
          </a:xfrm>
          <a:prstGeom prst="rect">
            <a:avLst/>
          </a:prstGeom>
          <a:noFill/>
          <a:ln w="9525">
            <a:solidFill>
              <a:schemeClr val="tx1"/>
            </a:solidFill>
            <a:miter lim="800000"/>
            <a:headEnd/>
            <a:tailEnd/>
          </a:ln>
        </p:spPr>
      </p:pic>
      <p:pic>
        <p:nvPicPr>
          <p:cNvPr id="2" name="Sound 1">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11349"/>
    </mc:Choice>
    <mc:Fallback>
      <p:transition spd="slow" advTm="11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733799" y="1444171"/>
            <a:ext cx="5439229" cy="54102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0" y="1447800"/>
            <a:ext cx="5562600" cy="54102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133600" y="838200"/>
            <a:ext cx="1219200" cy="584776"/>
          </a:xfrm>
          <a:prstGeom prst="rect">
            <a:avLst/>
          </a:prstGeom>
          <a:noFill/>
        </p:spPr>
        <p:txBody>
          <a:bodyPr wrap="square" rtlCol="0">
            <a:spAutoFit/>
          </a:bodyPr>
          <a:lstStyle/>
          <a:p>
            <a:r>
              <a:rPr lang="en-US" sz="3200" b="1" dirty="0" smtClean="0"/>
              <a:t>RL.1.3</a:t>
            </a:r>
            <a:endParaRPr lang="en-US" sz="3200" b="1" dirty="0"/>
          </a:p>
        </p:txBody>
      </p:sp>
      <p:sp>
        <p:nvSpPr>
          <p:cNvPr id="7" name="TextBox 6"/>
          <p:cNvSpPr txBox="1"/>
          <p:nvPr/>
        </p:nvSpPr>
        <p:spPr>
          <a:xfrm>
            <a:off x="5791200" y="762000"/>
            <a:ext cx="1219200" cy="584776"/>
          </a:xfrm>
          <a:prstGeom prst="rect">
            <a:avLst/>
          </a:prstGeom>
          <a:noFill/>
        </p:spPr>
        <p:txBody>
          <a:bodyPr wrap="square" rtlCol="0">
            <a:spAutoFit/>
          </a:bodyPr>
          <a:lstStyle/>
          <a:p>
            <a:r>
              <a:rPr lang="en-US" sz="3200" b="1" dirty="0" smtClean="0"/>
              <a:t>RL.1.7</a:t>
            </a:r>
            <a:endParaRPr lang="en-US" sz="3200" b="1" dirty="0"/>
          </a:p>
        </p:txBody>
      </p:sp>
      <p:sp>
        <p:nvSpPr>
          <p:cNvPr id="8" name="TextBox 7"/>
          <p:cNvSpPr txBox="1"/>
          <p:nvPr/>
        </p:nvSpPr>
        <p:spPr>
          <a:xfrm>
            <a:off x="304800" y="1752600"/>
            <a:ext cx="4038600" cy="2031325"/>
          </a:xfrm>
          <a:prstGeom prst="rect">
            <a:avLst/>
          </a:prstGeom>
          <a:noFill/>
        </p:spPr>
        <p:txBody>
          <a:bodyPr wrap="square" rtlCol="0">
            <a:spAutoFit/>
          </a:bodyPr>
          <a:lstStyle/>
          <a:p>
            <a:pPr marL="1200150" lvl="2" indent="-285750">
              <a:buFont typeface="Arial"/>
              <a:buChar char="•"/>
            </a:pPr>
            <a:r>
              <a:rPr lang="en-US" b="1" dirty="0" smtClean="0"/>
              <a:t>ANALYZE:</a:t>
            </a:r>
          </a:p>
          <a:p>
            <a:pPr marL="742950" lvl="1" indent="-285750">
              <a:buFont typeface="Arial"/>
              <a:buChar char="•"/>
            </a:pPr>
            <a:r>
              <a:rPr lang="en-US" dirty="0" smtClean="0"/>
              <a:t>Describe character actions, identify the setting, identify what</a:t>
            </a:r>
          </a:p>
          <a:p>
            <a:pPr lvl="1"/>
            <a:r>
              <a:rPr lang="en-US" dirty="0" smtClean="0"/>
              <a:t>problem is causing the character’s behavior to change.</a:t>
            </a:r>
          </a:p>
          <a:p>
            <a:pPr lvl="1"/>
            <a:endParaRPr lang="en-US" dirty="0"/>
          </a:p>
          <a:p>
            <a:pPr lvl="1"/>
            <a:r>
              <a:rPr lang="en-US" dirty="0" smtClean="0"/>
              <a:t>*surface level knowledge*</a:t>
            </a:r>
          </a:p>
        </p:txBody>
      </p:sp>
      <p:sp>
        <p:nvSpPr>
          <p:cNvPr id="9" name="TextBox 8"/>
          <p:cNvSpPr txBox="1"/>
          <p:nvPr/>
        </p:nvSpPr>
        <p:spPr>
          <a:xfrm>
            <a:off x="5105400" y="1676400"/>
            <a:ext cx="3886200" cy="4247317"/>
          </a:xfrm>
          <a:prstGeom prst="rect">
            <a:avLst/>
          </a:prstGeom>
          <a:noFill/>
        </p:spPr>
        <p:txBody>
          <a:bodyPr wrap="square" rtlCol="0">
            <a:spAutoFit/>
          </a:bodyPr>
          <a:lstStyle/>
          <a:p>
            <a:pPr marL="285750" indent="-285750">
              <a:buFont typeface="Arial"/>
              <a:buChar char="•"/>
            </a:pPr>
            <a:r>
              <a:rPr lang="en-US" b="1" dirty="0" smtClean="0"/>
              <a:t>EVALUATE:</a:t>
            </a:r>
          </a:p>
          <a:p>
            <a:pPr marL="285750" indent="-285750">
              <a:buFont typeface="Arial"/>
              <a:buChar char="•"/>
            </a:pPr>
            <a:r>
              <a:rPr lang="en-US" dirty="0" smtClean="0"/>
              <a:t>How words and </a:t>
            </a:r>
            <a:r>
              <a:rPr lang="en-US" dirty="0" err="1" smtClean="0"/>
              <a:t>illustra</a:t>
            </a:r>
            <a:r>
              <a:rPr lang="en-US" dirty="0" smtClean="0"/>
              <a:t>- </a:t>
            </a:r>
          </a:p>
          <a:p>
            <a:r>
              <a:rPr lang="en-US" dirty="0"/>
              <a:t> </a:t>
            </a:r>
            <a:r>
              <a:rPr lang="en-US" dirty="0" smtClean="0"/>
              <a:t>      </a:t>
            </a:r>
            <a:r>
              <a:rPr lang="en-US" dirty="0" err="1" smtClean="0"/>
              <a:t>tions</a:t>
            </a:r>
            <a:r>
              <a:rPr lang="en-US" dirty="0" smtClean="0"/>
              <a:t> connect</a:t>
            </a:r>
          </a:p>
          <a:p>
            <a:pPr marL="742950" lvl="1" indent="-285750">
              <a:buFont typeface="Arial"/>
              <a:buChar char="•"/>
            </a:pPr>
            <a:r>
              <a:rPr lang="en-US" dirty="0"/>
              <a:t>What role do the words </a:t>
            </a:r>
            <a:r>
              <a:rPr lang="en-US" dirty="0" smtClean="0"/>
              <a:t>play</a:t>
            </a:r>
          </a:p>
          <a:p>
            <a:r>
              <a:rPr lang="en-US" dirty="0"/>
              <a:t> </a:t>
            </a:r>
            <a:r>
              <a:rPr lang="en-US" dirty="0" smtClean="0"/>
              <a:t>          in </a:t>
            </a:r>
            <a:r>
              <a:rPr lang="en-US" dirty="0"/>
              <a:t>describing the characters? </a:t>
            </a:r>
            <a:endParaRPr lang="en-US" dirty="0" smtClean="0"/>
          </a:p>
          <a:p>
            <a:r>
              <a:rPr lang="en-US" dirty="0"/>
              <a:t> </a:t>
            </a:r>
            <a:r>
              <a:rPr lang="en-US" dirty="0" smtClean="0"/>
              <a:t>         -How </a:t>
            </a:r>
            <a:r>
              <a:rPr lang="en-US" dirty="0"/>
              <a:t>do the details and </a:t>
            </a:r>
            <a:r>
              <a:rPr lang="en-US" dirty="0" err="1" smtClean="0"/>
              <a:t>illustra</a:t>
            </a:r>
            <a:r>
              <a:rPr lang="en-US" dirty="0" smtClean="0"/>
              <a:t>-</a:t>
            </a:r>
          </a:p>
          <a:p>
            <a:r>
              <a:rPr lang="en-US" dirty="0"/>
              <a:t> </a:t>
            </a:r>
            <a:r>
              <a:rPr lang="en-US" dirty="0" smtClean="0"/>
              <a:t>             </a:t>
            </a:r>
            <a:r>
              <a:rPr lang="en-US" dirty="0" err="1" smtClean="0"/>
              <a:t>tions</a:t>
            </a:r>
            <a:r>
              <a:rPr lang="en-US" dirty="0" smtClean="0"/>
              <a:t> </a:t>
            </a:r>
            <a:r>
              <a:rPr lang="en-US" dirty="0"/>
              <a:t>help me </a:t>
            </a:r>
            <a:r>
              <a:rPr lang="en-US" dirty="0" smtClean="0"/>
              <a:t>understand?</a:t>
            </a:r>
          </a:p>
          <a:p>
            <a:pPr marL="742950" lvl="1" indent="-285750">
              <a:buFont typeface="Arial"/>
              <a:buChar char="•"/>
            </a:pPr>
            <a:r>
              <a:rPr lang="en-US" b="1" dirty="0" smtClean="0"/>
              <a:t>INTEGRATE: </a:t>
            </a:r>
          </a:p>
          <a:p>
            <a:pPr marL="742950" lvl="1" indent="-285750">
              <a:buFont typeface="Arial"/>
              <a:buChar char="•"/>
            </a:pPr>
            <a:r>
              <a:rPr lang="en-US" dirty="0" smtClean="0"/>
              <a:t>Here </a:t>
            </a:r>
            <a:r>
              <a:rPr lang="en-US" dirty="0"/>
              <a:t>are the key details and how does this help me understand the text. (Take what you know about characters and the illustrations and now </a:t>
            </a:r>
            <a:r>
              <a:rPr lang="en-US" b="1" dirty="0"/>
              <a:t>ANALYZE</a:t>
            </a:r>
            <a:r>
              <a:rPr lang="en-US" dirty="0"/>
              <a:t> what I know from the details. </a:t>
            </a:r>
            <a:endParaRPr lang="en-US" dirty="0" smtClean="0"/>
          </a:p>
        </p:txBody>
      </p:sp>
      <p:sp>
        <p:nvSpPr>
          <p:cNvPr id="11" name="TextBox 10"/>
          <p:cNvSpPr txBox="1"/>
          <p:nvPr/>
        </p:nvSpPr>
        <p:spPr>
          <a:xfrm>
            <a:off x="1219200" y="5657671"/>
            <a:ext cx="3352800" cy="1200329"/>
          </a:xfrm>
          <a:prstGeom prst="rect">
            <a:avLst/>
          </a:prstGeom>
          <a:noFill/>
        </p:spPr>
        <p:txBody>
          <a:bodyPr wrap="square" rtlCol="0">
            <a:spAutoFit/>
          </a:bodyPr>
          <a:lstStyle/>
          <a:p>
            <a:pPr marL="285750" indent="-285750">
              <a:buFont typeface="Arial"/>
              <a:buChar char="•"/>
            </a:pPr>
            <a:r>
              <a:rPr lang="en-US" b="1" dirty="0"/>
              <a:t>EXAMPLE: </a:t>
            </a:r>
            <a:r>
              <a:rPr lang="en-US" dirty="0"/>
              <a:t>describe the character and provide words from text that describe</a:t>
            </a:r>
            <a:endParaRPr lang="en-US" b="1" dirty="0"/>
          </a:p>
          <a:p>
            <a:endParaRPr lang="en-US" dirty="0"/>
          </a:p>
        </p:txBody>
      </p:sp>
      <p:sp>
        <p:nvSpPr>
          <p:cNvPr id="12" name="TextBox 11"/>
          <p:cNvSpPr txBox="1"/>
          <p:nvPr/>
        </p:nvSpPr>
        <p:spPr>
          <a:xfrm>
            <a:off x="0" y="0"/>
            <a:ext cx="9144000" cy="646331"/>
          </a:xfrm>
          <a:prstGeom prst="rect">
            <a:avLst/>
          </a:prstGeom>
          <a:noFill/>
        </p:spPr>
        <p:txBody>
          <a:bodyPr wrap="square" rtlCol="0">
            <a:spAutoFit/>
          </a:bodyPr>
          <a:lstStyle/>
          <a:p>
            <a:pPr algn="ctr"/>
            <a:r>
              <a:rPr lang="en-US" sz="3600" b="1" u="sng" dirty="0" smtClean="0"/>
              <a:t>A Deeper Look Into the </a:t>
            </a:r>
            <a:r>
              <a:rPr lang="en-US" sz="3600" b="1" i="1" u="sng" dirty="0" smtClean="0"/>
              <a:t>Literature</a:t>
            </a:r>
            <a:r>
              <a:rPr lang="en-US" sz="3600" b="1" u="sng" dirty="0" smtClean="0"/>
              <a:t> Standards</a:t>
            </a:r>
            <a:endParaRPr lang="en-US" sz="3600" b="1" u="sng" dirty="0"/>
          </a:p>
        </p:txBody>
      </p:sp>
      <p:sp>
        <p:nvSpPr>
          <p:cNvPr id="14" name="TextBox 13"/>
          <p:cNvSpPr txBox="1"/>
          <p:nvPr/>
        </p:nvSpPr>
        <p:spPr>
          <a:xfrm>
            <a:off x="4953000" y="5791200"/>
            <a:ext cx="3733800" cy="1015663"/>
          </a:xfrm>
          <a:prstGeom prst="rect">
            <a:avLst/>
          </a:prstGeom>
          <a:solidFill>
            <a:schemeClr val="bg1"/>
          </a:solidFill>
        </p:spPr>
        <p:txBody>
          <a:bodyPr wrap="square" rtlCol="0">
            <a:spAutoFit/>
          </a:bodyPr>
          <a:lstStyle/>
          <a:p>
            <a:pPr marL="285750" indent="-285750">
              <a:buFont typeface="Arial"/>
              <a:buChar char="•"/>
            </a:pPr>
            <a:r>
              <a:rPr lang="en-US" b="1" dirty="0" smtClean="0"/>
              <a:t>EXAMPLE:</a:t>
            </a:r>
            <a:r>
              <a:rPr lang="en-US" dirty="0" smtClean="0"/>
              <a:t> </a:t>
            </a:r>
            <a:r>
              <a:rPr lang="en-US" sz="1400" dirty="0" smtClean="0"/>
              <a:t>copy a page of text, have students highlight the details</a:t>
            </a:r>
          </a:p>
          <a:p>
            <a:r>
              <a:rPr lang="en-US" sz="1400" dirty="0"/>
              <a:t> </a:t>
            </a:r>
            <a:r>
              <a:rPr lang="en-US" sz="1400" dirty="0" smtClean="0"/>
              <a:t>     –OR- Have students mark similarities b/t text</a:t>
            </a:r>
          </a:p>
          <a:p>
            <a:r>
              <a:rPr lang="en-US" sz="1400" dirty="0"/>
              <a:t> </a:t>
            </a:r>
            <a:r>
              <a:rPr lang="en-US" sz="1400" dirty="0" smtClean="0"/>
              <a:t>      and illustrations </a:t>
            </a:r>
            <a:endParaRPr lang="en-US" sz="1400" b="1" dirty="0"/>
          </a:p>
        </p:txBody>
      </p:sp>
      <p:sp>
        <p:nvSpPr>
          <p:cNvPr id="13" name="TextBox 12"/>
          <p:cNvSpPr txBox="1"/>
          <p:nvPr/>
        </p:nvSpPr>
        <p:spPr>
          <a:xfrm>
            <a:off x="3886200" y="3505200"/>
            <a:ext cx="1524000" cy="1200329"/>
          </a:xfrm>
          <a:prstGeom prst="rect">
            <a:avLst/>
          </a:prstGeom>
          <a:noFill/>
        </p:spPr>
        <p:txBody>
          <a:bodyPr wrap="square" rtlCol="0">
            <a:spAutoFit/>
          </a:bodyPr>
          <a:lstStyle/>
          <a:p>
            <a:pPr marL="285750" indent="-285750">
              <a:buFont typeface="Arial"/>
              <a:buChar char="•"/>
            </a:pPr>
            <a:r>
              <a:rPr lang="en-US" dirty="0" smtClean="0"/>
              <a:t>characters</a:t>
            </a:r>
          </a:p>
          <a:p>
            <a:pPr marL="285750" indent="-285750">
              <a:buFont typeface="Arial"/>
              <a:buChar char="•"/>
            </a:pPr>
            <a:r>
              <a:rPr lang="en-US" dirty="0" smtClean="0"/>
              <a:t>setting</a:t>
            </a:r>
          </a:p>
          <a:p>
            <a:pPr marL="285750" indent="-285750">
              <a:buFont typeface="Arial"/>
              <a:buChar char="•"/>
            </a:pPr>
            <a:r>
              <a:rPr lang="en-US" dirty="0" smtClean="0"/>
              <a:t>key details</a:t>
            </a:r>
          </a:p>
          <a:p>
            <a:pPr marL="285750" indent="-285750">
              <a:buFont typeface="Arial"/>
              <a:buChar char="•"/>
            </a:pPr>
            <a:endParaRPr lang="en-US" dirty="0"/>
          </a:p>
        </p:txBody>
      </p:sp>
      <p:pic>
        <p:nvPicPr>
          <p:cNvPr id="2" name="Sound 1">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178800" y="5892800"/>
            <a:ext cx="812800" cy="812800"/>
          </a:xfrm>
          <a:prstGeom prst="rect">
            <a:avLst/>
          </a:prstGeom>
        </p:spPr>
      </p:pic>
    </p:spTree>
    <p:extLst>
      <p:ext uri="{BB962C8B-B14F-4D97-AF65-F5344CB8AC3E}">
        <p14:creationId xmlns:p14="http://schemas.microsoft.com/office/powerpoint/2010/main" xmlns="" val="493293498"/>
      </p:ext>
    </p:extLst>
  </p:cSld>
  <p:clrMapOvr>
    <a:masterClrMapping/>
  </p:clrMapOvr>
  <mc:AlternateContent xmlns:mc="http://schemas.openxmlformats.org/markup-compatibility/2006">
    <mc:Choice xmlns:p14="http://schemas.microsoft.com/office/powerpoint/2010/main" xmlns="" Requires="p14">
      <p:transition spd="slow" p14:dur="2000" advTm="33934"/>
    </mc:Choice>
    <mc:Fallback>
      <p:transition spd="slow" advTm="33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733799" y="1444171"/>
            <a:ext cx="5439229" cy="54102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0" y="1447800"/>
            <a:ext cx="5562600" cy="54102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133600" y="838200"/>
            <a:ext cx="1219200" cy="584776"/>
          </a:xfrm>
          <a:prstGeom prst="rect">
            <a:avLst/>
          </a:prstGeom>
          <a:noFill/>
        </p:spPr>
        <p:txBody>
          <a:bodyPr wrap="square" rtlCol="0">
            <a:spAutoFit/>
          </a:bodyPr>
          <a:lstStyle/>
          <a:p>
            <a:r>
              <a:rPr lang="en-US" sz="3200" b="1" dirty="0" smtClean="0"/>
              <a:t>RI.1.3</a:t>
            </a:r>
            <a:endParaRPr lang="en-US" sz="3200" b="1" dirty="0"/>
          </a:p>
        </p:txBody>
      </p:sp>
      <p:sp>
        <p:nvSpPr>
          <p:cNvPr id="7" name="TextBox 6"/>
          <p:cNvSpPr txBox="1"/>
          <p:nvPr/>
        </p:nvSpPr>
        <p:spPr>
          <a:xfrm>
            <a:off x="5791200" y="762000"/>
            <a:ext cx="1219200" cy="584776"/>
          </a:xfrm>
          <a:prstGeom prst="rect">
            <a:avLst/>
          </a:prstGeom>
          <a:noFill/>
        </p:spPr>
        <p:txBody>
          <a:bodyPr wrap="square" rtlCol="0">
            <a:spAutoFit/>
          </a:bodyPr>
          <a:lstStyle/>
          <a:p>
            <a:r>
              <a:rPr lang="en-US" sz="3200" b="1" dirty="0" smtClean="0"/>
              <a:t>RI.1.7</a:t>
            </a:r>
            <a:endParaRPr lang="en-US" sz="3200" b="1" dirty="0"/>
          </a:p>
        </p:txBody>
      </p:sp>
      <p:sp>
        <p:nvSpPr>
          <p:cNvPr id="8" name="TextBox 7"/>
          <p:cNvSpPr txBox="1"/>
          <p:nvPr/>
        </p:nvSpPr>
        <p:spPr>
          <a:xfrm>
            <a:off x="304800" y="1752600"/>
            <a:ext cx="4038600" cy="369332"/>
          </a:xfrm>
          <a:prstGeom prst="rect">
            <a:avLst/>
          </a:prstGeom>
          <a:noFill/>
        </p:spPr>
        <p:txBody>
          <a:bodyPr wrap="square" rtlCol="0">
            <a:spAutoFit/>
          </a:bodyPr>
          <a:lstStyle/>
          <a:p>
            <a:pPr marL="1200150" lvl="2" indent="-285750">
              <a:buFont typeface="Arial"/>
              <a:buChar char="•"/>
            </a:pPr>
            <a:r>
              <a:rPr lang="en-US" b="1" dirty="0" smtClean="0"/>
              <a:t>ANALYZE:</a:t>
            </a:r>
            <a:endParaRPr lang="en-US" b="1" dirty="0"/>
          </a:p>
        </p:txBody>
      </p:sp>
      <p:sp>
        <p:nvSpPr>
          <p:cNvPr id="9" name="TextBox 8"/>
          <p:cNvSpPr txBox="1"/>
          <p:nvPr/>
        </p:nvSpPr>
        <p:spPr>
          <a:xfrm>
            <a:off x="5181600" y="1676400"/>
            <a:ext cx="3810000" cy="3139321"/>
          </a:xfrm>
          <a:prstGeom prst="rect">
            <a:avLst/>
          </a:prstGeom>
          <a:noFill/>
        </p:spPr>
        <p:txBody>
          <a:bodyPr wrap="square" rtlCol="0">
            <a:spAutoFit/>
          </a:bodyPr>
          <a:lstStyle/>
          <a:p>
            <a:pPr marL="285750" indent="-285750">
              <a:buFont typeface="Arial"/>
              <a:buChar char="•"/>
            </a:pPr>
            <a:r>
              <a:rPr lang="en-US" b="1" dirty="0" smtClean="0"/>
              <a:t>EVALUATE AND</a:t>
            </a:r>
          </a:p>
          <a:p>
            <a:r>
              <a:rPr lang="en-US" b="1" dirty="0"/>
              <a:t> </a:t>
            </a:r>
            <a:r>
              <a:rPr lang="en-US" b="1" dirty="0" smtClean="0"/>
              <a:t>            INTEGRATE</a:t>
            </a:r>
          </a:p>
          <a:p>
            <a:pPr marL="285750" indent="-285750">
              <a:buFont typeface="Arial"/>
              <a:buChar char="•"/>
            </a:pPr>
            <a:r>
              <a:rPr lang="en-US" b="1" dirty="0" smtClean="0"/>
              <a:t>PICTURES ONLY</a:t>
            </a:r>
          </a:p>
          <a:p>
            <a:pPr marL="285750" indent="-285750">
              <a:buFont typeface="Arial"/>
              <a:buChar char="•"/>
            </a:pPr>
            <a:r>
              <a:rPr lang="en-US" dirty="0" smtClean="0"/>
              <a:t>What </a:t>
            </a:r>
            <a:r>
              <a:rPr lang="en-US" dirty="0"/>
              <a:t>key details do </a:t>
            </a:r>
            <a:r>
              <a:rPr lang="en-US" dirty="0" smtClean="0"/>
              <a:t>the</a:t>
            </a:r>
          </a:p>
          <a:p>
            <a:r>
              <a:rPr lang="en-US" dirty="0" smtClean="0"/>
              <a:t> </a:t>
            </a:r>
            <a:r>
              <a:rPr lang="en-US" dirty="0"/>
              <a:t>illustrations provide that the </a:t>
            </a:r>
            <a:endParaRPr lang="en-US" dirty="0" smtClean="0"/>
          </a:p>
          <a:p>
            <a:r>
              <a:rPr lang="en-US" dirty="0" smtClean="0"/>
              <a:t>     words DON’T?</a:t>
            </a:r>
            <a:endParaRPr lang="en-US" dirty="0"/>
          </a:p>
          <a:p>
            <a:pPr marL="285750" indent="-285750">
              <a:buFont typeface="Arial"/>
              <a:buChar char="•"/>
            </a:pPr>
            <a:r>
              <a:rPr lang="en-US" dirty="0"/>
              <a:t>What types of details can the </a:t>
            </a:r>
            <a:endParaRPr lang="en-US" dirty="0" smtClean="0"/>
          </a:p>
          <a:p>
            <a:r>
              <a:rPr lang="en-US" dirty="0"/>
              <a:t> </a:t>
            </a:r>
            <a:r>
              <a:rPr lang="en-US" dirty="0" smtClean="0"/>
              <a:t>      author </a:t>
            </a:r>
            <a:r>
              <a:rPr lang="en-US" dirty="0"/>
              <a:t>describe better in </a:t>
            </a:r>
            <a:r>
              <a:rPr lang="en-US" dirty="0" err="1" smtClean="0"/>
              <a:t>illustra</a:t>
            </a:r>
            <a:r>
              <a:rPr lang="en-US" dirty="0" smtClean="0"/>
              <a:t>- </a:t>
            </a:r>
          </a:p>
          <a:p>
            <a:r>
              <a:rPr lang="en-US" dirty="0"/>
              <a:t> </a:t>
            </a:r>
            <a:r>
              <a:rPr lang="en-US" dirty="0" smtClean="0"/>
              <a:t>      </a:t>
            </a:r>
            <a:r>
              <a:rPr lang="en-US" dirty="0" err="1" smtClean="0"/>
              <a:t>tions</a:t>
            </a:r>
            <a:r>
              <a:rPr lang="en-US" dirty="0" smtClean="0"/>
              <a:t>. </a:t>
            </a:r>
          </a:p>
          <a:p>
            <a:r>
              <a:rPr lang="en-US" dirty="0"/>
              <a:t> </a:t>
            </a:r>
            <a:r>
              <a:rPr lang="en-US" dirty="0" smtClean="0"/>
              <a:t>      *</a:t>
            </a:r>
            <a:r>
              <a:rPr lang="en-US" dirty="0"/>
              <a:t>A picture is worth a thousand </a:t>
            </a:r>
            <a:endParaRPr lang="en-US" dirty="0" smtClean="0"/>
          </a:p>
          <a:p>
            <a:r>
              <a:rPr lang="en-US" dirty="0"/>
              <a:t> </a:t>
            </a:r>
            <a:r>
              <a:rPr lang="en-US" dirty="0" smtClean="0"/>
              <a:t>              words</a:t>
            </a:r>
            <a:r>
              <a:rPr lang="en-US" dirty="0"/>
              <a:t>. </a:t>
            </a:r>
          </a:p>
        </p:txBody>
      </p:sp>
      <p:sp>
        <p:nvSpPr>
          <p:cNvPr id="11" name="TextBox 10"/>
          <p:cNvSpPr txBox="1"/>
          <p:nvPr/>
        </p:nvSpPr>
        <p:spPr>
          <a:xfrm>
            <a:off x="762000" y="5181600"/>
            <a:ext cx="3352800" cy="1200329"/>
          </a:xfrm>
          <a:prstGeom prst="rect">
            <a:avLst/>
          </a:prstGeom>
          <a:noFill/>
        </p:spPr>
        <p:txBody>
          <a:bodyPr wrap="square" rtlCol="0">
            <a:spAutoFit/>
          </a:bodyPr>
          <a:lstStyle/>
          <a:p>
            <a:pPr marL="285750" indent="-285750">
              <a:buFont typeface="Arial"/>
              <a:buChar char="•"/>
            </a:pPr>
            <a:r>
              <a:rPr lang="en-US" b="1" dirty="0"/>
              <a:t>EXAMPLE</a:t>
            </a:r>
            <a:r>
              <a:rPr lang="en-US" b="1" dirty="0" smtClean="0"/>
              <a:t>: </a:t>
            </a:r>
            <a:r>
              <a:rPr lang="en-US" dirty="0" smtClean="0"/>
              <a:t>Copy table of contents- ask questions like… “what information can you find on </a:t>
            </a:r>
            <a:r>
              <a:rPr lang="en-US" dirty="0" err="1" smtClean="0"/>
              <a:t>pg</a:t>
            </a:r>
            <a:r>
              <a:rPr lang="en-US" dirty="0" smtClean="0"/>
              <a:t>….” </a:t>
            </a:r>
            <a:endParaRPr lang="en-US" dirty="0"/>
          </a:p>
        </p:txBody>
      </p:sp>
      <p:sp>
        <p:nvSpPr>
          <p:cNvPr id="12" name="TextBox 11"/>
          <p:cNvSpPr txBox="1"/>
          <p:nvPr/>
        </p:nvSpPr>
        <p:spPr>
          <a:xfrm>
            <a:off x="0" y="0"/>
            <a:ext cx="9144000" cy="1200329"/>
          </a:xfrm>
          <a:prstGeom prst="rect">
            <a:avLst/>
          </a:prstGeom>
          <a:noFill/>
        </p:spPr>
        <p:txBody>
          <a:bodyPr wrap="square" rtlCol="0">
            <a:spAutoFit/>
          </a:bodyPr>
          <a:lstStyle/>
          <a:p>
            <a:pPr algn="ctr"/>
            <a:r>
              <a:rPr lang="en-US" sz="3600" b="1" u="sng" dirty="0" smtClean="0"/>
              <a:t>A Deeper Look Into the </a:t>
            </a:r>
            <a:r>
              <a:rPr lang="en-US" sz="3600" b="1" i="1" u="sng" dirty="0" smtClean="0"/>
              <a:t>Informational </a:t>
            </a:r>
            <a:r>
              <a:rPr lang="en-US" sz="3600" b="1" u="sng" dirty="0" smtClean="0"/>
              <a:t>Standards</a:t>
            </a:r>
            <a:endParaRPr lang="en-US" sz="3600" b="1" u="sng" dirty="0"/>
          </a:p>
        </p:txBody>
      </p:sp>
      <p:sp>
        <p:nvSpPr>
          <p:cNvPr id="14" name="TextBox 13"/>
          <p:cNvSpPr txBox="1"/>
          <p:nvPr/>
        </p:nvSpPr>
        <p:spPr>
          <a:xfrm>
            <a:off x="5029200" y="5105400"/>
            <a:ext cx="3505200" cy="1200329"/>
          </a:xfrm>
          <a:prstGeom prst="rect">
            <a:avLst/>
          </a:prstGeom>
          <a:noFill/>
        </p:spPr>
        <p:txBody>
          <a:bodyPr wrap="square" rtlCol="0">
            <a:spAutoFit/>
          </a:bodyPr>
          <a:lstStyle/>
          <a:p>
            <a:pPr marL="285750" indent="-285750">
              <a:buFont typeface="Arial"/>
              <a:buChar char="•"/>
            </a:pPr>
            <a:r>
              <a:rPr lang="en-US" b="1" dirty="0" smtClean="0"/>
              <a:t>EXAMPLE:</a:t>
            </a:r>
            <a:r>
              <a:rPr lang="en-US" dirty="0" smtClean="0"/>
              <a:t> </a:t>
            </a:r>
            <a:r>
              <a:rPr lang="en-US" u="sng" dirty="0" smtClean="0"/>
              <a:t>MAPS</a:t>
            </a:r>
            <a:r>
              <a:rPr lang="en-US" dirty="0" smtClean="0"/>
              <a:t>: Tell me more about what you know from the illustrations. Use pictures to tell me more about the topic </a:t>
            </a:r>
            <a:endParaRPr lang="en-US" dirty="0"/>
          </a:p>
        </p:txBody>
      </p:sp>
      <p:sp>
        <p:nvSpPr>
          <p:cNvPr id="2" name="TextBox 1"/>
          <p:cNvSpPr txBox="1"/>
          <p:nvPr/>
        </p:nvSpPr>
        <p:spPr>
          <a:xfrm>
            <a:off x="-152400" y="2057400"/>
            <a:ext cx="3962400" cy="2585323"/>
          </a:xfrm>
          <a:prstGeom prst="rect">
            <a:avLst/>
          </a:prstGeom>
          <a:noFill/>
        </p:spPr>
        <p:txBody>
          <a:bodyPr wrap="square" rtlCol="0">
            <a:spAutoFit/>
          </a:bodyPr>
          <a:lstStyle/>
          <a:p>
            <a:pPr marL="1200150" lvl="2" indent="-285750">
              <a:buFont typeface="Arial"/>
              <a:buChar char="•"/>
            </a:pPr>
            <a:r>
              <a:rPr lang="en-US" dirty="0"/>
              <a:t>Connection b/t individuals and events within ONE text</a:t>
            </a:r>
          </a:p>
          <a:p>
            <a:pPr marL="1200150" lvl="2" indent="-285750">
              <a:buFont typeface="Arial"/>
              <a:buChar char="•"/>
            </a:pPr>
            <a:r>
              <a:rPr lang="en-US" dirty="0"/>
              <a:t>How is the text organized? </a:t>
            </a:r>
            <a:r>
              <a:rPr lang="en-US" dirty="0" smtClean="0"/>
              <a:t>Focus on 1 feature. </a:t>
            </a:r>
          </a:p>
          <a:p>
            <a:pPr marL="1200150" lvl="2" indent="-285750">
              <a:buFont typeface="Arial"/>
              <a:buChar char="•"/>
            </a:pPr>
            <a:r>
              <a:rPr lang="en-US" dirty="0" smtClean="0"/>
              <a:t>How does the title/illustrations/bolded words…. help me understand the book? </a:t>
            </a:r>
            <a:endParaRPr lang="en-US" dirty="0"/>
          </a:p>
          <a:p>
            <a:endParaRPr lang="en-US" dirty="0"/>
          </a:p>
        </p:txBody>
      </p:sp>
      <p:sp>
        <p:nvSpPr>
          <p:cNvPr id="13" name="TextBox 12"/>
          <p:cNvSpPr txBox="1"/>
          <p:nvPr/>
        </p:nvSpPr>
        <p:spPr>
          <a:xfrm>
            <a:off x="3810000" y="3733800"/>
            <a:ext cx="1905000" cy="923330"/>
          </a:xfrm>
          <a:prstGeom prst="rect">
            <a:avLst/>
          </a:prstGeom>
          <a:noFill/>
        </p:spPr>
        <p:txBody>
          <a:bodyPr wrap="square" rtlCol="0">
            <a:spAutoFit/>
          </a:bodyPr>
          <a:lstStyle/>
          <a:p>
            <a:pPr marL="285750" indent="-285750">
              <a:buFont typeface="Arial"/>
              <a:buChar char="•"/>
            </a:pPr>
            <a:r>
              <a:rPr lang="en-US" dirty="0" smtClean="0"/>
              <a:t>text features</a:t>
            </a:r>
          </a:p>
          <a:p>
            <a:pPr marL="285750" indent="-285750">
              <a:buFont typeface="Arial"/>
              <a:buChar char="•"/>
            </a:pPr>
            <a:r>
              <a:rPr lang="en-US" dirty="0" smtClean="0"/>
              <a:t>analyzing illustrations </a:t>
            </a:r>
            <a:endParaRPr lang="en-US" dirty="0"/>
          </a:p>
        </p:txBody>
      </p:sp>
      <p:pic>
        <p:nvPicPr>
          <p:cNvPr id="3" name="Sound 2">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178800" y="5892800"/>
            <a:ext cx="812800" cy="812800"/>
          </a:xfrm>
          <a:prstGeom prst="rect">
            <a:avLst/>
          </a:prstGeom>
        </p:spPr>
      </p:pic>
    </p:spTree>
    <p:extLst>
      <p:ext uri="{BB962C8B-B14F-4D97-AF65-F5344CB8AC3E}">
        <p14:creationId xmlns:p14="http://schemas.microsoft.com/office/powerpoint/2010/main" xmlns="" val="1049290532"/>
      </p:ext>
    </p:extLst>
  </p:cSld>
  <p:clrMapOvr>
    <a:masterClrMapping/>
  </p:clrMapOvr>
  <mc:AlternateContent xmlns:mc="http://schemas.openxmlformats.org/markup-compatibility/2006">
    <mc:Choice xmlns:p14="http://schemas.microsoft.com/office/powerpoint/2010/main" xmlns="" Requires="p14">
      <p:transition spd="slow" p14:dur="2000" advTm="17413"/>
    </mc:Choice>
    <mc:Fallback>
      <p:transition spd="slow" advTm="17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381000"/>
            <a:ext cx="4114800" cy="646331"/>
          </a:xfrm>
          <a:prstGeom prst="rect">
            <a:avLst/>
          </a:prstGeom>
          <a:noFill/>
        </p:spPr>
        <p:txBody>
          <a:bodyPr wrap="square" rtlCol="0">
            <a:spAutoFit/>
          </a:bodyPr>
          <a:lstStyle/>
          <a:p>
            <a:r>
              <a:rPr lang="en-US" sz="3600" b="1" dirty="0" smtClean="0"/>
              <a:t>New Texts</a:t>
            </a:r>
            <a:endParaRPr lang="en-US" sz="3600" b="1" dirty="0"/>
          </a:p>
        </p:txBody>
      </p:sp>
      <p:pic>
        <p:nvPicPr>
          <p:cNvPr id="4" name="Picture 3"/>
          <p:cNvPicPr>
            <a:picLocks noChangeAspect="1"/>
          </p:cNvPicPr>
          <p:nvPr/>
        </p:nvPicPr>
        <p:blipFill>
          <a:blip r:embed="rId4" cstate="print"/>
          <a:stretch>
            <a:fillRect/>
          </a:stretch>
        </p:blipFill>
        <p:spPr>
          <a:xfrm>
            <a:off x="4648200" y="1600200"/>
            <a:ext cx="3657600" cy="2971799"/>
          </a:xfrm>
          <a:prstGeom prst="rect">
            <a:avLst/>
          </a:prstGeom>
          <a:ln>
            <a:solidFill>
              <a:schemeClr val="tx1"/>
            </a:solidFill>
          </a:ln>
        </p:spPr>
      </p:pic>
      <p:pic>
        <p:nvPicPr>
          <p:cNvPr id="7" name="Picture 6"/>
          <p:cNvPicPr>
            <a:picLocks noChangeAspect="1"/>
          </p:cNvPicPr>
          <p:nvPr/>
        </p:nvPicPr>
        <p:blipFill>
          <a:blip r:embed="rId5" cstate="print"/>
          <a:stretch>
            <a:fillRect/>
          </a:stretch>
        </p:blipFill>
        <p:spPr>
          <a:xfrm>
            <a:off x="381000" y="1447800"/>
            <a:ext cx="3962400" cy="3268980"/>
          </a:xfrm>
          <a:prstGeom prst="rect">
            <a:avLst/>
          </a:prstGeom>
        </p:spPr>
      </p:pic>
      <p:pic>
        <p:nvPicPr>
          <p:cNvPr id="3" name="Sound 2">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0242"/>
    </mc:Choice>
    <mc:Fallback>
      <p:transition spd="slow" advTm="2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304800" y="1676400"/>
            <a:ext cx="8534400" cy="45720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133600" y="1828800"/>
            <a:ext cx="1447800" cy="369332"/>
          </a:xfrm>
          <a:prstGeom prst="rect">
            <a:avLst/>
          </a:prstGeom>
          <a:noFill/>
        </p:spPr>
        <p:txBody>
          <a:bodyPr wrap="square" rtlCol="0">
            <a:spAutoFit/>
          </a:bodyPr>
          <a:lstStyle/>
          <a:p>
            <a:pPr algn="ctr"/>
            <a:r>
              <a:rPr lang="en-US" b="1" dirty="0" smtClean="0"/>
              <a:t>Read Aloud</a:t>
            </a:r>
            <a:endParaRPr lang="en-US" b="1" dirty="0"/>
          </a:p>
        </p:txBody>
      </p:sp>
      <p:grpSp>
        <p:nvGrpSpPr>
          <p:cNvPr id="2" name="Group 30"/>
          <p:cNvGrpSpPr/>
          <p:nvPr/>
        </p:nvGrpSpPr>
        <p:grpSpPr>
          <a:xfrm>
            <a:off x="1447800" y="1371600"/>
            <a:ext cx="1371600" cy="381000"/>
            <a:chOff x="1524000" y="381000"/>
            <a:chExt cx="1371600" cy="381000"/>
          </a:xfrm>
        </p:grpSpPr>
        <p:sp>
          <p:nvSpPr>
            <p:cNvPr id="22" name="Rounded Rectangle 21"/>
            <p:cNvSpPr/>
            <p:nvPr/>
          </p:nvSpPr>
          <p:spPr>
            <a:xfrm>
              <a:off x="1524000" y="381000"/>
              <a:ext cx="1371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600200" y="381000"/>
              <a:ext cx="1219200" cy="369332"/>
            </a:xfrm>
            <a:prstGeom prst="rect">
              <a:avLst/>
            </a:prstGeom>
            <a:noFill/>
          </p:spPr>
          <p:txBody>
            <a:bodyPr wrap="square" rtlCol="0">
              <a:spAutoFit/>
            </a:bodyPr>
            <a:lstStyle/>
            <a:p>
              <a:pPr algn="ctr"/>
              <a:r>
                <a:rPr lang="en-US" b="1" dirty="0" smtClean="0"/>
                <a:t>Literature</a:t>
              </a:r>
              <a:endParaRPr lang="en-US" b="1" dirty="0"/>
            </a:p>
          </p:txBody>
        </p:sp>
      </p:grpSp>
      <p:sp>
        <p:nvSpPr>
          <p:cNvPr id="47" name="TextBox 46"/>
          <p:cNvSpPr txBox="1"/>
          <p:nvPr/>
        </p:nvSpPr>
        <p:spPr>
          <a:xfrm>
            <a:off x="533400" y="304800"/>
            <a:ext cx="2438400" cy="738664"/>
          </a:xfrm>
          <a:prstGeom prst="rect">
            <a:avLst/>
          </a:prstGeom>
          <a:noFill/>
        </p:spPr>
        <p:txBody>
          <a:bodyPr wrap="square" rtlCol="0">
            <a:spAutoFit/>
          </a:bodyPr>
          <a:lstStyle/>
          <a:p>
            <a:r>
              <a:rPr lang="en-US" sz="2400" b="1" dirty="0" smtClean="0"/>
              <a:t>Poem</a:t>
            </a:r>
          </a:p>
          <a:p>
            <a:r>
              <a:rPr lang="en-US" dirty="0" smtClean="0">
                <a:hlinkClick r:id="rId4"/>
              </a:rPr>
              <a:t>“Star Light, Star Bright”</a:t>
            </a:r>
            <a:endParaRPr lang="en-US" dirty="0" smtClean="0"/>
          </a:p>
        </p:txBody>
      </p:sp>
      <p:sp>
        <p:nvSpPr>
          <p:cNvPr id="52" name="TextBox 51"/>
          <p:cNvSpPr txBox="1"/>
          <p:nvPr/>
        </p:nvSpPr>
        <p:spPr>
          <a:xfrm>
            <a:off x="6248400" y="228600"/>
            <a:ext cx="2743200" cy="1384995"/>
          </a:xfrm>
          <a:prstGeom prst="rect">
            <a:avLst/>
          </a:prstGeom>
          <a:noFill/>
        </p:spPr>
        <p:txBody>
          <a:bodyPr wrap="square" rtlCol="0">
            <a:spAutoFit/>
          </a:bodyPr>
          <a:lstStyle/>
          <a:p>
            <a:pPr algn="r"/>
            <a:r>
              <a:rPr lang="en-US" sz="2800" b="1" dirty="0" smtClean="0"/>
              <a:t>1</a:t>
            </a:r>
            <a:r>
              <a:rPr lang="en-US" sz="2800" b="1" baseline="30000" dirty="0" smtClean="0"/>
              <a:t>st</a:t>
            </a:r>
            <a:r>
              <a:rPr lang="en-US" sz="2800" b="1" dirty="0" smtClean="0"/>
              <a:t> Grade </a:t>
            </a:r>
          </a:p>
          <a:p>
            <a:pPr algn="r"/>
            <a:r>
              <a:rPr lang="en-US" sz="2800" b="1" dirty="0" smtClean="0"/>
              <a:t>Print Resources</a:t>
            </a:r>
          </a:p>
          <a:p>
            <a:pPr algn="r"/>
            <a:r>
              <a:rPr lang="en-US" sz="2800" b="1" dirty="0" smtClean="0"/>
              <a:t>Unit 6</a:t>
            </a:r>
            <a:endParaRPr lang="en-US" sz="2800" b="1" dirty="0"/>
          </a:p>
        </p:txBody>
      </p:sp>
      <p:pic>
        <p:nvPicPr>
          <p:cNvPr id="14" name="Picture 13" descr="cover_image">
            <a:hlinkClick r:id="rId5" tgtFrame="tw_cover"/>
          </p:cNvPr>
          <p:cNvPicPr/>
          <p:nvPr/>
        </p:nvPicPr>
        <p:blipFill>
          <a:blip r:embed="rId6" cstate="print"/>
          <a:srcRect/>
          <a:stretch>
            <a:fillRect/>
          </a:stretch>
        </p:blipFill>
        <p:spPr bwMode="auto">
          <a:xfrm>
            <a:off x="685800" y="2057400"/>
            <a:ext cx="1371600" cy="1828800"/>
          </a:xfrm>
          <a:prstGeom prst="rect">
            <a:avLst/>
          </a:prstGeom>
          <a:noFill/>
          <a:ln w="9525">
            <a:solidFill>
              <a:schemeClr val="accent1"/>
            </a:solidFill>
            <a:miter lim="800000"/>
            <a:headEnd/>
            <a:tailEnd/>
          </a:ln>
        </p:spPr>
      </p:pic>
      <p:pic>
        <p:nvPicPr>
          <p:cNvPr id="16" name="Picture 15" descr="cover_image">
            <a:hlinkClick r:id="rId7" tgtFrame="tw_cover"/>
          </p:cNvPr>
          <p:cNvPicPr/>
          <p:nvPr/>
        </p:nvPicPr>
        <p:blipFill>
          <a:blip r:embed="rId8" cstate="print"/>
          <a:srcRect/>
          <a:stretch>
            <a:fillRect/>
          </a:stretch>
        </p:blipFill>
        <p:spPr bwMode="auto">
          <a:xfrm>
            <a:off x="3810000" y="4038600"/>
            <a:ext cx="1447800" cy="1905000"/>
          </a:xfrm>
          <a:prstGeom prst="rect">
            <a:avLst/>
          </a:prstGeom>
          <a:noFill/>
          <a:ln w="9525">
            <a:solidFill>
              <a:schemeClr val="accent1"/>
            </a:solidFill>
            <a:miter lim="800000"/>
            <a:headEnd/>
            <a:tailEnd/>
          </a:ln>
        </p:spPr>
      </p:pic>
      <p:pic>
        <p:nvPicPr>
          <p:cNvPr id="17" name="Picture 16" descr="cover_image">
            <a:hlinkClick r:id="rId9" tgtFrame="tw_cover"/>
          </p:cNvPr>
          <p:cNvPicPr/>
          <p:nvPr/>
        </p:nvPicPr>
        <p:blipFill>
          <a:blip r:embed="rId10" cstate="print"/>
          <a:srcRect/>
          <a:stretch>
            <a:fillRect/>
          </a:stretch>
        </p:blipFill>
        <p:spPr bwMode="auto">
          <a:xfrm>
            <a:off x="2286000" y="2362200"/>
            <a:ext cx="1371600" cy="1676400"/>
          </a:xfrm>
          <a:prstGeom prst="rect">
            <a:avLst/>
          </a:prstGeom>
          <a:noFill/>
          <a:ln w="9525">
            <a:solidFill>
              <a:schemeClr val="accent1"/>
            </a:solidFill>
            <a:miter lim="800000"/>
            <a:headEnd/>
            <a:tailEnd/>
          </a:ln>
        </p:spPr>
      </p:pic>
      <p:sp>
        <p:nvSpPr>
          <p:cNvPr id="3074" name="AutoShape 2" descr="Image result for South America, Donalds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6" name="Picture 4" descr="http://ecx.images-amazon.com/images/I/61HY688M2YL.jpg"/>
          <p:cNvPicPr>
            <a:picLocks noChangeAspect="1" noChangeArrowheads="1"/>
          </p:cNvPicPr>
          <p:nvPr/>
        </p:nvPicPr>
        <p:blipFill>
          <a:blip r:embed="rId11" cstate="print"/>
          <a:srcRect/>
          <a:stretch>
            <a:fillRect/>
          </a:stretch>
        </p:blipFill>
        <p:spPr bwMode="auto">
          <a:xfrm>
            <a:off x="5334000" y="1981200"/>
            <a:ext cx="1295400" cy="1728413"/>
          </a:xfrm>
          <a:prstGeom prst="rect">
            <a:avLst/>
          </a:prstGeom>
          <a:noFill/>
          <a:ln>
            <a:solidFill>
              <a:schemeClr val="accent1"/>
            </a:solidFill>
          </a:ln>
        </p:spPr>
      </p:pic>
      <p:pic>
        <p:nvPicPr>
          <p:cNvPr id="3078" name="Picture 6" descr="http://ecx.images-amazon.com/images/I/51S4eHz5mYL._SX258_BO1,204,203,200_.jpg"/>
          <p:cNvPicPr>
            <a:picLocks noChangeAspect="1" noChangeArrowheads="1"/>
          </p:cNvPicPr>
          <p:nvPr/>
        </p:nvPicPr>
        <p:blipFill>
          <a:blip r:embed="rId12" cstate="print"/>
          <a:srcRect/>
          <a:stretch>
            <a:fillRect/>
          </a:stretch>
        </p:blipFill>
        <p:spPr bwMode="auto">
          <a:xfrm>
            <a:off x="3810000" y="1905000"/>
            <a:ext cx="1371600" cy="1761979"/>
          </a:xfrm>
          <a:prstGeom prst="rect">
            <a:avLst/>
          </a:prstGeom>
          <a:noFill/>
          <a:ln>
            <a:solidFill>
              <a:schemeClr val="accent1"/>
            </a:solidFill>
          </a:ln>
        </p:spPr>
      </p:pic>
      <p:pic>
        <p:nvPicPr>
          <p:cNvPr id="3080" name="Picture 8" descr="http://d.gr-assets.com/books/1406905875l/845403.jpg"/>
          <p:cNvPicPr>
            <a:picLocks noChangeAspect="1" noChangeArrowheads="1"/>
          </p:cNvPicPr>
          <p:nvPr/>
        </p:nvPicPr>
        <p:blipFill>
          <a:blip r:embed="rId13" cstate="print"/>
          <a:srcRect/>
          <a:stretch>
            <a:fillRect/>
          </a:stretch>
        </p:blipFill>
        <p:spPr bwMode="auto">
          <a:xfrm>
            <a:off x="533400" y="4191000"/>
            <a:ext cx="1470518" cy="1752600"/>
          </a:xfrm>
          <a:prstGeom prst="rect">
            <a:avLst/>
          </a:prstGeom>
          <a:noFill/>
          <a:ln>
            <a:solidFill>
              <a:schemeClr val="accent1"/>
            </a:solidFill>
          </a:ln>
        </p:spPr>
      </p:pic>
      <p:pic>
        <p:nvPicPr>
          <p:cNvPr id="3082" name="Picture 10" descr="http://ecx.images-amazon.com/images/I/41PgXz2z3jL.jpg"/>
          <p:cNvPicPr>
            <a:picLocks noChangeAspect="1" noChangeArrowheads="1"/>
          </p:cNvPicPr>
          <p:nvPr/>
        </p:nvPicPr>
        <p:blipFill>
          <a:blip r:embed="rId14" cstate="print"/>
          <a:srcRect/>
          <a:stretch>
            <a:fillRect/>
          </a:stretch>
        </p:blipFill>
        <p:spPr bwMode="auto">
          <a:xfrm>
            <a:off x="6934200" y="2057400"/>
            <a:ext cx="1397203" cy="1828800"/>
          </a:xfrm>
          <a:prstGeom prst="rect">
            <a:avLst/>
          </a:prstGeom>
          <a:noFill/>
          <a:ln>
            <a:solidFill>
              <a:schemeClr val="accent1"/>
            </a:solidFill>
          </a:ln>
        </p:spPr>
      </p:pic>
      <p:pic>
        <p:nvPicPr>
          <p:cNvPr id="3084" name="Picture 12" descr="http://ca.pbsstatic.com/l/61/2161/9780881032161.jpg"/>
          <p:cNvPicPr>
            <a:picLocks noChangeAspect="1" noChangeArrowheads="1"/>
          </p:cNvPicPr>
          <p:nvPr/>
        </p:nvPicPr>
        <p:blipFill>
          <a:blip r:embed="rId15" cstate="print"/>
          <a:srcRect/>
          <a:stretch>
            <a:fillRect/>
          </a:stretch>
        </p:blipFill>
        <p:spPr bwMode="auto">
          <a:xfrm>
            <a:off x="5410200" y="4191000"/>
            <a:ext cx="1448741" cy="1676400"/>
          </a:xfrm>
          <a:prstGeom prst="rect">
            <a:avLst/>
          </a:prstGeom>
          <a:noFill/>
          <a:ln>
            <a:solidFill>
              <a:schemeClr val="accent1"/>
            </a:solidFill>
          </a:ln>
        </p:spPr>
      </p:pic>
      <p:pic>
        <p:nvPicPr>
          <p:cNvPr id="4098" name="Picture 2" descr="http://ecx.images-amazon.com/images/I/51o%2BBNn-tQL.jpg"/>
          <p:cNvPicPr>
            <a:picLocks noChangeAspect="1" noChangeArrowheads="1"/>
          </p:cNvPicPr>
          <p:nvPr/>
        </p:nvPicPr>
        <p:blipFill>
          <a:blip r:embed="rId16" cstate="print"/>
          <a:srcRect/>
          <a:stretch>
            <a:fillRect/>
          </a:stretch>
        </p:blipFill>
        <p:spPr bwMode="auto">
          <a:xfrm>
            <a:off x="7010400" y="4191000"/>
            <a:ext cx="1676400" cy="1414882"/>
          </a:xfrm>
          <a:prstGeom prst="rect">
            <a:avLst/>
          </a:prstGeom>
          <a:noFill/>
          <a:ln>
            <a:solidFill>
              <a:schemeClr val="accent1">
                <a:lumMod val="75000"/>
              </a:schemeClr>
            </a:solidFill>
          </a:ln>
        </p:spPr>
      </p:pic>
      <p:pic>
        <p:nvPicPr>
          <p:cNvPr id="20" name="Picture 19" descr="cover_image"/>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2209800" y="4191000"/>
            <a:ext cx="1447800" cy="1752600"/>
          </a:xfrm>
          <a:prstGeom prst="rect">
            <a:avLst/>
          </a:prstGeom>
          <a:noFill/>
          <a:ln w="9525">
            <a:solidFill>
              <a:schemeClr val="accent1"/>
            </a:solidFill>
            <a:miter lim="800000"/>
            <a:headEnd/>
            <a:tailEnd/>
          </a:ln>
        </p:spPr>
      </p:pic>
      <p:pic>
        <p:nvPicPr>
          <p:cNvPr id="3" name="Sound 2">
            <a:hlinkClick r:id="" action="ppaction://media"/>
          </p:cNvPr>
          <p:cNvPicPr>
            <a:picLocks noChangeAspect="1"/>
          </p:cNvPicPr>
          <p:nvPr>
            <a:audioFile r:link="rId1"/>
            <p:extLst>
              <p:ext uri="{DAA4B4D4-6D71-4841-9C94-3DE7FCFB9230}">
                <p14:media xmlns:p14="http://schemas.microsoft.com/office/powerpoint/2010/main" xmlns="" r:embed="rId18"/>
              </p:ext>
            </p:extLst>
          </p:nvPr>
        </p:nvPicPr>
        <p:blipFill>
          <a:blip r:embed="rId19" cstate="print"/>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1938"/>
    </mc:Choice>
    <mc:Fallback>
      <p:transition spd="slow" advTm="1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657600" y="457200"/>
            <a:ext cx="5181600" cy="6172200"/>
          </a:xfrm>
          <a:prstGeom prst="round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495800" y="533400"/>
            <a:ext cx="1066800" cy="307777"/>
          </a:xfrm>
          <a:prstGeom prst="rect">
            <a:avLst/>
          </a:prstGeom>
          <a:noFill/>
        </p:spPr>
        <p:txBody>
          <a:bodyPr wrap="square" rtlCol="0">
            <a:spAutoFit/>
          </a:bodyPr>
          <a:lstStyle/>
          <a:p>
            <a:pPr algn="ctr"/>
            <a:r>
              <a:rPr lang="en-US" sz="1400" b="1" dirty="0" smtClean="0"/>
              <a:t>Read Aloud</a:t>
            </a:r>
            <a:endParaRPr lang="en-US" sz="1400" b="1" dirty="0"/>
          </a:p>
        </p:txBody>
      </p:sp>
      <p:cxnSp>
        <p:nvCxnSpPr>
          <p:cNvPr id="16" name="Straight Connector 15"/>
          <p:cNvCxnSpPr/>
          <p:nvPr/>
        </p:nvCxnSpPr>
        <p:spPr>
          <a:xfrm rot="5400000">
            <a:off x="4229100" y="2552700"/>
            <a:ext cx="3581400" cy="0"/>
          </a:xfrm>
          <a:prstGeom prst="line">
            <a:avLst/>
          </a:prstGeom>
          <a:ln w="4445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219200" y="304800"/>
            <a:ext cx="1524000" cy="646331"/>
          </a:xfrm>
          <a:prstGeom prst="rect">
            <a:avLst/>
          </a:prstGeom>
          <a:noFill/>
        </p:spPr>
        <p:txBody>
          <a:bodyPr wrap="square" rtlCol="0">
            <a:spAutoFit/>
          </a:bodyPr>
          <a:lstStyle/>
          <a:p>
            <a:pPr algn="ctr"/>
            <a:r>
              <a:rPr lang="en-US" sz="3600" b="1" dirty="0" smtClean="0"/>
              <a:t>Art</a:t>
            </a:r>
            <a:endParaRPr lang="en-US" sz="3600" b="1" dirty="0"/>
          </a:p>
        </p:txBody>
      </p:sp>
      <p:grpSp>
        <p:nvGrpSpPr>
          <p:cNvPr id="2" name="Group 35"/>
          <p:cNvGrpSpPr/>
          <p:nvPr/>
        </p:nvGrpSpPr>
        <p:grpSpPr>
          <a:xfrm>
            <a:off x="4724400" y="152400"/>
            <a:ext cx="2590800" cy="381000"/>
            <a:chOff x="838200" y="3505200"/>
            <a:chExt cx="2590800" cy="381000"/>
          </a:xfrm>
          <a:solidFill>
            <a:schemeClr val="accent6">
              <a:lumMod val="75000"/>
            </a:schemeClr>
          </a:solidFill>
        </p:grpSpPr>
        <p:sp>
          <p:nvSpPr>
            <p:cNvPr id="3" name="Rounded Rectangle 2"/>
            <p:cNvSpPr/>
            <p:nvPr/>
          </p:nvSpPr>
          <p:spPr>
            <a:xfrm>
              <a:off x="838200" y="3505200"/>
              <a:ext cx="2590800" cy="381000"/>
            </a:xfrm>
            <a:prstGeom prst="roundRect">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0600" y="3505200"/>
              <a:ext cx="2286000" cy="369332"/>
            </a:xfrm>
            <a:prstGeom prst="rect">
              <a:avLst/>
            </a:prstGeom>
            <a:noFill/>
          </p:spPr>
          <p:txBody>
            <a:bodyPr wrap="square" rtlCol="0">
              <a:spAutoFit/>
            </a:bodyPr>
            <a:lstStyle/>
            <a:p>
              <a:pPr algn="ctr"/>
              <a:r>
                <a:rPr lang="en-US" b="1" dirty="0" smtClean="0"/>
                <a:t>Informational Text</a:t>
              </a:r>
              <a:endParaRPr lang="en-US" b="1" dirty="0"/>
            </a:p>
          </p:txBody>
        </p:sp>
      </p:grpSp>
      <p:pic>
        <p:nvPicPr>
          <p:cNvPr id="12" name="Picture 11" descr="cover_image">
            <a:hlinkClick r:id="rId4" tgtFrame="tw_cover"/>
          </p:cNvPr>
          <p:cNvPicPr/>
          <p:nvPr/>
        </p:nvPicPr>
        <p:blipFill>
          <a:blip r:embed="rId5" cstate="print"/>
          <a:srcRect/>
          <a:stretch>
            <a:fillRect/>
          </a:stretch>
        </p:blipFill>
        <p:spPr bwMode="auto">
          <a:xfrm>
            <a:off x="7543800" y="2590800"/>
            <a:ext cx="1066800" cy="1143000"/>
          </a:xfrm>
          <a:prstGeom prst="rect">
            <a:avLst/>
          </a:prstGeom>
          <a:noFill/>
          <a:ln w="9525">
            <a:solidFill>
              <a:schemeClr val="accent1"/>
            </a:solidFill>
            <a:miter lim="800000"/>
            <a:headEnd/>
            <a:tailEnd/>
          </a:ln>
        </p:spPr>
      </p:pic>
      <p:pic>
        <p:nvPicPr>
          <p:cNvPr id="13" name="Picture 12" descr="cover_image"/>
          <p:cNvPicPr/>
          <p:nvPr/>
        </p:nvPicPr>
        <p:blipFill>
          <a:blip r:embed="rId6" cstate="print"/>
          <a:srcRect/>
          <a:stretch>
            <a:fillRect/>
          </a:stretch>
        </p:blipFill>
        <p:spPr bwMode="auto">
          <a:xfrm>
            <a:off x="7543800" y="1371600"/>
            <a:ext cx="1066800" cy="1066800"/>
          </a:xfrm>
          <a:prstGeom prst="rect">
            <a:avLst/>
          </a:prstGeom>
          <a:noFill/>
          <a:ln w="9525">
            <a:solidFill>
              <a:schemeClr val="accent1"/>
            </a:solidFill>
            <a:miter lim="800000"/>
            <a:headEnd/>
            <a:tailEnd/>
          </a:ln>
        </p:spPr>
      </p:pic>
      <p:pic>
        <p:nvPicPr>
          <p:cNvPr id="14" name="Picture 13" descr="cover_image"/>
          <p:cNvPicPr/>
          <p:nvPr/>
        </p:nvPicPr>
        <p:blipFill>
          <a:blip r:embed="rId7" cstate="print"/>
          <a:srcRect/>
          <a:stretch>
            <a:fillRect/>
          </a:stretch>
        </p:blipFill>
        <p:spPr bwMode="auto">
          <a:xfrm>
            <a:off x="6324600" y="1295400"/>
            <a:ext cx="1066800" cy="1066800"/>
          </a:xfrm>
          <a:prstGeom prst="rect">
            <a:avLst/>
          </a:prstGeom>
          <a:noFill/>
          <a:ln w="9525">
            <a:solidFill>
              <a:schemeClr val="accent1"/>
            </a:solidFill>
            <a:miter lim="800000"/>
            <a:headEnd/>
            <a:tailEnd/>
          </a:ln>
        </p:spPr>
      </p:pic>
      <p:pic>
        <p:nvPicPr>
          <p:cNvPr id="21" name="Picture 20" descr="shaman's (Small).jpg"/>
          <p:cNvPicPr/>
          <p:nvPr/>
        </p:nvPicPr>
        <p:blipFill>
          <a:blip r:embed="rId8" cstate="print"/>
          <a:stretch>
            <a:fillRect/>
          </a:stretch>
        </p:blipFill>
        <p:spPr>
          <a:xfrm>
            <a:off x="304800" y="990600"/>
            <a:ext cx="830036" cy="1267097"/>
          </a:xfrm>
          <a:prstGeom prst="rect">
            <a:avLst/>
          </a:prstGeom>
          <a:ln>
            <a:solidFill>
              <a:schemeClr val="accent1"/>
            </a:solidFill>
          </a:ln>
        </p:spPr>
      </p:pic>
      <p:pic>
        <p:nvPicPr>
          <p:cNvPr id="22" name="Picture 21" descr="devil mask (Small).jpg"/>
          <p:cNvPicPr/>
          <p:nvPr/>
        </p:nvPicPr>
        <p:blipFill>
          <a:blip r:embed="rId9" cstate="print"/>
          <a:stretch>
            <a:fillRect/>
          </a:stretch>
        </p:blipFill>
        <p:spPr>
          <a:xfrm>
            <a:off x="1371600" y="990600"/>
            <a:ext cx="810623" cy="1267097"/>
          </a:xfrm>
          <a:prstGeom prst="rect">
            <a:avLst/>
          </a:prstGeom>
          <a:ln>
            <a:solidFill>
              <a:schemeClr val="accent1"/>
            </a:solidFill>
          </a:ln>
        </p:spPr>
      </p:pic>
      <p:pic>
        <p:nvPicPr>
          <p:cNvPr id="23" name="Picture 22" descr="asian (Small).jpg"/>
          <p:cNvPicPr/>
          <p:nvPr/>
        </p:nvPicPr>
        <p:blipFill>
          <a:blip r:embed="rId10" cstate="print"/>
          <a:stretch>
            <a:fillRect/>
          </a:stretch>
        </p:blipFill>
        <p:spPr>
          <a:xfrm>
            <a:off x="2514600" y="990600"/>
            <a:ext cx="762000" cy="1219200"/>
          </a:xfrm>
          <a:prstGeom prst="rect">
            <a:avLst/>
          </a:prstGeom>
          <a:ln>
            <a:solidFill>
              <a:schemeClr val="accent1"/>
            </a:solidFill>
          </a:ln>
        </p:spPr>
      </p:pic>
      <p:pic>
        <p:nvPicPr>
          <p:cNvPr id="24" name="Picture 23" descr="African mask ivory coast (Small).jpg"/>
          <p:cNvPicPr/>
          <p:nvPr/>
        </p:nvPicPr>
        <p:blipFill>
          <a:blip r:embed="rId11" cstate="print"/>
          <a:srcRect l="8942" r="21511"/>
          <a:stretch>
            <a:fillRect/>
          </a:stretch>
        </p:blipFill>
        <p:spPr>
          <a:xfrm>
            <a:off x="304800" y="3048000"/>
            <a:ext cx="830035" cy="1188720"/>
          </a:xfrm>
          <a:prstGeom prst="rect">
            <a:avLst/>
          </a:prstGeom>
          <a:ln>
            <a:solidFill>
              <a:schemeClr val="accent1"/>
            </a:solidFill>
          </a:ln>
        </p:spPr>
      </p:pic>
      <p:pic>
        <p:nvPicPr>
          <p:cNvPr id="25" name="Picture 24" descr="Europe-mask-Venetian-11a (Small).jpg"/>
          <p:cNvPicPr/>
          <p:nvPr/>
        </p:nvPicPr>
        <p:blipFill>
          <a:blip r:embed="rId12" cstate="print"/>
          <a:stretch>
            <a:fillRect/>
          </a:stretch>
        </p:blipFill>
        <p:spPr>
          <a:xfrm>
            <a:off x="1419225" y="3038475"/>
            <a:ext cx="751659" cy="1267098"/>
          </a:xfrm>
          <a:prstGeom prst="rect">
            <a:avLst/>
          </a:prstGeom>
          <a:ln>
            <a:solidFill>
              <a:schemeClr val="accent1"/>
            </a:solidFill>
          </a:ln>
        </p:spPr>
      </p:pic>
      <p:pic>
        <p:nvPicPr>
          <p:cNvPr id="26" name="Picture 25" descr="Australian Spirit face (Small).jpg"/>
          <p:cNvPicPr/>
          <p:nvPr/>
        </p:nvPicPr>
        <p:blipFill>
          <a:blip r:embed="rId13" cstate="print"/>
          <a:stretch>
            <a:fillRect/>
          </a:stretch>
        </p:blipFill>
        <p:spPr>
          <a:xfrm>
            <a:off x="2590800" y="3048001"/>
            <a:ext cx="685800" cy="1219200"/>
          </a:xfrm>
          <a:prstGeom prst="rect">
            <a:avLst/>
          </a:prstGeom>
        </p:spPr>
      </p:pic>
      <p:sp>
        <p:nvSpPr>
          <p:cNvPr id="1026" name="Text Box 2"/>
          <p:cNvSpPr txBox="1">
            <a:spLocks noChangeArrowheads="1"/>
          </p:cNvSpPr>
          <p:nvPr/>
        </p:nvSpPr>
        <p:spPr bwMode="auto">
          <a:xfrm>
            <a:off x="228600" y="2286000"/>
            <a:ext cx="842962" cy="5127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Shaman’s Mask </a:t>
            </a:r>
          </a:p>
        </p:txBody>
      </p:sp>
      <p:sp>
        <p:nvSpPr>
          <p:cNvPr id="1027" name="Text Box 3"/>
          <p:cNvSpPr txBox="1">
            <a:spLocks noChangeArrowheads="1"/>
          </p:cNvSpPr>
          <p:nvPr/>
        </p:nvSpPr>
        <p:spPr bwMode="auto">
          <a:xfrm>
            <a:off x="1066801" y="2362201"/>
            <a:ext cx="1066800" cy="457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Devil Dance Mask </a:t>
            </a:r>
          </a:p>
        </p:txBody>
      </p:sp>
      <p:sp>
        <p:nvSpPr>
          <p:cNvPr id="1028" name="Text Box 4"/>
          <p:cNvSpPr txBox="1">
            <a:spLocks noChangeArrowheads="1"/>
          </p:cNvSpPr>
          <p:nvPr/>
        </p:nvSpPr>
        <p:spPr bwMode="auto">
          <a:xfrm>
            <a:off x="2362200" y="2286000"/>
            <a:ext cx="1090612" cy="3810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Captain </a:t>
            </a:r>
            <a:r>
              <a:rPr kumimoji="0" lang="en-US" sz="1100" b="0" i="0" u="none" strike="noStrike" cap="none" normalizeH="0" baseline="0" dirty="0" err="1" smtClean="0">
                <a:ln>
                  <a:noFill/>
                </a:ln>
                <a:solidFill>
                  <a:schemeClr val="tx1"/>
                </a:solidFill>
                <a:effectLst/>
                <a:latin typeface="Calibri" pitchFamily="34" charset="0"/>
                <a:cs typeface="Arial" pitchFamily="34" charset="0"/>
              </a:rPr>
              <a:t>Scaramouche</a:t>
            </a:r>
            <a:r>
              <a:rPr kumimoji="0" lang="en-US" sz="1100" b="0" i="0" u="none" strike="noStrike" cap="none" normalizeH="0" baseline="0" dirty="0" smtClean="0">
                <a:ln>
                  <a:noFill/>
                </a:ln>
                <a:solidFill>
                  <a:schemeClr val="tx1"/>
                </a:solidFill>
                <a:effectLst/>
                <a:latin typeface="Calibri" pitchFamily="34" charset="0"/>
                <a:cs typeface="Arial" pitchFamily="34" charset="0"/>
              </a:rPr>
              <a:t> </a:t>
            </a:r>
          </a:p>
        </p:txBody>
      </p:sp>
      <p:sp>
        <p:nvSpPr>
          <p:cNvPr id="1029" name="Text Box 5"/>
          <p:cNvSpPr txBox="1">
            <a:spLocks noChangeArrowheads="1"/>
          </p:cNvSpPr>
          <p:nvPr/>
        </p:nvSpPr>
        <p:spPr bwMode="auto">
          <a:xfrm>
            <a:off x="228600" y="4343400"/>
            <a:ext cx="1106488"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Asian Puppet Mask </a:t>
            </a:r>
          </a:p>
        </p:txBody>
      </p:sp>
      <p:sp>
        <p:nvSpPr>
          <p:cNvPr id="1030" name="Text Box 6"/>
          <p:cNvSpPr txBox="1">
            <a:spLocks noChangeArrowheads="1"/>
          </p:cNvSpPr>
          <p:nvPr/>
        </p:nvSpPr>
        <p:spPr bwMode="auto">
          <a:xfrm>
            <a:off x="1295400" y="4419600"/>
            <a:ext cx="1016000" cy="3048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African Mask </a:t>
            </a:r>
          </a:p>
        </p:txBody>
      </p:sp>
      <p:sp>
        <p:nvSpPr>
          <p:cNvPr id="1031" name="Text Box 7"/>
          <p:cNvSpPr txBox="1">
            <a:spLocks noChangeArrowheads="1"/>
          </p:cNvSpPr>
          <p:nvPr/>
        </p:nvSpPr>
        <p:spPr bwMode="auto">
          <a:xfrm>
            <a:off x="2286000" y="4267200"/>
            <a:ext cx="1384300" cy="495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Australian Display Mask </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35" name="Picture 11" descr="http://ecx.images-amazon.com/images/I/51%2B-ncTSN%2BL._SX258_BO1,204,203,200_.jpg"/>
          <p:cNvPicPr>
            <a:picLocks noChangeAspect="1" noChangeArrowheads="1"/>
          </p:cNvPicPr>
          <p:nvPr/>
        </p:nvPicPr>
        <p:blipFill>
          <a:blip r:embed="rId14" cstate="print"/>
          <a:srcRect/>
          <a:stretch>
            <a:fillRect/>
          </a:stretch>
        </p:blipFill>
        <p:spPr bwMode="auto">
          <a:xfrm>
            <a:off x="6477000" y="4572000"/>
            <a:ext cx="1295400" cy="1684020"/>
          </a:xfrm>
          <a:prstGeom prst="rect">
            <a:avLst/>
          </a:prstGeom>
          <a:noFill/>
          <a:ln>
            <a:solidFill>
              <a:schemeClr val="accent1"/>
            </a:solidFill>
          </a:ln>
        </p:spPr>
      </p:pic>
      <p:pic>
        <p:nvPicPr>
          <p:cNvPr id="1037" name="Picture 13" descr="http://d.gr-assets.com/books/1349008756l/178837.jpg"/>
          <p:cNvPicPr>
            <a:picLocks noChangeAspect="1" noChangeArrowheads="1"/>
          </p:cNvPicPr>
          <p:nvPr/>
        </p:nvPicPr>
        <p:blipFill>
          <a:blip r:embed="rId15" cstate="print"/>
          <a:srcRect/>
          <a:stretch>
            <a:fillRect/>
          </a:stretch>
        </p:blipFill>
        <p:spPr bwMode="auto">
          <a:xfrm>
            <a:off x="4191000" y="5029200"/>
            <a:ext cx="1447800" cy="1174631"/>
          </a:xfrm>
          <a:prstGeom prst="rect">
            <a:avLst/>
          </a:prstGeom>
          <a:noFill/>
          <a:ln>
            <a:solidFill>
              <a:schemeClr val="accent1"/>
            </a:solidFill>
          </a:ln>
        </p:spPr>
      </p:pic>
      <p:pic>
        <p:nvPicPr>
          <p:cNvPr id="1039" name="Picture 15" descr="http://img1.imagesbn.com/p/9780531159378_p0_v2_s260x420.JPG"/>
          <p:cNvPicPr>
            <a:picLocks noChangeAspect="1" noChangeArrowheads="1"/>
          </p:cNvPicPr>
          <p:nvPr/>
        </p:nvPicPr>
        <p:blipFill>
          <a:blip r:embed="rId16" cstate="print"/>
          <a:srcRect/>
          <a:stretch>
            <a:fillRect/>
          </a:stretch>
        </p:blipFill>
        <p:spPr bwMode="auto">
          <a:xfrm>
            <a:off x="4267200" y="3657600"/>
            <a:ext cx="1421489" cy="1219200"/>
          </a:xfrm>
          <a:prstGeom prst="rect">
            <a:avLst/>
          </a:prstGeom>
          <a:noFill/>
          <a:ln>
            <a:solidFill>
              <a:schemeClr val="accent1"/>
            </a:solidFill>
          </a:ln>
        </p:spPr>
      </p:pic>
      <p:pic>
        <p:nvPicPr>
          <p:cNvPr id="1041" name="Picture 17" descr="http://c3.yoyo.com/images/products/p/fps/fps-117107_1z.jpg"/>
          <p:cNvPicPr>
            <a:picLocks noChangeAspect="1" noChangeArrowheads="1"/>
          </p:cNvPicPr>
          <p:nvPr/>
        </p:nvPicPr>
        <p:blipFill>
          <a:blip r:embed="rId17" cstate="print"/>
          <a:srcRect/>
          <a:stretch>
            <a:fillRect/>
          </a:stretch>
        </p:blipFill>
        <p:spPr bwMode="auto">
          <a:xfrm>
            <a:off x="4267200" y="2362200"/>
            <a:ext cx="1408436" cy="1143000"/>
          </a:xfrm>
          <a:prstGeom prst="rect">
            <a:avLst/>
          </a:prstGeom>
          <a:noFill/>
          <a:ln>
            <a:solidFill>
              <a:schemeClr val="accent1"/>
            </a:solidFill>
          </a:ln>
        </p:spPr>
      </p:pic>
      <p:pic>
        <p:nvPicPr>
          <p:cNvPr id="1043" name="Picture 19" descr="http://ecx.images-amazon.com/images/I/51X6WB9RSNL._SX258_BO1,204,203,200_.jpg"/>
          <p:cNvPicPr>
            <a:picLocks noChangeAspect="1" noChangeArrowheads="1"/>
          </p:cNvPicPr>
          <p:nvPr/>
        </p:nvPicPr>
        <p:blipFill>
          <a:blip r:embed="rId18" cstate="print"/>
          <a:srcRect/>
          <a:stretch>
            <a:fillRect/>
          </a:stretch>
        </p:blipFill>
        <p:spPr bwMode="auto">
          <a:xfrm>
            <a:off x="6248400" y="2590800"/>
            <a:ext cx="1066800" cy="1143000"/>
          </a:xfrm>
          <a:prstGeom prst="rect">
            <a:avLst/>
          </a:prstGeom>
          <a:noFill/>
          <a:ln>
            <a:solidFill>
              <a:schemeClr val="accent1"/>
            </a:solidFill>
          </a:ln>
        </p:spPr>
      </p:pic>
      <p:pic>
        <p:nvPicPr>
          <p:cNvPr id="29" name="Picture 28"/>
          <p:cNvPicPr>
            <a:picLocks noChangeAspect="1"/>
          </p:cNvPicPr>
          <p:nvPr/>
        </p:nvPicPr>
        <p:blipFill>
          <a:blip r:embed="rId19" cstate="print"/>
          <a:stretch>
            <a:fillRect/>
          </a:stretch>
        </p:blipFill>
        <p:spPr>
          <a:xfrm>
            <a:off x="4114801" y="990600"/>
            <a:ext cx="1500554" cy="1219200"/>
          </a:xfrm>
          <a:prstGeom prst="rect">
            <a:avLst/>
          </a:prstGeom>
        </p:spPr>
      </p:pic>
      <p:cxnSp>
        <p:nvCxnSpPr>
          <p:cNvPr id="32" name="Straight Connector 31"/>
          <p:cNvCxnSpPr/>
          <p:nvPr/>
        </p:nvCxnSpPr>
        <p:spPr>
          <a:xfrm rot="10800000">
            <a:off x="6019800" y="4343400"/>
            <a:ext cx="2667000" cy="0"/>
          </a:xfrm>
          <a:prstGeom prst="line">
            <a:avLst/>
          </a:prstGeom>
          <a:ln w="4445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5" name="Sound 4">
            <a:hlinkClick r:id="" action="ppaction://media"/>
          </p:cNvPr>
          <p:cNvPicPr>
            <a:picLocks noChangeAspect="1"/>
          </p:cNvPicPr>
          <p:nvPr>
            <a:audioFile r:link="rId1"/>
            <p:extLst>
              <p:ext uri="{DAA4B4D4-6D71-4841-9C94-3DE7FCFB9230}">
                <p14:media xmlns:p14="http://schemas.microsoft.com/office/powerpoint/2010/main" xmlns="" r:embed="rId20"/>
              </p:ext>
            </p:extLst>
          </p:nvPr>
        </p:nvPicPr>
        <p:blipFill>
          <a:blip r:embed="rId21" cstate="print"/>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1612"/>
    </mc:Choice>
    <mc:Fallback>
      <p:transition spd="slow" advTm="1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51705</TotalTime>
  <Words>3561</Words>
  <Application>Microsoft Office PowerPoint</Application>
  <PresentationFormat>On-screen Show (4:3)</PresentationFormat>
  <Paragraphs>427</Paragraphs>
  <Slides>17</Slides>
  <Notes>16</Notes>
  <HiddenSlides>0</HiddenSlides>
  <MMClips>17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vector>
  </TitlesOfParts>
  <Company>RPS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dc:creator>
  <cp:lastModifiedBy>st</cp:lastModifiedBy>
  <cp:revision>200</cp:revision>
  <dcterms:created xsi:type="dcterms:W3CDTF">2014-09-19T19:39:37Z</dcterms:created>
  <dcterms:modified xsi:type="dcterms:W3CDTF">2015-04-13T13:39:49Z</dcterms:modified>
</cp:coreProperties>
</file>