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7" r:id="rId4"/>
    <p:sldId id="273" r:id="rId5"/>
    <p:sldId id="274" r:id="rId6"/>
    <p:sldId id="278" r:id="rId7"/>
    <p:sldId id="258" r:id="rId8"/>
    <p:sldId id="276" r:id="rId9"/>
    <p:sldId id="275" r:id="rId10"/>
    <p:sldId id="277" r:id="rId11"/>
    <p:sldId id="262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78256" autoAdjust="0"/>
  </p:normalViewPr>
  <p:slideViewPr>
    <p:cSldViewPr>
      <p:cViewPr varScale="1">
        <p:scale>
          <a:sx n="108" d="100"/>
          <a:sy n="108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E35DE-F5CC-418B-885C-9E20131404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74DE-DC91-46C9-902B-56BA8BE94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74DE-DC91-46C9-902B-56BA8BE94B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74DE-DC91-46C9-902B-56BA8BE94B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74DE-DC91-46C9-902B-56BA8BE94B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6490-A292-4C20-A4CF-31DD4AE909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6490-A292-4C20-A4CF-31DD4AE909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74DE-DC91-46C9-902B-56BA8BE94B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74DE-DC91-46C9-902B-56BA8BE94B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22C01B-2652-455B-B111-2104F4FA0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5" Type="http://schemas.openxmlformats.org/officeDocument/2006/relationships/image" Target="../media/image1.png"/><Relationship Id="rId4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0.m4a"/><Relationship Id="rId5" Type="http://schemas.openxmlformats.org/officeDocument/2006/relationships/image" Target="../media/image1.png"/><Relationship Id="rId4" Type="http://schemas.microsoft.com/office/2007/relationships/media" Target="../media/media10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microsoft.com/office/2007/relationships/media" Target="../media/media11.m4a"/><Relationship Id="rId2" Type="http://schemas.openxmlformats.org/officeDocument/2006/relationships/audio" Target="../media/media11.m4a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2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microsoft.com/office/2007/relationships/media" Target="../media/media2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m4a"/><Relationship Id="rId6" Type="http://schemas.openxmlformats.org/officeDocument/2006/relationships/image" Target="../media/image1.png"/><Relationship Id="rId5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4a"/><Relationship Id="rId5" Type="http://schemas.openxmlformats.org/officeDocument/2006/relationships/image" Target="../media/image1.png"/><Relationship Id="rId4" Type="http://schemas.microsoft.com/office/2007/relationships/media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QhD7C8c_WRMmNM&amp;tbnid=GahCwpBuN4b9gM:&amp;ved=0CAUQjRw&amp;url=http://www.squidoo.com/paul-revere&amp;ei=2rQHU5ndAsOS2QWn-4GoBA&amp;bvm=bv.61725948,d.b2I&amp;psig=AFQjCNEVBs2n1N705Zfi5FJc1NuWrXuNsw&amp;ust=1393100366020842" TargetMode="External"/><Relationship Id="rId13" Type="http://schemas.openxmlformats.org/officeDocument/2006/relationships/image" Target="../media/image11.jpeg"/><Relationship Id="rId18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12" Type="http://schemas.openxmlformats.org/officeDocument/2006/relationships/hyperlink" Target="http://images.google.com/url?sa=i&amp;rct=j&amp;q=Benjamin+Franklin+rookie+reader&amp;source=images&amp;cd=&amp;cad=rja&amp;docid=KTfp258B6XC3nM&amp;tbnid=GlnO7GLH-51M7M:&amp;ved=0CAUQjRw&amp;url=http://www.barnesandnoble.com/w/benjamin-franklin-wil-mara/1005753359&amp;ei=YjAoUYCKOu3U2QXQ5IGQDQ&amp;bvm=bv.42768644,d.b2I&amp;psig=AFQjCNG9ITCCj72PTW56GKD0xjZfM2zKIg&amp;ust=1361674714842498" TargetMode="External"/><Relationship Id="rId17" Type="http://schemas.openxmlformats.org/officeDocument/2006/relationships/hyperlink" Target="http://images.google.com/url?sa=i&amp;rct=j&amp;q=Paul+Revere+rookie+reader&amp;source=images&amp;cd=&amp;cad=rja&amp;docid=Rt5-n5CQ79pGCM&amp;tbnid=vGxYlDn9a4m3jM:&amp;ved=0CAUQjRw&amp;url=http://www.booktopia.com.au/paul-revere-wil-mara/prod9780516258201.html&amp;ei=vDAoUaSGFYi42QXcsYCYDQ&amp;bvm=bv.42768644,d.b2I&amp;psig=AFQjCNHdG9JsH8miV-dqJv-sI0aQOSNkcw&amp;ust=1361674770731312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jpeg"/><Relationship Id="rId20" Type="http://schemas.openxmlformats.org/officeDocument/2006/relationships/image" Target="../media/image1.png"/><Relationship Id="rId1" Type="http://schemas.openxmlformats.org/officeDocument/2006/relationships/audio" Target="../media/media6.m4a"/><Relationship Id="rId6" Type="http://schemas.openxmlformats.org/officeDocument/2006/relationships/hyperlink" Target="http://images.google.com/url?sa=i&amp;rct=j&amp;q=a+picture+book+of+george+washington&amp;source=images&amp;cd=&amp;cad=rja&amp;docid=jkqPCWO9jfbuCM&amp;tbnid=U0gQEj7V9yGLrM:&amp;ved=0CAUQjRw&amp;url=http://www.lexile.com/book/details/9780823408009/&amp;ei=MjIoUfiyMofm2QXGrIDQBQ&amp;bvm=bv.42768644,d.b2I&amp;psig=AFQjCNGyR50pMxsLZ-V0gD9lUtgb7lItig&amp;ust=1361675072885762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openxmlformats.org/officeDocument/2006/relationships/hyperlink" Target="http://images.google.com/url?sa=i&amp;rct=j&amp;q=a+picture+book+of+benjamin+franklin&amp;source=images&amp;cd=&amp;cad=rja&amp;docid=hbdvKH60y2peQM&amp;tbnid=dVrTkDeXf27vMM:&amp;ved=0CAUQjRw&amp;url=http://www.betterworldbooks.com/Wallner-2c-John-H5472.aspx?SuffixId=79&amp;SearchTerm=Wallner,+John&amp;ei=dDIoUfjaO5GK2QWxq4DoDQ&amp;v6u=http://s-v6exp1-ds.metric.gstatic.com/gen_204?ip=70.178.107.253&amp;ts=1361588835379812&amp;auth=mqexlvksk7vgaoerja2wdaxv75kiwpsf&amp;rndm=0.2684526190906371&amp;v6s=2&amp;v6t=11995&amp;bvm=bv.42768644,d.b2I&amp;psig=AFQjCNHkT9g3_9xomgytRVbSP9bLthZVuQ&amp;ust=1361675235406866" TargetMode="External"/><Relationship Id="rId19" Type="http://schemas.microsoft.com/office/2007/relationships/media" Target="../media/media6.m4a"/><Relationship Id="rId4" Type="http://schemas.openxmlformats.org/officeDocument/2006/relationships/hyperlink" Target="http://www.google.com/url?sa=i&amp;rct=j&amp;q=george+washington+and+the+general's+dog&amp;source=images&amp;cd=&amp;cad=rja&amp;docid=ExdgWOYrlSwBSM&amp;tbnid=-HXEfP2Vn3df6M:&amp;ved=0CAUQjRw&amp;url=http://www.barnesandnoble.com/w/george-washington-and-the-generals-dog-frank-murphy/1100049197&amp;ei=A1IoUa3uJsTi2gWc94GYCg&amp;bvm=bv.42768644,d.aWM&amp;psig=AFQjCNGBYGA065SdMizth5wM4kTCNSOcXw&amp;ust=1361683324189388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www.google.com/url?sa=i&amp;rct=j&amp;q=the+hatmaker's+sign&amp;source=images&amp;cd=&amp;cad=rja&amp;docid=yN9m0CdHBwKPSM&amp;tbnid=hd-mrZR_6VZfWM:&amp;ved=0CAUQjRw&amp;url=http://edu354spring2011.blogspot.com/2011/04/hatmakers-sign.html&amp;ei=m1EoUc7sHvO_2QW2tIG4Ag&amp;bvm=bv.42768644,d.aWM&amp;psig=AFQjCNHfC024d7Sedn0owuP6dI9Zd-ccYA&amp;ust=136168319778175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url?sa=i&amp;rct=j&amp;q=a+picture+book+of+benjamin+franklin&amp;source=images&amp;cd=&amp;cad=rja&amp;docid=hbdvKH60y2peQM&amp;tbnid=dVrTkDeXf27vMM:&amp;ved=0CAUQjRw&amp;url=http://www.betterworldbooks.com/Wallner-2c-John-H5472.aspx?SuffixId=79&amp;SearchTerm=Wallner,+John&amp;ei=dDIoUfjaO5GK2QWxq4DoDQ&amp;v6u=http://s-v6exp1-ds.metric.gstatic.com/gen_204?ip=70.178.107.253&amp;ts=1361588835379812&amp;auth=mqexlvksk7vgaoerja2wdaxv75kiwpsf&amp;rndm=0.2684526190906371&amp;v6s=2&amp;v6t=11995&amp;bvm=bv.42768644,d.b2I&amp;psig=AFQjCNHkT9g3_9xomgytRVbSP9bLthZVuQ&amp;ust=1361675235406866" TargetMode="External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12" Type="http://schemas.openxmlformats.org/officeDocument/2006/relationships/hyperlink" Target="http://images.google.com/url?sa=i&amp;rct=j&amp;q=Benjamin+Franklin+rookie+reader&amp;source=images&amp;cd=&amp;cad=rja&amp;docid=KTfp258B6XC3nM&amp;tbnid=GlnO7GLH-51M7M:&amp;ved=0CAUQjRw&amp;url=http://www.barnesandnoble.com/w/benjamin-franklin-wil-mara/1005753359&amp;ei=YjAoUYCKOu3U2QXQ5IGQDQ&amp;bvm=bv.42768644,d.b2I&amp;psig=AFQjCNG9ITCCj72PTW56GKD0xjZfM2zKIg&amp;ust=1361674714842498" TargetMode="Externa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6" Type="http://schemas.microsoft.com/office/2007/relationships/media" Target="../media/media7.m4a"/><Relationship Id="rId1" Type="http://schemas.openxmlformats.org/officeDocument/2006/relationships/audio" Target="../media/media7.m4a"/><Relationship Id="rId6" Type="http://schemas.openxmlformats.org/officeDocument/2006/relationships/hyperlink" Target="http://images.google.com/url?sa=i&amp;rct=j&amp;q=a+picture+book+of+george+washington&amp;source=images&amp;cd=&amp;cad=rja&amp;docid=jkqPCWO9jfbuCM&amp;tbnid=U0gQEj7V9yGLrM:&amp;ved=0CAUQjRw&amp;url=http://www.lexile.com/book/details/9780823408009/&amp;ei=MjIoUfiyMofm2QXGrIDQBQ&amp;bvm=bv.42768644,d.b2I&amp;psig=AFQjCNGyR50pMxsLZ-V0gD9lUtgb7lItig&amp;ust=1361675072885762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7.jpeg"/><Relationship Id="rId15" Type="http://schemas.openxmlformats.org/officeDocument/2006/relationships/image" Target="../media/image14.jpeg"/><Relationship Id="rId10" Type="http://schemas.openxmlformats.org/officeDocument/2006/relationships/hyperlink" Target="http://www.google.com/url?sa=i&amp;rct=j&amp;q=&amp;esrc=s&amp;frm=1&amp;source=images&amp;cd=&amp;cad=rja&amp;docid=QhD7C8c_WRMmNM&amp;tbnid=GahCwpBuN4b9gM:&amp;ved=0CAUQjRw&amp;url=http://www.squidoo.com/paul-revere&amp;ei=2rQHU5ndAsOS2QWn-4GoBA&amp;bvm=bv.61725948,d.b2I&amp;psig=AFQjCNEVBs2n1N705Zfi5FJc1NuWrXuNsw&amp;ust=1393100366020842" TargetMode="External"/><Relationship Id="rId4" Type="http://schemas.openxmlformats.org/officeDocument/2006/relationships/hyperlink" Target="http://www.google.com/url?sa=i&amp;rct=j&amp;q=george+washington+and+the+general's+dog&amp;source=images&amp;cd=&amp;cad=rja&amp;docid=ExdgWOYrlSwBSM&amp;tbnid=-HXEfP2Vn3df6M:&amp;ved=0CAUQjRw&amp;url=http://www.barnesandnoble.com/w/george-washington-and-the-generals-dog-frank-murphy/1100049197&amp;ei=A1IoUa3uJsTi2gWc94GYCg&amp;bvm=bv.42768644,d.aWM&amp;psig=AFQjCNGBYGA065SdMizth5wM4kTCNSOcXw&amp;ust=1361683324189388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images.google.com/url?sa=i&amp;rct=j&amp;q=Paul+Revere+rookie+reader&amp;source=images&amp;cd=&amp;cad=rja&amp;docid=Rt5-n5CQ79pGCM&amp;tbnid=vGxYlDn9a4m3jM:&amp;ved=0CAUQjRw&amp;url=http://www.booktopia.com.au/paul-revere-wil-mara/prod9780516258201.html&amp;ei=vDAoUaSGFYi42QXcsYCYDQ&amp;bvm=bv.42768644,d.b2I&amp;psig=AFQjCNHdG9JsH8miV-dqJv-sI0aQOSNkcw&amp;ust=136167477073131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8.m4a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6.xml"/><Relationship Id="rId9" Type="http://schemas.microsoft.com/office/2007/relationships/media" Target="../media/media8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../media/media9.m4a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microsoft.com/office/2007/relationships/media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Formative Assessment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 Live Scoring Example</a:t>
            </a:r>
          </a:p>
          <a:p>
            <a:r>
              <a:rPr lang="en-US" dirty="0" smtClean="0"/>
              <a:t>Rogers Public Schools</a:t>
            </a:r>
          </a:p>
          <a:p>
            <a:r>
              <a:rPr lang="en-US" sz="1800" dirty="0" smtClean="0"/>
              <a:t>February, 2016</a:t>
            </a:r>
            <a:endParaRPr lang="en-US" sz="18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6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58"/>
    </mc:Choice>
    <mc:Fallback>
      <p:transition spd="slow" advTm="4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Live Formative Assessment</a:t>
            </a:r>
          </a:p>
          <a:p>
            <a:r>
              <a:rPr lang="en-US" sz="2000" b="1" dirty="0" smtClean="0"/>
              <a:t>(Drive By)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/>
              <a:t>3-6-15 Connections between 2 people</a:t>
            </a:r>
            <a:endParaRPr lang="en-US" sz="1100" i="1" dirty="0"/>
          </a:p>
        </p:txBody>
      </p:sp>
      <p:pic>
        <p:nvPicPr>
          <p:cNvPr id="2052" name="Picture 4" descr="http://www.clker.com/cliparts/z/x/e/r/5/k/edited-car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52400"/>
            <a:ext cx="2514600" cy="110642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447800"/>
            <a:ext cx="6365425" cy="4876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181600" y="3124200"/>
            <a:ext cx="990600" cy="75256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5181600" y="3886200"/>
            <a:ext cx="914400" cy="14296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81600" y="3590836"/>
            <a:ext cx="1066800" cy="29536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181600" y="4181566"/>
            <a:ext cx="1066800" cy="856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0" y="3429000"/>
            <a:ext cx="2819400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Small Group Work</a:t>
            </a:r>
          </a:p>
          <a:p>
            <a:r>
              <a:rPr lang="en-US" sz="2400" b="1" dirty="0" smtClean="0"/>
              <a:t>OR</a:t>
            </a:r>
          </a:p>
          <a:p>
            <a:r>
              <a:rPr lang="en-US" sz="2400" b="1" dirty="0" smtClean="0"/>
              <a:t>Individual Feedback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181600" y="4333966"/>
            <a:ext cx="914400" cy="5428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67000" y="3388425"/>
            <a:ext cx="18288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ABSENT…</a:t>
            </a:r>
          </a:p>
          <a:p>
            <a:r>
              <a:rPr lang="en-US" sz="1600" b="1" dirty="0" smtClean="0"/>
              <a:t>Need to focus on this student the  next time this standard is taught.</a:t>
            </a:r>
            <a:endParaRPr lang="en-US" sz="16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495800" y="39624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allAtOnce" animBg="1"/>
      <p:bldP spid="33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763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/>
              <a:t>TEACHER</a:t>
            </a:r>
          </a:p>
          <a:p>
            <a:pPr marL="342900" indent="-342900">
              <a:buAutoNum type="arabicPeriod"/>
            </a:pPr>
            <a:r>
              <a:rPr lang="en-US" u="sng" dirty="0" smtClean="0"/>
              <a:t>Not</a:t>
            </a:r>
            <a:r>
              <a:rPr lang="en-US" dirty="0" smtClean="0"/>
              <a:t> taking papers home to grade</a:t>
            </a:r>
          </a:p>
          <a:p>
            <a:pPr marL="342900" indent="-342900">
              <a:buAutoNum type="arabicPeriod"/>
            </a:pPr>
            <a:r>
              <a:rPr lang="en-US" dirty="0" smtClean="0"/>
              <a:t>I know who is able to make connection between people- and who still needs to work on this skill.</a:t>
            </a:r>
            <a:endParaRPr lang="en-US" b="1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r>
              <a:rPr lang="en-US" sz="2800" b="1" dirty="0" smtClean="0"/>
              <a:t>STUDENT</a:t>
            </a:r>
          </a:p>
          <a:p>
            <a:pPr marL="342900" indent="-342900">
              <a:buAutoNum type="arabicPeriod"/>
            </a:pPr>
            <a:r>
              <a:rPr lang="en-US" dirty="0" smtClean="0"/>
              <a:t>Students KNOW their success criteria</a:t>
            </a:r>
          </a:p>
          <a:p>
            <a:pPr marL="342900" indent="-342900">
              <a:buAutoNum type="arabicPeriod"/>
            </a:pPr>
            <a:r>
              <a:rPr lang="en-US" dirty="0" smtClean="0"/>
              <a:t>Timely, standards-based feedback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dirty="0" smtClean="0"/>
              <a:t>AFTER scoring- I can give individual or small group feedback OR have students partner up and share answers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dirty="0" smtClean="0"/>
              <a:t>Opportunity to self-reflect on the goal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9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31593"/>
          <a:stretch>
            <a:fillRect/>
          </a:stretch>
        </p:blipFill>
        <p:spPr bwMode="auto">
          <a:xfrm rot="20885635">
            <a:off x="646099" y="1754815"/>
            <a:ext cx="3279919" cy="29119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4800" y="228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Unit 5</a:t>
            </a:r>
          </a:p>
          <a:p>
            <a:r>
              <a:rPr lang="en-US" sz="3600" b="1" dirty="0" smtClean="0"/>
              <a:t>Documents</a:t>
            </a:r>
            <a:endParaRPr lang="en-US" sz="36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r="9170" b="27738"/>
          <a:stretch>
            <a:fillRect/>
          </a:stretch>
        </p:blipFill>
        <p:spPr bwMode="auto">
          <a:xfrm>
            <a:off x="3352800" y="457200"/>
            <a:ext cx="5448300" cy="3352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048000"/>
            <a:ext cx="4495800" cy="32714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24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Scoring Guide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19200"/>
            <a:ext cx="6400800" cy="49681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3581400" y="990600"/>
            <a:ext cx="2362200" cy="1524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encrypted-tbn3.gstatic.com/images?q=tbn:ANd9GcR4uqiKp19uTiKtq89h-lz0wy-gRaKIf-XSRb3HYkfpDvSL9v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953000"/>
            <a:ext cx="2110740" cy="827741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28600" y="1143000"/>
            <a:ext cx="8382000" cy="1588"/>
          </a:xfrm>
          <a:prstGeom prst="straightConnector1">
            <a:avLst/>
          </a:prstGeom>
          <a:ln w="1778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0800" y="1447800"/>
            <a:ext cx="3200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  <a:latin typeface="Calibri" pitchFamily="34" charset="0"/>
              </a:rPr>
              <a:t>Describe the Connection</a:t>
            </a:r>
          </a:p>
          <a:p>
            <a:pPr algn="ctr"/>
            <a:r>
              <a:rPr lang="en-US" sz="1600" dirty="0" smtClean="0">
                <a:solidFill>
                  <a:srgbClr val="009900"/>
                </a:solidFill>
                <a:latin typeface="Calibri" pitchFamily="34" charset="0"/>
              </a:rPr>
              <a:t>Between a series of: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9900"/>
                </a:solidFill>
                <a:latin typeface="Calibri" pitchFamily="34" charset="0"/>
              </a:rPr>
              <a:t>Historical Events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9900"/>
                </a:solidFill>
                <a:latin typeface="Calibri" pitchFamily="34" charset="0"/>
              </a:rPr>
              <a:t>Scientific Ideas or Concepts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9900"/>
                </a:solidFill>
                <a:latin typeface="Calibri" pitchFamily="34" charset="0"/>
              </a:rPr>
              <a:t>Steps in a Technical Procedure</a:t>
            </a:r>
          </a:p>
          <a:p>
            <a:pPr algn="ctr"/>
            <a:r>
              <a:rPr lang="en-US" sz="2000" b="1" dirty="0" smtClean="0">
                <a:solidFill>
                  <a:srgbClr val="009900"/>
                </a:solidFill>
                <a:latin typeface="Calibri" pitchFamily="34" charset="0"/>
              </a:rPr>
              <a:t>2</a:t>
            </a:r>
            <a:r>
              <a:rPr lang="en-US" sz="2000" b="1" baseline="30000" dirty="0" smtClean="0">
                <a:solidFill>
                  <a:srgbClr val="009900"/>
                </a:solidFill>
                <a:latin typeface="Calibri" pitchFamily="34" charset="0"/>
              </a:rPr>
              <a:t>nd</a:t>
            </a:r>
            <a:r>
              <a:rPr lang="en-US" sz="2000" b="1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endParaRPr lang="en-US" b="1" dirty="0" smtClean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1447800"/>
            <a:ext cx="3657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Explain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  <a:latin typeface="Calibri" pitchFamily="34" charset="0"/>
              </a:rPr>
              <a:t>Events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  <a:latin typeface="Calibri" pitchFamily="34" charset="0"/>
              </a:rPr>
              <a:t>Procedures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  <a:latin typeface="Calibri" pitchFamily="34" charset="0"/>
              </a:rPr>
              <a:t>Ideas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  <a:latin typeface="Calibri" pitchFamily="34" charset="0"/>
              </a:rPr>
              <a:t>Concepts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Calibri" pitchFamily="34" charset="0"/>
              </a:rPr>
              <a:t>(in historical, scientific or technical text)</a:t>
            </a:r>
          </a:p>
          <a:p>
            <a:pPr algn="ctr"/>
            <a:r>
              <a:rPr lang="en-US" sz="1400" i="1" dirty="0" smtClean="0">
                <a:latin typeface="Calibri" pitchFamily="34" charset="0"/>
              </a:rPr>
              <a:t>Drawing on specific information to explain what happened and why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4</a:t>
            </a:r>
            <a:r>
              <a:rPr lang="en-US" sz="2000" b="1" baseline="30000" dirty="0" smtClean="0">
                <a:solidFill>
                  <a:srgbClr val="7030A0"/>
                </a:solidFill>
                <a:latin typeface="Calibri" pitchFamily="34" charset="0"/>
              </a:rPr>
              <a:t>th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5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RI.3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152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(Analyzing how events and ideas develop over time)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828800"/>
            <a:ext cx="2590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Describe the Connection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Between two: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Individuals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Events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Ideas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Pieces of Information</a:t>
            </a:r>
          </a:p>
          <a:p>
            <a:pPr algn="ctr"/>
            <a:r>
              <a:rPr lang="en-US" sz="1400" i="1" dirty="0" smtClean="0">
                <a:latin typeface="Calibri" pitchFamily="34" charset="0"/>
              </a:rPr>
              <a:t>K-with prompting</a:t>
            </a:r>
          </a:p>
          <a:p>
            <a:pPr algn="ctr"/>
            <a:r>
              <a:rPr lang="en-US" sz="1400" i="1" dirty="0" smtClean="0">
                <a:latin typeface="Calibri" pitchFamily="34" charset="0"/>
              </a:rPr>
              <a:t>1</a:t>
            </a:r>
            <a:r>
              <a:rPr lang="en-US" sz="1400" i="1" baseline="30000" dirty="0" smtClean="0">
                <a:latin typeface="Calibri" pitchFamily="34" charset="0"/>
              </a:rPr>
              <a:t>st</a:t>
            </a:r>
            <a:r>
              <a:rPr lang="en-US" sz="1400" i="1" dirty="0" smtClean="0">
                <a:latin typeface="Calibri" pitchFamily="34" charset="0"/>
              </a:rPr>
              <a:t>- no prompting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K-1</a:t>
            </a:r>
          </a:p>
          <a:p>
            <a:pPr algn="ctr"/>
            <a:endParaRPr lang="en-US" sz="1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3811012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Explain the Relationships or Interactions Between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  <a:latin typeface="Calibri" pitchFamily="34" charset="0"/>
              </a:rPr>
              <a:t>Individuals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  <a:latin typeface="Calibri" pitchFamily="34" charset="0"/>
              </a:rPr>
              <a:t>Events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  <a:latin typeface="Calibri" pitchFamily="34" charset="0"/>
              </a:rPr>
              <a:t>Ideas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  <a:latin typeface="Calibri" pitchFamily="34" charset="0"/>
              </a:rPr>
              <a:t>Concepts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Calibri" pitchFamily="34" charset="0"/>
              </a:rPr>
              <a:t>(in historical, scientific or technical text)</a:t>
            </a:r>
            <a:endParaRPr lang="en-US" sz="16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en-US" sz="1400" i="1" dirty="0" smtClean="0">
                <a:latin typeface="Calibri" pitchFamily="34" charset="0"/>
              </a:rPr>
              <a:t>Based on specific information in the text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5</a:t>
            </a:r>
            <a:r>
              <a:rPr lang="en-US" sz="2000" b="1" baseline="30000" dirty="0" smtClean="0">
                <a:solidFill>
                  <a:srgbClr val="7030A0"/>
                </a:solidFill>
                <a:latin typeface="Calibri" pitchFamily="34" charset="0"/>
              </a:rPr>
              <a:t>th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28" name="AutoShape 4" descr="http://www.clker.com/cliparts/D/9/S/6/Q/z/chain-link-b-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clker.com/cliparts/D/9/S/6/Q/z/chain-link-b-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www.clker.com/cliparts/D/9/S/6/Q/z/chain-link-b-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://www.clker.com/cliparts/D/9/S/6/Q/z/chain-link-b-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38400" y="37338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  <a:latin typeface="Calibri" pitchFamily="34" charset="0"/>
              </a:rPr>
              <a:t>Describe the Relationship</a:t>
            </a:r>
          </a:p>
          <a:p>
            <a:pPr algn="ctr"/>
            <a:r>
              <a:rPr lang="en-US" sz="1600" dirty="0" smtClean="0">
                <a:solidFill>
                  <a:srgbClr val="009900"/>
                </a:solidFill>
                <a:latin typeface="Calibri" pitchFamily="34" charset="0"/>
              </a:rPr>
              <a:t>Between a series of: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9900"/>
                </a:solidFill>
                <a:latin typeface="Calibri" pitchFamily="34" charset="0"/>
              </a:rPr>
              <a:t>Historical Events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9900"/>
                </a:solidFill>
                <a:latin typeface="Calibri" pitchFamily="34" charset="0"/>
              </a:rPr>
              <a:t>Scientific Ideas or Concepts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9900"/>
                </a:solidFill>
                <a:latin typeface="Calibri" pitchFamily="34" charset="0"/>
              </a:rPr>
              <a:t>Steps in a Technical Procedure</a:t>
            </a:r>
          </a:p>
          <a:p>
            <a:r>
              <a:rPr lang="en-US" sz="1400" i="1" dirty="0" smtClean="0">
                <a:latin typeface="Calibri" pitchFamily="34" charset="0"/>
              </a:rPr>
              <a:t>Using language that pertains to time, sequence and cause &amp; effect</a:t>
            </a:r>
          </a:p>
          <a:p>
            <a:pPr algn="ctr"/>
            <a:r>
              <a:rPr lang="en-US" sz="2000" b="1" dirty="0" smtClean="0">
                <a:solidFill>
                  <a:srgbClr val="009900"/>
                </a:solidFill>
                <a:latin typeface="Calibri" pitchFamily="34" charset="0"/>
              </a:rPr>
              <a:t>3</a:t>
            </a:r>
            <a:r>
              <a:rPr lang="en-US" sz="2000" b="1" baseline="30000" dirty="0" smtClean="0">
                <a:solidFill>
                  <a:srgbClr val="009900"/>
                </a:solidFill>
                <a:latin typeface="Calibri" pitchFamily="34" charset="0"/>
              </a:rPr>
              <a:t>rd</a:t>
            </a:r>
            <a:endParaRPr lang="en-US" b="1" dirty="0" smtClean="0">
              <a:solidFill>
                <a:srgbClr val="009900"/>
              </a:solidFill>
              <a:latin typeface="Calibri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534"/>
    </mc:Choice>
    <mc:Fallback>
      <p:transition spd="slow" advTm="26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914400"/>
          </a:xfrm>
          <a:ln w="12700">
            <a:noFill/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alibri" pitchFamily="34" charset="0"/>
              </a:rPr>
              <a:t>I can make a connection between people.</a:t>
            </a:r>
            <a:endParaRPr lang="en-US" sz="3600" b="1" dirty="0">
              <a:latin typeface="Calibri" pitchFamily="34" charset="0"/>
            </a:endParaRPr>
          </a:p>
        </p:txBody>
      </p:sp>
      <p:graphicFrame>
        <p:nvGraphicFramePr>
          <p:cNvPr id="2147" name="Group 99"/>
          <p:cNvGraphicFramePr>
            <a:graphicFrameLocks noGrp="1"/>
          </p:cNvGraphicFramePr>
          <p:nvPr>
            <p:ph type="tbl" idx="1"/>
          </p:nvPr>
        </p:nvGraphicFramePr>
        <p:xfrm>
          <a:off x="304800" y="1066800"/>
          <a:ext cx="8305800" cy="5379361"/>
        </p:xfrm>
        <a:graphic>
          <a:graphicData uri="http://schemas.openxmlformats.org/drawingml/2006/table">
            <a:tbl>
              <a:tblPr/>
              <a:tblGrid>
                <a:gridCol w="2076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4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5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8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Grade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Describe the connection between a series of historical events, scientific ideas or concepts, or steps in a technical procedure in a text.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5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1st Grade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Describe the connection between two individuals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, events, ideas or pieces of information in a text.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Kindergarten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With help from the teacher-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Describe the connection between two individuals, events, ideas or pieces of information in a text.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Pre- 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Talk about a text.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304800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RI.1.3</a:t>
            </a:r>
            <a:endParaRPr lang="en-US" sz="18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850"/>
    </mc:Choice>
    <mc:Fallback>
      <p:transition spd="slow" advTm="9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514600" y="3048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r>
              <a:rPr lang="en-US" sz="4800" b="1" baseline="30000" dirty="0" smtClean="0"/>
              <a:t>st</a:t>
            </a:r>
            <a:r>
              <a:rPr lang="en-US" sz="4800" b="1" dirty="0" smtClean="0"/>
              <a:t> Grade Unit 5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1143000"/>
            <a:ext cx="838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Prior to this lesson, students have learned about:</a:t>
            </a:r>
          </a:p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2514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irc_mi" descr="http://img1.imagesbn.com/p/9780375810152_p0_v1_s260x42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75342">
            <a:off x="4896854" y="3460240"/>
            <a:ext cx="1287515" cy="18939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rc_mi" descr="http://t0.gstatic.com/images?q=tbn:ANd9GcT0bvPVrH8k-UV3XXswh8kEyTovaB3Fpk4z2jAMcZZvV3Awf5ue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4495800"/>
            <a:ext cx="1744287" cy="1447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3505200" y="3810000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George Washington</a:t>
            </a:r>
            <a:endParaRPr lang="en-US" b="1" dirty="0"/>
          </a:p>
        </p:txBody>
      </p:sp>
      <p:pic>
        <p:nvPicPr>
          <p:cNvPr id="28" name="irc_mi" descr="http://ecx.images-amazon.com/images/I/51A21K97ZZL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3962400"/>
            <a:ext cx="1745896" cy="14100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8486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Paul</a:t>
            </a:r>
          </a:p>
          <a:p>
            <a:r>
              <a:rPr lang="en-US" b="1" dirty="0" smtClean="0"/>
              <a:t>Revere</a:t>
            </a:r>
            <a:endParaRPr lang="en-US" b="1" dirty="0"/>
          </a:p>
        </p:txBody>
      </p:sp>
      <p:pic>
        <p:nvPicPr>
          <p:cNvPr id="25" name="irc_mi" descr="http://images.betterworldbooks.com/082/A-Picture-Book-of-Benjamin-Franklin-9780823408825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7800" y="3810000"/>
            <a:ext cx="1828800" cy="14223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rc_mi" descr="http://img2.imagesbn.com/p/9780531125915_p0_v1_s260x420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28800" y="5029200"/>
            <a:ext cx="1092110" cy="13461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rc_mi" descr="http://4.bp.blogspot.com/-rHNrvcbaQTQ/TZj11bvkdnI/AAAAAAAAABs/-l0le5kqPj0/s320/30352158.jpg">
            <a:hlinkClick r:id="rId14"/>
          </p:cNvPr>
          <p:cNvPicPr/>
          <p:nvPr/>
        </p:nvPicPr>
        <p:blipFill>
          <a:blip r:embed="rId15" cstate="print"/>
          <a:srcRect t="8231" b="7652"/>
          <a:stretch>
            <a:fillRect/>
          </a:stretch>
        </p:blipFill>
        <p:spPr bwMode="auto">
          <a:xfrm rot="20950492">
            <a:off x="415375" y="4394245"/>
            <a:ext cx="1477739" cy="13175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09600" y="5791200"/>
            <a:ext cx="117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Benjamin Franklin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 l="6048" t="41935" b="32258"/>
          <a:stretch>
            <a:fillRect/>
          </a:stretch>
        </p:blipFill>
        <p:spPr bwMode="auto">
          <a:xfrm>
            <a:off x="1676400" y="1828800"/>
            <a:ext cx="5918200" cy="121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rc_mi" descr="http://covers.booktopia.com.au/big/9780516258201/paul-revere.jp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1068427">
            <a:off x="6593607" y="4955146"/>
            <a:ext cx="1123349" cy="13673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39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7574" y="304800"/>
            <a:ext cx="8763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G</a:t>
            </a:r>
            <a:r>
              <a:rPr lang="en-US" dirty="0" smtClean="0"/>
              <a:t>-  I CAN MAKE A CONNECTION BETWEEN PEOPLE.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A</a:t>
            </a:r>
            <a:r>
              <a:rPr lang="en-US" dirty="0" smtClean="0"/>
              <a:t>-  Make connection links with fingers.  </a:t>
            </a:r>
          </a:p>
          <a:p>
            <a:r>
              <a:rPr lang="en-US" dirty="0" smtClean="0"/>
              <a:t>           Ask, “What does this hand gesture mean?” </a:t>
            </a:r>
          </a:p>
          <a:p>
            <a:r>
              <a:rPr lang="en-US" dirty="0" smtClean="0"/>
              <a:t>           Pair share.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N</a:t>
            </a:r>
            <a:r>
              <a:rPr lang="en-US" dirty="0" smtClean="0"/>
              <a:t>-  Explain that we use this hand gesture to show a connection (reading connections,</a:t>
            </a:r>
          </a:p>
          <a:p>
            <a:r>
              <a:rPr lang="en-US" dirty="0" smtClean="0"/>
              <a:t>           connecting people or ideas).</a:t>
            </a:r>
          </a:p>
          <a:p>
            <a:r>
              <a:rPr lang="en-US" dirty="0" smtClean="0"/>
              <a:t>           Model making a connection between 2 people in the classroom.</a:t>
            </a:r>
          </a:p>
          <a:p>
            <a:r>
              <a:rPr lang="en-US" dirty="0" smtClean="0"/>
              <a:t>           Model using the previous timelines on George Washington, Benjamin Franklin,</a:t>
            </a:r>
          </a:p>
          <a:p>
            <a:r>
              <a:rPr lang="en-US" dirty="0" smtClean="0"/>
              <a:t>           and Paul Revere to make a connection between 2 of them.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A</a:t>
            </a:r>
            <a:r>
              <a:rPr lang="en-US" dirty="0" smtClean="0"/>
              <a:t>- Students will write their connections onto strips of paper and connect the links</a:t>
            </a:r>
          </a:p>
          <a:p>
            <a:r>
              <a:rPr lang="en-US" dirty="0" smtClean="0"/>
              <a:t>          to show the connection between the famous Americans</a:t>
            </a:r>
            <a:r>
              <a:rPr lang="en-US" sz="1600" dirty="0" smtClean="0"/>
              <a:t>.</a:t>
            </a:r>
            <a:r>
              <a:rPr lang="en-US" sz="1600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>
                <a:solidFill>
                  <a:srgbClr val="C00000"/>
                </a:solidFill>
              </a:rPr>
              <a:t>LIVE SCORE—formative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assessment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G</a:t>
            </a:r>
            <a:r>
              <a:rPr lang="en-US" dirty="0" smtClean="0"/>
              <a:t>-  Ask, ”What did you learn about how these people are connected?”</a:t>
            </a:r>
          </a:p>
          <a:p>
            <a:r>
              <a:rPr lang="en-US" dirty="0" smtClean="0"/>
              <a:t>           Pair share  </a:t>
            </a:r>
            <a:r>
              <a:rPr lang="en-US" b="1" dirty="0" smtClean="0">
                <a:solidFill>
                  <a:srgbClr val="C00000"/>
                </a:solidFill>
              </a:rPr>
              <a:t>LIVE SCORE—formative assessment</a:t>
            </a:r>
            <a:endParaRPr lang="en-US" dirty="0" smtClean="0"/>
          </a:p>
          <a:p>
            <a:r>
              <a:rPr lang="en-US" dirty="0" smtClean="0"/>
              <a:t>           Revisit the goal:  I CAN MAKE A CONNECTION BETWEEN PEOPLE.</a:t>
            </a:r>
            <a:endParaRPr lang="en-US" dirty="0"/>
          </a:p>
        </p:txBody>
      </p:sp>
      <p:pic>
        <p:nvPicPr>
          <p:cNvPr id="24" name="irc_mi" descr="http://img1.imagesbn.com/p/9780375810152_p0_v1_s260x42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04800"/>
            <a:ext cx="940828" cy="1402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irc_mi" descr="http://t0.gstatic.com/images?q=tbn:ANd9GcT0bvPVrH8k-UV3XXswh8kEyTovaB3Fpk4z2jAMcZZvV3Awf5ue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73506">
            <a:off x="7539345" y="1015627"/>
            <a:ext cx="1300538" cy="972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781800" y="63064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/>
              <a:t>RI.1.3</a:t>
            </a:r>
            <a:endParaRPr lang="en-US" sz="4800" b="1" dirty="0"/>
          </a:p>
        </p:txBody>
      </p:sp>
      <p:pic>
        <p:nvPicPr>
          <p:cNvPr id="22" name="irc_mi" descr="http://images.betterworldbooks.com/082/A-Picture-Book-of-Benjamin-Franklin-9780823408825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69783">
            <a:off x="5166022" y="995522"/>
            <a:ext cx="1366075" cy="1056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irc_mi" descr="http://ecx.images-amazon.com/images/I/51A21K97ZZL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1143000"/>
            <a:ext cx="13079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irc_mi" descr="http://img2.imagesbn.com/p/9780531125915_p0_v1_s260x420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7400" y="1371600"/>
            <a:ext cx="914399" cy="1040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irc_mi" descr="http://covers.booktopia.com.au/big/9780516258201/paul-revere.jpg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7600" y="1447800"/>
            <a:ext cx="816628" cy="1001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7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1187" t="1533"/>
          <a:stretch>
            <a:fillRect/>
          </a:stretch>
        </p:blipFill>
        <p:spPr bwMode="auto">
          <a:xfrm>
            <a:off x="4572000" y="1524000"/>
            <a:ext cx="4038600" cy="30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114800"/>
            <a:ext cx="32766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381000"/>
            <a:ext cx="57150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Score students </a:t>
            </a:r>
            <a:r>
              <a:rPr lang="en-US" sz="2800" dirty="0" smtClean="0"/>
              <a:t>as they are working on their connection links.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14010">
            <a:off x="588786" y="2121432"/>
            <a:ext cx="3686380" cy="2764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s://encrypted-tbn2.gstatic.com/images?q=tbn:ANd9GcQGc1Uby4pwcf21ie7dSYjgbtLRgCLquIFUy5BALFTtLKl7E84Pd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8600"/>
            <a:ext cx="1600200" cy="17572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7800" y="16764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Comic Sans MS" pitchFamily="66" charset="0"/>
              </a:rPr>
              <a:t>was alive during the American Revolution</a:t>
            </a:r>
            <a:r>
              <a:rPr lang="en-US" sz="1200" dirty="0" smtClean="0">
                <a:latin typeface="Comic Sans MS" pitchFamily="66" charset="0"/>
              </a:rPr>
              <a:t>.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6670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Comic Sans MS" pitchFamily="66" charset="0"/>
              </a:rPr>
              <a:t>was alive during the American Revolution.</a:t>
            </a:r>
            <a:endParaRPr lang="en-US" sz="1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7338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Comic Sans MS" pitchFamily="66" charset="0"/>
              </a:rPr>
              <a:t>was alive during the American Revolution.</a:t>
            </a:r>
            <a:endParaRPr lang="en-US" sz="1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553200" y="4191000"/>
            <a:ext cx="2438400" cy="1676400"/>
          </a:xfrm>
          <a:prstGeom prst="wedgeEllipseCallout">
            <a:avLst>
              <a:gd name="adj1" fmla="val -65669"/>
              <a:gd name="adj2" fmla="val 197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4450" y="4419600"/>
            <a:ext cx="23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George Washington, Paul Revere, and Ben Franklin  were alive during the American Revolution.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658"/>
    </mc:Choice>
    <mc:Fallback>
      <p:transition spd="slow" advTm="24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animBg="1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encrypted-tbn2.gstatic.com/images?q=tbn:ANd9GcQGc1Uby4pwcf21ie7dSYjgbtLRgCLquIFUy5BALFTtLKl7E84P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0"/>
            <a:ext cx="1371600" cy="15061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5562600"/>
            <a:ext cx="58674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Score students </a:t>
            </a:r>
            <a:r>
              <a:rPr lang="en-US" sz="2800" dirty="0" smtClean="0"/>
              <a:t>at the end of the lesson</a:t>
            </a:r>
          </a:p>
          <a:p>
            <a:r>
              <a:rPr lang="en-US" sz="2800" dirty="0" smtClean="0"/>
              <a:t>when they are sharing with a partner.</a:t>
            </a:r>
            <a:endParaRPr lang="en-US" sz="28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209800"/>
            <a:ext cx="3759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5200" y="34290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5334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27246">
            <a:off x="4901560" y="479171"/>
            <a:ext cx="2965351" cy="222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Callout 7"/>
          <p:cNvSpPr/>
          <p:nvPr/>
        </p:nvSpPr>
        <p:spPr>
          <a:xfrm>
            <a:off x="2971800" y="762000"/>
            <a:ext cx="2314699" cy="1447800"/>
          </a:xfrm>
          <a:prstGeom prst="wedgeEllipseCallout">
            <a:avLst>
              <a:gd name="adj1" fmla="val 5332"/>
              <a:gd name="adj2" fmla="val 748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9144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Washington, Revere, and Franklin were all born in the 1700s.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996550" y="1676400"/>
            <a:ext cx="1981200" cy="1447800"/>
          </a:xfrm>
          <a:prstGeom prst="wedgeEllipseCallout">
            <a:avLst>
              <a:gd name="adj1" fmla="val 16786"/>
              <a:gd name="adj2" fmla="val 764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39100" y="18575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George Washington and Paul Revere were both married.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449"/>
    </mc:Choice>
    <mc:Fallback>
      <p:transition spd="slow" advTm="21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build="allAtOnce"/>
      <p:bldP spid="10" grpId="0" animBg="1"/>
      <p:bldP spid="1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604</Words>
  <Application>Microsoft Office PowerPoint</Application>
  <PresentationFormat>On-screen Show (4:3)</PresentationFormat>
  <Paragraphs>121</Paragraphs>
  <Slides>12</Slides>
  <Notes>7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Formative Assessment</vt:lpstr>
      <vt:lpstr>Slide 2</vt:lpstr>
      <vt:lpstr>Slide 3</vt:lpstr>
      <vt:lpstr>Slide 4</vt:lpstr>
      <vt:lpstr>I can make a connection between people.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 User</cp:lastModifiedBy>
  <cp:revision>97</cp:revision>
  <dcterms:created xsi:type="dcterms:W3CDTF">2015-12-31T18:07:23Z</dcterms:created>
  <dcterms:modified xsi:type="dcterms:W3CDTF">2016-03-02T15:32:05Z</dcterms:modified>
</cp:coreProperties>
</file>